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2"/>
  </p:notesMasterIdLst>
  <p:sldIdLst>
    <p:sldId id="393" r:id="rId2"/>
    <p:sldId id="397" r:id="rId3"/>
    <p:sldId id="374" r:id="rId4"/>
    <p:sldId id="363" r:id="rId5"/>
    <p:sldId id="364" r:id="rId6"/>
    <p:sldId id="365" r:id="rId7"/>
    <p:sldId id="375" r:id="rId8"/>
    <p:sldId id="376" r:id="rId9"/>
    <p:sldId id="377" r:id="rId10"/>
    <p:sldId id="378" r:id="rId11"/>
    <p:sldId id="379" r:id="rId12"/>
    <p:sldId id="380" r:id="rId13"/>
    <p:sldId id="381" r:id="rId14"/>
    <p:sldId id="382" r:id="rId15"/>
    <p:sldId id="383" r:id="rId16"/>
    <p:sldId id="384" r:id="rId17"/>
    <p:sldId id="388" r:id="rId18"/>
    <p:sldId id="386" r:id="rId19"/>
    <p:sldId id="387" r:id="rId20"/>
    <p:sldId id="370" r:id="rId21"/>
    <p:sldId id="391" r:id="rId22"/>
    <p:sldId id="392" r:id="rId23"/>
    <p:sldId id="394" r:id="rId24"/>
    <p:sldId id="402" r:id="rId25"/>
    <p:sldId id="400" r:id="rId26"/>
    <p:sldId id="399" r:id="rId27"/>
    <p:sldId id="395" r:id="rId28"/>
    <p:sldId id="396" r:id="rId29"/>
    <p:sldId id="372" r:id="rId30"/>
    <p:sldId id="373" r:id="rId31"/>
  </p:sldIdLst>
  <p:sldSz cx="9144000" cy="6858000" type="screen4x3"/>
  <p:notesSz cx="6858000" cy="9144000"/>
  <p:defaultTextStyle>
    <a:defPPr>
      <a:defRPr lang="ru-RU"/>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3300"/>
    <a:srgbClr val="0000CC"/>
    <a:srgbClr val="336600"/>
    <a:srgbClr val="0033CC"/>
    <a:srgbClr val="0000FF"/>
    <a:srgbClr val="CC6600"/>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28" autoAdjust="0"/>
    <p:restoredTop sz="95044" autoAdjust="0"/>
  </p:normalViewPr>
  <p:slideViewPr>
    <p:cSldViewPr>
      <p:cViewPr>
        <p:scale>
          <a:sx n="66" d="100"/>
          <a:sy n="66" d="100"/>
        </p:scale>
        <p:origin x="-780" y="-10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088F353-200F-437F-8D77-24156A3E3ED5}" type="datetimeFigureOut">
              <a:rPr lang="ru-RU"/>
              <a:pPr>
                <a:defRPr/>
              </a:pPr>
              <a:t>05.02.2012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2DBBCFC-83CF-40B4-BCB6-6951EA42863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Образ слайда 1"/>
          <p:cNvSpPr>
            <a:spLocks noGrp="1" noRot="1" noChangeAspect="1" noTextEdit="1"/>
          </p:cNvSpPr>
          <p:nvPr>
            <p:ph type="sldImg"/>
          </p:nvPr>
        </p:nvSpPr>
        <p:spPr bwMode="auto">
          <a:noFill/>
          <a:ln>
            <a:solidFill>
              <a:srgbClr val="000000"/>
            </a:solidFill>
            <a:miter lim="800000"/>
            <a:headEnd/>
            <a:tailEnd/>
          </a:ln>
        </p:spPr>
      </p:sp>
      <p:sp>
        <p:nvSpPr>
          <p:cNvPr id="27650"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7651"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D9E621-7BD8-4A9D-8BE7-4ACEAEFACEF9}" type="slidenum">
              <a:rPr lang="ru-RU" smtClean="0"/>
              <a:pPr/>
              <a:t>13</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3.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919C2B5-BC1E-4D4F-A47E-BB0E4BC53FCB}"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524284F-5B62-4032-9FB6-64BE7BD5F1E4}"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916A1D6-5575-4AFD-AA68-15255622D334}"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981200"/>
            <a:ext cx="8229600" cy="4114800"/>
          </a:xfrm>
        </p:spPr>
        <p:txBody>
          <a:bodyPr rtlCol="0">
            <a:normAutofit/>
          </a:bodyPr>
          <a:lstStyle/>
          <a:p>
            <a:pPr lvl="0"/>
            <a:endParaRPr lang="ru-RU" noProof="0" smtClean="0"/>
          </a:p>
        </p:txBody>
      </p:sp>
      <p:sp>
        <p:nvSpPr>
          <p:cNvPr id="4" name="Rectangle 4"/>
          <p:cNvSpPr>
            <a:spLocks noGrp="1" noChangeArrowheads="1"/>
          </p:cNvSpPr>
          <p:nvPr>
            <p:ph type="dt" sz="half" idx="10"/>
          </p:nvPr>
        </p:nvSpPr>
        <p:spPr/>
        <p:txBody>
          <a:bodyPr/>
          <a:lstStyle>
            <a:lvl1pPr>
              <a:defRPr/>
            </a:lvl1pPr>
          </a:lstStyle>
          <a:p>
            <a:pPr>
              <a:defRPr/>
            </a:pPr>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pPr>
              <a:defRPr/>
            </a:pPr>
            <a:fld id="{0FCBAD88-812A-4CB4-BF67-5A5714E22C20}"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2585C43-1986-4010-B561-72D855B62A20}"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6AEEB50-71E3-4684-9995-20D6E10115AB}"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2C21A45-F500-489F-A691-305F1657472E}"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E6FAB787-912D-4BFD-9D80-FCB81453C4F5}"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A1C32371-DF17-4AB2-A5EB-0BF0848111DE}"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EE2E38DF-FA52-473B-B512-2A1BB6CA8257}"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A4CFAE6-93FF-4441-831D-B7CE65F253F8}"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3FAE6AA-A22E-43AE-89BE-C1213D5265F6}" type="slidenum">
              <a:rPr lang="ru-RU"/>
              <a:pPr>
                <a:defRPr/>
              </a:pPr>
              <a:t>‹#›</a:t>
            </a:fld>
            <a:endParaRPr lang="ru-RU"/>
          </a:p>
        </p:txBody>
      </p:sp>
    </p:spTree>
  </p:cSld>
  <p:clrMapOvr>
    <a:masterClrMapping/>
  </p:clrMapOvr>
  <p:transition spd="slow" advClick="0">
    <p:fade/>
    <p:sndAc>
      <p:stSnd>
        <p:snd r:embed="rId1" name="wind.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BBB79D41-FC84-4666-975E-E72185799BDC}"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674" r:id="rId1"/>
    <p:sldLayoutId id="2147483673" r:id="rId2"/>
    <p:sldLayoutId id="2147483672" r:id="rId3"/>
    <p:sldLayoutId id="2147483671" r:id="rId4"/>
    <p:sldLayoutId id="2147483670" r:id="rId5"/>
    <p:sldLayoutId id="2147483669" r:id="rId6"/>
    <p:sldLayoutId id="2147483668" r:id="rId7"/>
    <p:sldLayoutId id="2147483667" r:id="rId8"/>
    <p:sldLayoutId id="2147483666" r:id="rId9"/>
    <p:sldLayoutId id="2147483665" r:id="rId10"/>
    <p:sldLayoutId id="2147483664" r:id="rId11"/>
    <p:sldLayoutId id="2147483675" r:id="rId12"/>
  </p:sldLayoutIdLst>
  <p:transition spd="slow" advClick="0">
    <p:fade/>
    <p:sndAc>
      <p:stSnd>
        <p:snd r:embed="rId14" name="wind.wav"/>
      </p:stSnd>
    </p:sndAc>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image" Target="../media/image6.gif"/><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5361" y="2521308"/>
            <a:ext cx="9254072" cy="1754325"/>
          </a:xfrm>
          <a:prstGeom prst="rect">
            <a:avLst/>
          </a:prstGeom>
          <a:noFill/>
        </p:spPr>
        <p:txBody>
          <a:bodyPr wrap="none">
            <a:spAutoFit/>
          </a:bodyPr>
          <a:lstStyle/>
          <a:p>
            <a:pPr algn="ctr">
              <a:defRPr/>
            </a:pPr>
            <a:r>
              <a:rPr lang="ru-RU" sz="3600" b="1" kern="10">
                <a:ln w="18415" cmpd="sng">
                  <a:solidFill>
                    <a:srgbClr val="FFFFFF"/>
                  </a:solidFill>
                  <a:prstDash val="solid"/>
                </a:ln>
                <a:solidFill>
                  <a:srgbClr val="FFFFFF"/>
                </a:solidFill>
                <a:latin typeface="Times New Roman"/>
                <a:cs typeface="Times New Roman"/>
              </a:rPr>
              <a:t>Таълим тарбия жараёни самарадорлигини</a:t>
            </a:r>
            <a:r>
              <a:rPr lang="en-US" sz="3600" b="1" kern="10">
                <a:ln w="18415" cmpd="sng">
                  <a:solidFill>
                    <a:srgbClr val="FFFFFF"/>
                  </a:solidFill>
                  <a:prstDash val="solid"/>
                </a:ln>
                <a:solidFill>
                  <a:srgbClr val="FFFFFF"/>
                </a:solidFill>
                <a:latin typeface="Times New Roman"/>
                <a:cs typeface="Times New Roman"/>
              </a:rPr>
              <a:t> </a:t>
            </a:r>
          </a:p>
          <a:p>
            <a:pPr algn="ctr">
              <a:defRPr/>
            </a:pPr>
            <a:r>
              <a:rPr lang="ru-RU" sz="3600" b="1" kern="10">
                <a:ln w="18415" cmpd="sng">
                  <a:solidFill>
                    <a:srgbClr val="FFFFFF"/>
                  </a:solidFill>
                  <a:prstDash val="solid"/>
                </a:ln>
                <a:solidFill>
                  <a:srgbClr val="FFFFFF"/>
                </a:solidFill>
                <a:latin typeface="Times New Roman"/>
                <a:cs typeface="Times New Roman"/>
              </a:rPr>
              <a:t>оширишнинг долзарб масалалари</a:t>
            </a:r>
          </a:p>
          <a:p>
            <a:pPr algn="ctr">
              <a:defRPr/>
            </a:pPr>
            <a:endParaRPr lang="ru-RU" sz="3600" b="1" kern="10">
              <a:ln w="18415" cmpd="sng">
                <a:solidFill>
                  <a:srgbClr val="FFFFFF"/>
                </a:solidFill>
                <a:prstDash val="solid"/>
              </a:ln>
              <a:solidFill>
                <a:srgbClr val="FFFFFF"/>
              </a:solidFill>
              <a:latin typeface="Times New Roman"/>
              <a:cs typeface="Times New Roman"/>
            </a:endParaRPr>
          </a:p>
        </p:txBody>
      </p:sp>
    </p:spTree>
  </p:cSld>
  <p:clrMapOvr>
    <a:masterClrMapping/>
  </p:clrMapOvr>
  <p:transition spd="slow" advClick="0">
    <p:fade/>
    <p:sndAc>
      <p:stSnd>
        <p:snd r:embed="rId2" name="wind.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5" name="AutoShape 5"/>
          <p:cNvSpPr>
            <a:spLocks noChangeArrowheads="1"/>
          </p:cNvSpPr>
          <p:nvPr/>
        </p:nvSpPr>
        <p:spPr bwMode="auto">
          <a:xfrm>
            <a:off x="611188" y="115888"/>
            <a:ext cx="7993062" cy="1584325"/>
          </a:xfrm>
          <a:prstGeom prst="bevel">
            <a:avLst>
              <a:gd name="adj" fmla="val 12500"/>
            </a:avLst>
          </a:prstGeom>
          <a:solidFill>
            <a:srgbClr val="38A6C8"/>
          </a:solidFill>
          <a:ln w="9525">
            <a:solidFill>
              <a:srgbClr val="000000"/>
            </a:solidFill>
            <a:miter lim="800000"/>
            <a:headEnd/>
            <a:tailEnd/>
          </a:ln>
        </p:spPr>
        <p:txBody>
          <a:bodyPr/>
          <a:lstStyle/>
          <a:p>
            <a:pPr marL="342900" indent="-342900" algn="ctr"/>
            <a:r>
              <a:rPr lang="uz-Cyrl-UZ" sz="2800">
                <a:solidFill>
                  <a:srgbClr val="0000FF"/>
                </a:solidFill>
                <a:latin typeface="Times New Roman" pitchFamily="18" charset="0"/>
                <a:cs typeface="Times New Roman" pitchFamily="18" charset="0"/>
              </a:rPr>
              <a:t>1.Педагогик жараёнда  тингловчиларни эмас, балки жараённи бошқаришга ўтиш омили</a:t>
            </a:r>
            <a:endParaRPr lang="ru-RU" sz="2800">
              <a:solidFill>
                <a:srgbClr val="CC3300"/>
              </a:solidFill>
              <a:latin typeface="Times New Roman" pitchFamily="18" charset="0"/>
              <a:cs typeface="Times New Roman" pitchFamily="18" charset="0"/>
            </a:endParaRPr>
          </a:p>
        </p:txBody>
      </p:sp>
      <p:sp>
        <p:nvSpPr>
          <p:cNvPr id="81926" name="AutoShape 6"/>
          <p:cNvSpPr>
            <a:spLocks noChangeArrowheads="1"/>
          </p:cNvSpPr>
          <p:nvPr/>
        </p:nvSpPr>
        <p:spPr bwMode="auto">
          <a:xfrm rot="5400000">
            <a:off x="4391818" y="1808957"/>
            <a:ext cx="792163" cy="863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99CC"/>
          </a:solidFill>
          <a:ln w="9525">
            <a:solidFill>
              <a:srgbClr val="000000"/>
            </a:solidFill>
            <a:miter lim="800000"/>
            <a:headEnd/>
            <a:tailEnd/>
          </a:ln>
        </p:spPr>
        <p:txBody>
          <a:bodyPr/>
          <a:lstStyle/>
          <a:p>
            <a:pPr algn="ctr"/>
            <a:endParaRPr lang="ru-RU"/>
          </a:p>
        </p:txBody>
      </p:sp>
      <p:sp>
        <p:nvSpPr>
          <p:cNvPr id="81927" name="AutoShape 7"/>
          <p:cNvSpPr>
            <a:spLocks noChangeArrowheads="1"/>
          </p:cNvSpPr>
          <p:nvPr/>
        </p:nvSpPr>
        <p:spPr bwMode="auto">
          <a:xfrm>
            <a:off x="539750" y="2781300"/>
            <a:ext cx="8135938" cy="3743325"/>
          </a:xfrm>
          <a:prstGeom prst="flowChartDocument">
            <a:avLst/>
          </a:prstGeom>
          <a:solidFill>
            <a:srgbClr val="CCFFCC"/>
          </a:solidFill>
          <a:ln w="76200" cmpd="tri">
            <a:solidFill>
              <a:srgbClr val="039715"/>
            </a:solidFill>
            <a:miter lim="800000"/>
            <a:headEnd/>
            <a:tailEnd/>
          </a:ln>
          <a:effectLst>
            <a:outerShdw dist="107763" dir="13500000" algn="ctr" rotWithShape="0">
              <a:srgbClr val="808080">
                <a:alpha val="50000"/>
              </a:srgbClr>
            </a:outerShdw>
          </a:effectLst>
        </p:spPr>
        <p:txBody>
          <a:bodyPr/>
          <a:lstStyle/>
          <a:p>
            <a:pPr algn="ctr">
              <a:defRPr/>
            </a:pPr>
            <a:r>
              <a:rPr lang="uz-Cyrl-UZ">
                <a:solidFill>
                  <a:srgbClr val="0000FF"/>
                </a:solidFill>
                <a:latin typeface="Times New Roman" pitchFamily="18" charset="0"/>
                <a:cs typeface="Times New Roman" pitchFamily="18" charset="0"/>
              </a:rPr>
              <a:t>Замонавий таълим - тарбия жараёнини тадқиқ қилиш натижасида олий ва ўрта маҳсус касб таълим тизими талабаларининг ёш хусусиятларини ҳисобга олиб, таълимда педагогик жараёнга педагогиканинг катталар таълими билан шуғулланувчи соҳаси  андрогогиканинг ўзига   хос хусусиятларини сингдириб бориш  педагогик жараёнда  тингловчиларни эмас, балки жараённи бошқаришга ўтиш омилини таъминлайди </a:t>
            </a:r>
            <a:endParaRPr lang="ru-RU">
              <a:solidFill>
                <a:srgbClr val="0000FF"/>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81925"/>
                                        </p:tgtEl>
                                        <p:attrNameLst>
                                          <p:attrName>style.visibility</p:attrName>
                                        </p:attrNameLst>
                                      </p:cBhvr>
                                      <p:to>
                                        <p:strVal val="visible"/>
                                      </p:to>
                                    </p:set>
                                    <p:animEffect transition="in" filter="fade">
                                      <p:cBhvr>
                                        <p:cTn id="7" dur="770" decel="100000"/>
                                        <p:tgtEl>
                                          <p:spTgt spid="81925"/>
                                        </p:tgtEl>
                                      </p:cBhvr>
                                    </p:animEffect>
                                    <p:animScale>
                                      <p:cBhvr>
                                        <p:cTn id="8" dur="770" decel="100000"/>
                                        <p:tgtEl>
                                          <p:spTgt spid="81925"/>
                                        </p:tgtEl>
                                      </p:cBhvr>
                                      <p:from x="10000" y="10000"/>
                                      <p:to x="200000" y="450000"/>
                                    </p:animScale>
                                    <p:animScale>
                                      <p:cBhvr>
                                        <p:cTn id="9" dur="1230" accel="100000" fill="hold">
                                          <p:stCondLst>
                                            <p:cond delay="770"/>
                                          </p:stCondLst>
                                        </p:cTn>
                                        <p:tgtEl>
                                          <p:spTgt spid="81925"/>
                                        </p:tgtEl>
                                      </p:cBhvr>
                                      <p:from x="200000" y="450000"/>
                                      <p:to x="100000" y="100000"/>
                                    </p:animScale>
                                    <p:set>
                                      <p:cBhvr>
                                        <p:cTn id="10" dur="770" fill="hold"/>
                                        <p:tgtEl>
                                          <p:spTgt spid="81925"/>
                                        </p:tgtEl>
                                        <p:attrNameLst>
                                          <p:attrName>ppt_x</p:attrName>
                                        </p:attrNameLst>
                                      </p:cBhvr>
                                      <p:to>
                                        <p:strVal val="(0.5)"/>
                                      </p:to>
                                    </p:set>
                                    <p:anim from="(0.5)" to="(#ppt_x)" calcmode="lin" valueType="num">
                                      <p:cBhvr>
                                        <p:cTn id="11" dur="1230" accel="100000" fill="hold">
                                          <p:stCondLst>
                                            <p:cond delay="770"/>
                                          </p:stCondLst>
                                        </p:cTn>
                                        <p:tgtEl>
                                          <p:spTgt spid="81925"/>
                                        </p:tgtEl>
                                        <p:attrNameLst>
                                          <p:attrName>ppt_x</p:attrName>
                                        </p:attrNameLst>
                                      </p:cBhvr>
                                    </p:anim>
                                    <p:set>
                                      <p:cBhvr>
                                        <p:cTn id="12" dur="770" fill="hold"/>
                                        <p:tgtEl>
                                          <p:spTgt spid="81925"/>
                                        </p:tgtEl>
                                        <p:attrNameLst>
                                          <p:attrName>ppt_y</p:attrName>
                                        </p:attrNameLst>
                                      </p:cBhvr>
                                      <p:to>
                                        <p:strVal val="(#ppt_y+0.4)"/>
                                      </p:to>
                                    </p:set>
                                    <p:anim from="(#ppt_y+0.4)" to="(#ppt_y)" calcmode="lin" valueType="num">
                                      <p:cBhvr>
                                        <p:cTn id="13" dur="1230" accel="100000" fill="hold">
                                          <p:stCondLst>
                                            <p:cond delay="770"/>
                                          </p:stCondLst>
                                        </p:cTn>
                                        <p:tgtEl>
                                          <p:spTgt spid="81925"/>
                                        </p:tgtEl>
                                        <p:attrNameLst>
                                          <p:attrName>ppt_y</p:attrName>
                                        </p:attrNameLst>
                                      </p:cBhvr>
                                    </p:anim>
                                  </p:childTnLst>
                                </p:cTn>
                              </p:par>
                            </p:childTnLst>
                          </p:cTn>
                        </p:par>
                        <p:par>
                          <p:cTn id="14" fill="hold" nodeType="afterGroup">
                            <p:stCondLst>
                              <p:cond delay="2000"/>
                            </p:stCondLst>
                            <p:childTnLst>
                              <p:par>
                                <p:cTn id="15" presetID="23" presetClass="entr" presetSubtype="16" repeatCount="indefinite" fill="hold" grpId="0" nodeType="afterEffect">
                                  <p:stCondLst>
                                    <p:cond delay="0"/>
                                  </p:stCondLst>
                                  <p:childTnLst>
                                    <p:set>
                                      <p:cBhvr>
                                        <p:cTn id="16" dur="1" fill="hold">
                                          <p:stCondLst>
                                            <p:cond delay="0"/>
                                          </p:stCondLst>
                                        </p:cTn>
                                        <p:tgtEl>
                                          <p:spTgt spid="81926"/>
                                        </p:tgtEl>
                                        <p:attrNameLst>
                                          <p:attrName>style.visibility</p:attrName>
                                        </p:attrNameLst>
                                      </p:cBhvr>
                                      <p:to>
                                        <p:strVal val="visible"/>
                                      </p:to>
                                    </p:set>
                                    <p:anim calcmode="lin" valueType="num">
                                      <p:cBhvr>
                                        <p:cTn id="17" dur="2000" fill="hold"/>
                                        <p:tgtEl>
                                          <p:spTgt spid="81926"/>
                                        </p:tgtEl>
                                        <p:attrNameLst>
                                          <p:attrName>ppt_w</p:attrName>
                                        </p:attrNameLst>
                                      </p:cBhvr>
                                      <p:tavLst>
                                        <p:tav tm="0">
                                          <p:val>
                                            <p:fltVal val="0"/>
                                          </p:val>
                                        </p:tav>
                                        <p:tav tm="100000">
                                          <p:val>
                                            <p:strVal val="#ppt_w"/>
                                          </p:val>
                                        </p:tav>
                                      </p:tavLst>
                                    </p:anim>
                                    <p:anim calcmode="lin" valueType="num">
                                      <p:cBhvr>
                                        <p:cTn id="18" dur="2000" fill="hold"/>
                                        <p:tgtEl>
                                          <p:spTgt spid="8192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4000"/>
                            </p:stCondLst>
                            <p:childTnLst>
                              <p:par>
                                <p:cTn id="20" presetID="5" presetClass="entr" presetSubtype="10" fill="hold" grpId="0" nodeType="afterEffect">
                                  <p:stCondLst>
                                    <p:cond delay="0"/>
                                  </p:stCondLst>
                                  <p:childTnLst>
                                    <p:set>
                                      <p:cBhvr>
                                        <p:cTn id="21" dur="1" fill="hold">
                                          <p:stCondLst>
                                            <p:cond delay="0"/>
                                          </p:stCondLst>
                                        </p:cTn>
                                        <p:tgtEl>
                                          <p:spTgt spid="81927"/>
                                        </p:tgtEl>
                                        <p:attrNameLst>
                                          <p:attrName>style.visibility</p:attrName>
                                        </p:attrNameLst>
                                      </p:cBhvr>
                                      <p:to>
                                        <p:strVal val="visible"/>
                                      </p:to>
                                    </p:set>
                                    <p:animEffect transition="in" filter="checkerboard(across)">
                                      <p:cBhvr>
                                        <p:cTn id="22" dur="2000"/>
                                        <p:tgtEl>
                                          <p:spTgt spid="819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animBg="1"/>
      <p:bldP spid="81926" grpId="0" animBg="1"/>
      <p:bldP spid="8192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30" name="AutoShape 2"/>
          <p:cNvSpPr>
            <a:spLocks noChangeArrowheads="1"/>
          </p:cNvSpPr>
          <p:nvPr/>
        </p:nvSpPr>
        <p:spPr bwMode="auto">
          <a:xfrm>
            <a:off x="2627313" y="188913"/>
            <a:ext cx="4032250" cy="935037"/>
          </a:xfrm>
          <a:prstGeom prst="foldedCorner">
            <a:avLst>
              <a:gd name="adj" fmla="val 20477"/>
            </a:avLst>
          </a:prstGeom>
          <a:solidFill>
            <a:srgbClr val="99E719"/>
          </a:solidFill>
          <a:ln w="22225">
            <a:solidFill>
              <a:srgbClr val="0000FF"/>
            </a:solidFill>
            <a:round/>
            <a:headEnd/>
            <a:tailEnd/>
          </a:ln>
          <a:effectLst>
            <a:prstShdw prst="shdw13" dist="53882" dir="13500000">
              <a:srgbClr val="808080">
                <a:alpha val="50000"/>
              </a:srgbClr>
            </a:prstShdw>
          </a:effectLst>
        </p:spPr>
        <p:txBody>
          <a:bodyPr lIns="88697" tIns="44348" rIns="88697" bIns="44348"/>
          <a:lstStyle/>
          <a:p>
            <a:pPr algn="ctr"/>
            <a:r>
              <a:rPr lang="uz-Cyrl-UZ" sz="4000">
                <a:solidFill>
                  <a:srgbClr val="0000FF"/>
                </a:solidFill>
                <a:latin typeface="Times New Roman" pitchFamily="18" charset="0"/>
                <a:cs typeface="Times New Roman" pitchFamily="18" charset="0"/>
              </a:rPr>
              <a:t>Андрогогика</a:t>
            </a:r>
            <a:endParaRPr lang="ru-RU" sz="4000">
              <a:solidFill>
                <a:srgbClr val="0000FF"/>
              </a:solidFill>
              <a:latin typeface="Times New Roman" pitchFamily="18" charset="0"/>
              <a:cs typeface="Times New Roman" pitchFamily="18" charset="0"/>
            </a:endParaRPr>
          </a:p>
        </p:txBody>
      </p:sp>
      <p:sp>
        <p:nvSpPr>
          <p:cNvPr id="150531" name="AutoShape 3"/>
          <p:cNvSpPr>
            <a:spLocks noChangeArrowheads="1"/>
          </p:cNvSpPr>
          <p:nvPr/>
        </p:nvSpPr>
        <p:spPr bwMode="auto">
          <a:xfrm>
            <a:off x="250825" y="1628775"/>
            <a:ext cx="2447925" cy="4248150"/>
          </a:xfrm>
          <a:prstGeom prst="cube">
            <a:avLst>
              <a:gd name="adj" fmla="val 22319"/>
            </a:avLst>
          </a:prstGeom>
          <a:solidFill>
            <a:srgbClr val="CCFFCC"/>
          </a:solidFill>
          <a:ln w="22225">
            <a:solidFill>
              <a:srgbClr val="000080"/>
            </a:solidFill>
            <a:miter lim="800000"/>
            <a:headEnd/>
            <a:tailEnd/>
          </a:ln>
          <a:effectLst>
            <a:outerShdw dist="107763" dir="13500000" algn="ctr" rotWithShape="0">
              <a:srgbClr val="808080">
                <a:alpha val="50000"/>
              </a:srgbClr>
            </a:outerShdw>
          </a:effectLst>
        </p:spPr>
        <p:txBody>
          <a:bodyPr lIns="88697" tIns="44348" rIns="88697" bIns="44348"/>
          <a:lstStyle/>
          <a:p>
            <a:pPr algn="ctr">
              <a:defRPr/>
            </a:pPr>
            <a:r>
              <a:rPr lang="uz-Cyrl-UZ" sz="2200">
                <a:solidFill>
                  <a:srgbClr val="0033CC"/>
                </a:solidFill>
                <a:latin typeface="Times New Roman" pitchFamily="18" charset="0"/>
                <a:cs typeface="Times New Roman" pitchFamily="18" charset="0"/>
              </a:rPr>
              <a:t>Андрогогика-педагогиканинг катталар таълими </a:t>
            </a:r>
            <a:r>
              <a:rPr lang="uz-Cyrl-UZ" sz="2200">
                <a:solidFill>
                  <a:srgbClr val="0033CC"/>
                </a:solidFill>
                <a:latin typeface="Times New Roman" pitchFamily="18" charset="0"/>
                <a:cs typeface="Times New Roman" pitchFamily="18" charset="0"/>
              </a:rPr>
              <a:t>соҳаси </a:t>
            </a:r>
            <a:r>
              <a:rPr lang="uz-Cyrl-UZ" sz="2200">
                <a:solidFill>
                  <a:srgbClr val="0033CC"/>
                </a:solidFill>
                <a:latin typeface="Times New Roman" pitchFamily="18" charset="0"/>
                <a:cs typeface="Times New Roman" pitchFamily="18" charset="0"/>
              </a:rPr>
              <a:t>сифатида таълимни ташкил этиш амалиётини ўрганади</a:t>
            </a:r>
            <a:endParaRPr lang="ru-RU" sz="2200">
              <a:solidFill>
                <a:srgbClr val="0033CC"/>
              </a:solidFill>
              <a:latin typeface="Times New Roman" pitchFamily="18" charset="0"/>
              <a:cs typeface="Times New Roman" pitchFamily="18" charset="0"/>
            </a:endParaRPr>
          </a:p>
        </p:txBody>
      </p:sp>
      <p:sp>
        <p:nvSpPr>
          <p:cNvPr id="150532" name="AutoShape 4"/>
          <p:cNvSpPr>
            <a:spLocks noChangeArrowheads="1"/>
          </p:cNvSpPr>
          <p:nvPr/>
        </p:nvSpPr>
        <p:spPr bwMode="auto">
          <a:xfrm>
            <a:off x="6300788" y="1628775"/>
            <a:ext cx="2447925" cy="4248150"/>
          </a:xfrm>
          <a:prstGeom prst="cube">
            <a:avLst>
              <a:gd name="adj" fmla="val 22319"/>
            </a:avLst>
          </a:prstGeom>
          <a:solidFill>
            <a:srgbClr val="CCFFCC"/>
          </a:solidFill>
          <a:ln w="22225">
            <a:solidFill>
              <a:srgbClr val="000080"/>
            </a:solidFill>
            <a:miter lim="800000"/>
            <a:headEnd/>
            <a:tailEnd/>
          </a:ln>
          <a:effectLst>
            <a:outerShdw dist="107763" dir="13500000" algn="ctr" rotWithShape="0">
              <a:srgbClr val="808080">
                <a:alpha val="50000"/>
              </a:srgbClr>
            </a:outerShdw>
          </a:effectLst>
        </p:spPr>
        <p:txBody>
          <a:bodyPr lIns="88697" tIns="44348" rIns="88697" bIns="44348"/>
          <a:lstStyle/>
          <a:p>
            <a:pPr algn="ctr">
              <a:defRPr/>
            </a:pPr>
            <a:r>
              <a:rPr lang="uz-Cyrl-UZ" sz="2200" dirty="0">
                <a:solidFill>
                  <a:srgbClr val="0033CC"/>
                </a:solidFill>
                <a:latin typeface="Times New Roman" pitchFamily="18" charset="0"/>
                <a:cs typeface="Times New Roman" pitchFamily="18" charset="0"/>
              </a:rPr>
              <a:t>Андрогогика-катталар таълимининг самарадорлиги-таълимнинг эҳтитёжга айланишига асосланади</a:t>
            </a:r>
            <a:endParaRPr lang="ru-RU" sz="2200" b="1" dirty="0">
              <a:solidFill>
                <a:srgbClr val="0033CC"/>
              </a:solidFill>
              <a:effectLst>
                <a:outerShdw blurRad="38100" dist="38100" dir="2700000" algn="tl">
                  <a:srgbClr val="000000"/>
                </a:outerShdw>
              </a:effectLst>
              <a:latin typeface="Times New Roman" pitchFamily="18" charset="0"/>
              <a:cs typeface="Times New Roman" pitchFamily="18" charset="0"/>
            </a:endParaRPr>
          </a:p>
        </p:txBody>
      </p:sp>
      <p:sp>
        <p:nvSpPr>
          <p:cNvPr id="150533" name="AutoShape 5"/>
          <p:cNvSpPr>
            <a:spLocks noChangeArrowheads="1"/>
          </p:cNvSpPr>
          <p:nvPr/>
        </p:nvSpPr>
        <p:spPr bwMode="auto">
          <a:xfrm>
            <a:off x="2916238" y="1628775"/>
            <a:ext cx="3095625" cy="4895850"/>
          </a:xfrm>
          <a:prstGeom prst="cube">
            <a:avLst>
              <a:gd name="adj" fmla="val 22319"/>
            </a:avLst>
          </a:prstGeom>
          <a:solidFill>
            <a:srgbClr val="CCFFCC"/>
          </a:solidFill>
          <a:ln w="22225">
            <a:solidFill>
              <a:srgbClr val="000080"/>
            </a:solidFill>
            <a:miter lim="800000"/>
            <a:headEnd/>
            <a:tailEnd/>
          </a:ln>
          <a:effectLst>
            <a:outerShdw dist="107763" dir="13500000" algn="ctr" rotWithShape="0">
              <a:srgbClr val="808080">
                <a:alpha val="50000"/>
              </a:srgbClr>
            </a:outerShdw>
          </a:effectLst>
        </p:spPr>
        <p:txBody>
          <a:bodyPr lIns="88697" tIns="44348" rIns="88697" bIns="44348"/>
          <a:lstStyle/>
          <a:p>
            <a:pPr algn="ctr">
              <a:defRPr/>
            </a:pPr>
            <a:r>
              <a:rPr lang="uz-Cyrl-UZ" sz="2200" dirty="0">
                <a:solidFill>
                  <a:srgbClr val="0033CC"/>
                </a:solidFill>
                <a:latin typeface="Times New Roman" pitchFamily="18" charset="0"/>
                <a:cs typeface="Times New Roman" pitchFamily="18" charset="0"/>
              </a:rPr>
              <a:t>Андрогогикада </a:t>
            </a:r>
            <a:r>
              <a:rPr lang="uz-Cyrl-UZ" sz="2200">
                <a:solidFill>
                  <a:srgbClr val="0033CC"/>
                </a:solidFill>
                <a:latin typeface="Times New Roman" pitchFamily="18" charset="0"/>
                <a:cs typeface="Times New Roman" pitchFamily="18" charset="0"/>
              </a:rPr>
              <a:t>ўқитиш </a:t>
            </a:r>
            <a:r>
              <a:rPr lang="uz-Cyrl-UZ" sz="2200">
                <a:solidFill>
                  <a:srgbClr val="0033CC"/>
                </a:solidFill>
                <a:latin typeface="Times New Roman" pitchFamily="18" charset="0"/>
                <a:cs typeface="Times New Roman" pitchFamily="18" charset="0"/>
              </a:rPr>
              <a:t>методлар- ини </a:t>
            </a:r>
            <a:r>
              <a:rPr lang="uz-Cyrl-UZ" sz="2200">
                <a:solidFill>
                  <a:srgbClr val="0033CC"/>
                </a:solidFill>
                <a:latin typeface="Times New Roman" pitchFamily="18" charset="0"/>
                <a:cs typeface="Times New Roman" pitchFamily="18" charset="0"/>
              </a:rPr>
              <a:t>танлаш </a:t>
            </a:r>
            <a:r>
              <a:rPr lang="uz-Cyrl-UZ" sz="2200">
                <a:solidFill>
                  <a:srgbClr val="0033CC"/>
                </a:solidFill>
                <a:latin typeface="Times New Roman" pitchFamily="18" charset="0"/>
                <a:cs typeface="Times New Roman" pitchFamily="18" charset="0"/>
              </a:rPr>
              <a:t>гуруҳ нинг  </a:t>
            </a:r>
            <a:r>
              <a:rPr lang="uz-Cyrl-UZ" sz="2200">
                <a:solidFill>
                  <a:srgbClr val="0033CC"/>
                </a:solidFill>
                <a:latin typeface="Times New Roman" pitchFamily="18" charset="0"/>
                <a:cs typeface="Times New Roman" pitchFamily="18" charset="0"/>
              </a:rPr>
              <a:t>касбий, </a:t>
            </a:r>
            <a:r>
              <a:rPr lang="uz-Cyrl-UZ" sz="2200">
                <a:solidFill>
                  <a:srgbClr val="0033CC"/>
                </a:solidFill>
                <a:latin typeface="Times New Roman" pitchFamily="18" charset="0"/>
                <a:cs typeface="Times New Roman" pitchFamily="18" charset="0"/>
              </a:rPr>
              <a:t>шах сий</a:t>
            </a:r>
            <a:r>
              <a:rPr lang="uz-Cyrl-UZ" sz="2200">
                <a:solidFill>
                  <a:srgbClr val="0033CC"/>
                </a:solidFill>
                <a:latin typeface="Times New Roman" pitchFamily="18" charset="0"/>
                <a:cs typeface="Times New Roman" pitchFamily="18" charset="0"/>
              </a:rPr>
              <a:t>, жамият ва </a:t>
            </a:r>
            <a:r>
              <a:rPr lang="uz-Cyrl-UZ" sz="2200">
                <a:solidFill>
                  <a:srgbClr val="0033CC"/>
                </a:solidFill>
                <a:latin typeface="Times New Roman" pitchFamily="18" charset="0"/>
                <a:cs typeface="Times New Roman" pitchFamily="18" charset="0"/>
              </a:rPr>
              <a:t>жа моавий эҳтиёжла ри хусусиятлари дан келиб чиқади (ёш, </a:t>
            </a:r>
            <a:r>
              <a:rPr lang="uz-Cyrl-UZ" sz="2200">
                <a:solidFill>
                  <a:srgbClr val="0033CC"/>
                </a:solidFill>
                <a:latin typeface="Times New Roman" pitchFamily="18" charset="0"/>
                <a:cs typeface="Times New Roman" pitchFamily="18" charset="0"/>
              </a:rPr>
              <a:t>босқич рол ўйнамайди) </a:t>
            </a:r>
            <a:endParaRPr lang="ru-RU" sz="2200" b="1" dirty="0">
              <a:solidFill>
                <a:srgbClr val="0033CC"/>
              </a:solidFill>
              <a:effectLst>
                <a:outerShdw blurRad="38100" dist="38100" dir="2700000" algn="tl">
                  <a:srgbClr val="000000"/>
                </a:outerShdw>
              </a:effectLst>
              <a:latin typeface="Times New Roman" pitchFamily="18" charset="0"/>
              <a:cs typeface="Times New Roman" pitchFamily="18" charset="0"/>
            </a:endParaRPr>
          </a:p>
        </p:txBody>
      </p:sp>
      <p:sp>
        <p:nvSpPr>
          <p:cNvPr id="150534" name="Line 6"/>
          <p:cNvSpPr>
            <a:spLocks noChangeShapeType="1"/>
          </p:cNvSpPr>
          <p:nvPr/>
        </p:nvSpPr>
        <p:spPr bwMode="auto">
          <a:xfrm>
            <a:off x="4498975" y="1125538"/>
            <a:ext cx="0" cy="790575"/>
          </a:xfrm>
          <a:prstGeom prst="line">
            <a:avLst/>
          </a:prstGeom>
          <a:noFill/>
          <a:ln w="57150">
            <a:solidFill>
              <a:srgbClr val="0000CC"/>
            </a:solidFill>
            <a:round/>
            <a:headEnd/>
            <a:tailEnd type="triangle" w="med" len="med"/>
          </a:ln>
        </p:spPr>
        <p:txBody>
          <a:bodyPr/>
          <a:lstStyle/>
          <a:p>
            <a:endParaRPr lang="ru-RU"/>
          </a:p>
        </p:txBody>
      </p:sp>
      <p:sp>
        <p:nvSpPr>
          <p:cNvPr id="150535" name="Line 7"/>
          <p:cNvSpPr>
            <a:spLocks noChangeShapeType="1"/>
          </p:cNvSpPr>
          <p:nvPr/>
        </p:nvSpPr>
        <p:spPr bwMode="auto">
          <a:xfrm flipH="1">
            <a:off x="1763713" y="1125538"/>
            <a:ext cx="2735262" cy="790575"/>
          </a:xfrm>
          <a:prstGeom prst="line">
            <a:avLst/>
          </a:prstGeom>
          <a:noFill/>
          <a:ln w="57150">
            <a:solidFill>
              <a:srgbClr val="0000CC"/>
            </a:solidFill>
            <a:round/>
            <a:headEnd/>
            <a:tailEnd type="triangle" w="med" len="med"/>
          </a:ln>
        </p:spPr>
        <p:txBody>
          <a:bodyPr/>
          <a:lstStyle/>
          <a:p>
            <a:endParaRPr lang="ru-RU"/>
          </a:p>
        </p:txBody>
      </p:sp>
      <p:sp>
        <p:nvSpPr>
          <p:cNvPr id="150536" name="Line 8"/>
          <p:cNvSpPr>
            <a:spLocks noChangeShapeType="1"/>
          </p:cNvSpPr>
          <p:nvPr/>
        </p:nvSpPr>
        <p:spPr bwMode="auto">
          <a:xfrm>
            <a:off x="4498975" y="1125538"/>
            <a:ext cx="2520950" cy="790575"/>
          </a:xfrm>
          <a:prstGeom prst="line">
            <a:avLst/>
          </a:prstGeom>
          <a:noFill/>
          <a:ln w="57150">
            <a:solidFill>
              <a:srgbClr val="0000CC"/>
            </a:solidFill>
            <a:round/>
            <a:headEnd/>
            <a:tailEnd type="triangle" w="med" len="med"/>
          </a:ln>
        </p:spPr>
        <p:txBody>
          <a:bodyPr/>
          <a:lstStyle/>
          <a:p>
            <a:endParaRPr lang="ru-RU"/>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50530"/>
                                        </p:tgtEl>
                                        <p:attrNameLst>
                                          <p:attrName>style.visibility</p:attrName>
                                        </p:attrNameLst>
                                      </p:cBhvr>
                                      <p:to>
                                        <p:strVal val="visible"/>
                                      </p:to>
                                    </p:set>
                                    <p:animEffect transition="in" filter="fade">
                                      <p:cBhvr>
                                        <p:cTn id="7" dur="2000"/>
                                        <p:tgtEl>
                                          <p:spTgt spid="150530"/>
                                        </p:tgtEl>
                                      </p:cBhvr>
                                    </p:animEffect>
                                    <p:anim calcmode="lin" valueType="num">
                                      <p:cBhvr>
                                        <p:cTn id="8" dur="2000" fill="hold"/>
                                        <p:tgtEl>
                                          <p:spTgt spid="150530"/>
                                        </p:tgtEl>
                                        <p:attrNameLst>
                                          <p:attrName>ppt_x</p:attrName>
                                        </p:attrNameLst>
                                      </p:cBhvr>
                                      <p:tavLst>
                                        <p:tav tm="0">
                                          <p:val>
                                            <p:strVal val="#ppt_x"/>
                                          </p:val>
                                        </p:tav>
                                        <p:tav tm="100000">
                                          <p:val>
                                            <p:strVal val="#ppt_x"/>
                                          </p:val>
                                        </p:tav>
                                      </p:tavLst>
                                    </p:anim>
                                    <p:anim calcmode="lin" valueType="num">
                                      <p:cBhvr>
                                        <p:cTn id="9" dur="2000" fill="hold"/>
                                        <p:tgtEl>
                                          <p:spTgt spid="150530"/>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23" presetClass="entr" presetSubtype="16" fill="hold" grpId="0" nodeType="afterEffect">
                                  <p:stCondLst>
                                    <p:cond delay="0"/>
                                  </p:stCondLst>
                                  <p:childTnLst>
                                    <p:set>
                                      <p:cBhvr>
                                        <p:cTn id="12" dur="1" fill="hold">
                                          <p:stCondLst>
                                            <p:cond delay="0"/>
                                          </p:stCondLst>
                                        </p:cTn>
                                        <p:tgtEl>
                                          <p:spTgt spid="150534"/>
                                        </p:tgtEl>
                                        <p:attrNameLst>
                                          <p:attrName>style.visibility</p:attrName>
                                        </p:attrNameLst>
                                      </p:cBhvr>
                                      <p:to>
                                        <p:strVal val="visible"/>
                                      </p:to>
                                    </p:set>
                                    <p:anim calcmode="lin" valueType="num">
                                      <p:cBhvr>
                                        <p:cTn id="13" dur="2000" fill="hold"/>
                                        <p:tgtEl>
                                          <p:spTgt spid="150534"/>
                                        </p:tgtEl>
                                        <p:attrNameLst>
                                          <p:attrName>ppt_w</p:attrName>
                                        </p:attrNameLst>
                                      </p:cBhvr>
                                      <p:tavLst>
                                        <p:tav tm="0">
                                          <p:val>
                                            <p:fltVal val="0"/>
                                          </p:val>
                                        </p:tav>
                                        <p:tav tm="100000">
                                          <p:val>
                                            <p:strVal val="#ppt_w"/>
                                          </p:val>
                                        </p:tav>
                                      </p:tavLst>
                                    </p:anim>
                                    <p:anim calcmode="lin" valueType="num">
                                      <p:cBhvr>
                                        <p:cTn id="14" dur="2000" fill="hold"/>
                                        <p:tgtEl>
                                          <p:spTgt spid="150534"/>
                                        </p:tgtEl>
                                        <p:attrNameLst>
                                          <p:attrName>ppt_h</p:attrName>
                                        </p:attrNameLst>
                                      </p:cBhvr>
                                      <p:tavLst>
                                        <p:tav tm="0">
                                          <p:val>
                                            <p:fltVal val="0"/>
                                          </p:val>
                                        </p:tav>
                                        <p:tav tm="100000">
                                          <p:val>
                                            <p:strVal val="#ppt_h"/>
                                          </p:val>
                                        </p:tav>
                                      </p:tavLst>
                                    </p:anim>
                                  </p:childTnLst>
                                </p:cTn>
                              </p:par>
                            </p:childTnLst>
                          </p:cTn>
                        </p:par>
                        <p:par>
                          <p:cTn id="15" fill="hold" nodeType="afterGroup">
                            <p:stCondLst>
                              <p:cond delay="4000"/>
                            </p:stCondLst>
                            <p:childTnLst>
                              <p:par>
                                <p:cTn id="16" presetID="42" presetClass="entr" presetSubtype="0" fill="hold" grpId="0" nodeType="afterEffect">
                                  <p:stCondLst>
                                    <p:cond delay="0"/>
                                  </p:stCondLst>
                                  <p:childTnLst>
                                    <p:set>
                                      <p:cBhvr>
                                        <p:cTn id="17" dur="1" fill="hold">
                                          <p:stCondLst>
                                            <p:cond delay="0"/>
                                          </p:stCondLst>
                                        </p:cTn>
                                        <p:tgtEl>
                                          <p:spTgt spid="150532"/>
                                        </p:tgtEl>
                                        <p:attrNameLst>
                                          <p:attrName>style.visibility</p:attrName>
                                        </p:attrNameLst>
                                      </p:cBhvr>
                                      <p:to>
                                        <p:strVal val="visible"/>
                                      </p:to>
                                    </p:set>
                                    <p:animEffect transition="in" filter="fade">
                                      <p:cBhvr>
                                        <p:cTn id="18" dur="2000"/>
                                        <p:tgtEl>
                                          <p:spTgt spid="150532"/>
                                        </p:tgtEl>
                                      </p:cBhvr>
                                    </p:animEffect>
                                    <p:anim calcmode="lin" valueType="num">
                                      <p:cBhvr>
                                        <p:cTn id="19" dur="2000" fill="hold"/>
                                        <p:tgtEl>
                                          <p:spTgt spid="150532"/>
                                        </p:tgtEl>
                                        <p:attrNameLst>
                                          <p:attrName>ppt_x</p:attrName>
                                        </p:attrNameLst>
                                      </p:cBhvr>
                                      <p:tavLst>
                                        <p:tav tm="0">
                                          <p:val>
                                            <p:strVal val="#ppt_x"/>
                                          </p:val>
                                        </p:tav>
                                        <p:tav tm="100000">
                                          <p:val>
                                            <p:strVal val="#ppt_x"/>
                                          </p:val>
                                        </p:tav>
                                      </p:tavLst>
                                    </p:anim>
                                    <p:anim calcmode="lin" valueType="num">
                                      <p:cBhvr>
                                        <p:cTn id="20" dur="2000" fill="hold"/>
                                        <p:tgtEl>
                                          <p:spTgt spid="150532"/>
                                        </p:tgtEl>
                                        <p:attrNameLst>
                                          <p:attrName>ppt_y</p:attrName>
                                        </p:attrNameLst>
                                      </p:cBhvr>
                                      <p:tavLst>
                                        <p:tav tm="0">
                                          <p:val>
                                            <p:strVal val="#ppt_y+.1"/>
                                          </p:val>
                                        </p:tav>
                                        <p:tav tm="100000">
                                          <p:val>
                                            <p:strVal val="#ppt_y"/>
                                          </p:val>
                                        </p:tav>
                                      </p:tavLst>
                                    </p:anim>
                                  </p:childTnLst>
                                </p:cTn>
                              </p:par>
                            </p:childTnLst>
                          </p:cTn>
                        </p:par>
                        <p:par>
                          <p:cTn id="21" fill="hold" nodeType="afterGroup">
                            <p:stCondLst>
                              <p:cond delay="6000"/>
                            </p:stCondLst>
                            <p:childTnLst>
                              <p:par>
                                <p:cTn id="22" presetID="23" presetClass="entr" presetSubtype="16" fill="hold" grpId="0" nodeType="afterEffect">
                                  <p:stCondLst>
                                    <p:cond delay="0"/>
                                  </p:stCondLst>
                                  <p:childTnLst>
                                    <p:set>
                                      <p:cBhvr>
                                        <p:cTn id="23" dur="1" fill="hold">
                                          <p:stCondLst>
                                            <p:cond delay="0"/>
                                          </p:stCondLst>
                                        </p:cTn>
                                        <p:tgtEl>
                                          <p:spTgt spid="150535"/>
                                        </p:tgtEl>
                                        <p:attrNameLst>
                                          <p:attrName>style.visibility</p:attrName>
                                        </p:attrNameLst>
                                      </p:cBhvr>
                                      <p:to>
                                        <p:strVal val="visible"/>
                                      </p:to>
                                    </p:set>
                                    <p:anim calcmode="lin" valueType="num">
                                      <p:cBhvr>
                                        <p:cTn id="24" dur="2000" fill="hold"/>
                                        <p:tgtEl>
                                          <p:spTgt spid="150535"/>
                                        </p:tgtEl>
                                        <p:attrNameLst>
                                          <p:attrName>ppt_w</p:attrName>
                                        </p:attrNameLst>
                                      </p:cBhvr>
                                      <p:tavLst>
                                        <p:tav tm="0">
                                          <p:val>
                                            <p:fltVal val="0"/>
                                          </p:val>
                                        </p:tav>
                                        <p:tav tm="100000">
                                          <p:val>
                                            <p:strVal val="#ppt_w"/>
                                          </p:val>
                                        </p:tav>
                                      </p:tavLst>
                                    </p:anim>
                                    <p:anim calcmode="lin" valueType="num">
                                      <p:cBhvr>
                                        <p:cTn id="25" dur="2000" fill="hold"/>
                                        <p:tgtEl>
                                          <p:spTgt spid="150535"/>
                                        </p:tgtEl>
                                        <p:attrNameLst>
                                          <p:attrName>ppt_h</p:attrName>
                                        </p:attrNameLst>
                                      </p:cBhvr>
                                      <p:tavLst>
                                        <p:tav tm="0">
                                          <p:val>
                                            <p:fltVal val="0"/>
                                          </p:val>
                                        </p:tav>
                                        <p:tav tm="100000">
                                          <p:val>
                                            <p:strVal val="#ppt_h"/>
                                          </p:val>
                                        </p:tav>
                                      </p:tavLst>
                                    </p:anim>
                                  </p:childTnLst>
                                </p:cTn>
                              </p:par>
                            </p:childTnLst>
                          </p:cTn>
                        </p:par>
                        <p:par>
                          <p:cTn id="26" fill="hold" nodeType="afterGroup">
                            <p:stCondLst>
                              <p:cond delay="8000"/>
                            </p:stCondLst>
                            <p:childTnLst>
                              <p:par>
                                <p:cTn id="27" presetID="42" presetClass="entr" presetSubtype="0" fill="hold" grpId="0" nodeType="afterEffect">
                                  <p:stCondLst>
                                    <p:cond delay="0"/>
                                  </p:stCondLst>
                                  <p:childTnLst>
                                    <p:set>
                                      <p:cBhvr>
                                        <p:cTn id="28" dur="1" fill="hold">
                                          <p:stCondLst>
                                            <p:cond delay="0"/>
                                          </p:stCondLst>
                                        </p:cTn>
                                        <p:tgtEl>
                                          <p:spTgt spid="150531"/>
                                        </p:tgtEl>
                                        <p:attrNameLst>
                                          <p:attrName>style.visibility</p:attrName>
                                        </p:attrNameLst>
                                      </p:cBhvr>
                                      <p:to>
                                        <p:strVal val="visible"/>
                                      </p:to>
                                    </p:set>
                                    <p:animEffect transition="in" filter="fade">
                                      <p:cBhvr>
                                        <p:cTn id="29" dur="2000"/>
                                        <p:tgtEl>
                                          <p:spTgt spid="150531"/>
                                        </p:tgtEl>
                                      </p:cBhvr>
                                    </p:animEffect>
                                    <p:anim calcmode="lin" valueType="num">
                                      <p:cBhvr>
                                        <p:cTn id="30" dur="2000" fill="hold"/>
                                        <p:tgtEl>
                                          <p:spTgt spid="150531"/>
                                        </p:tgtEl>
                                        <p:attrNameLst>
                                          <p:attrName>ppt_x</p:attrName>
                                        </p:attrNameLst>
                                      </p:cBhvr>
                                      <p:tavLst>
                                        <p:tav tm="0">
                                          <p:val>
                                            <p:strVal val="#ppt_x"/>
                                          </p:val>
                                        </p:tav>
                                        <p:tav tm="100000">
                                          <p:val>
                                            <p:strVal val="#ppt_x"/>
                                          </p:val>
                                        </p:tav>
                                      </p:tavLst>
                                    </p:anim>
                                    <p:anim calcmode="lin" valueType="num">
                                      <p:cBhvr>
                                        <p:cTn id="31" dur="2000" fill="hold"/>
                                        <p:tgtEl>
                                          <p:spTgt spid="150531"/>
                                        </p:tgtEl>
                                        <p:attrNameLst>
                                          <p:attrName>ppt_y</p:attrName>
                                        </p:attrNameLst>
                                      </p:cBhvr>
                                      <p:tavLst>
                                        <p:tav tm="0">
                                          <p:val>
                                            <p:strVal val="#ppt_y+.1"/>
                                          </p:val>
                                        </p:tav>
                                        <p:tav tm="100000">
                                          <p:val>
                                            <p:strVal val="#ppt_y"/>
                                          </p:val>
                                        </p:tav>
                                      </p:tavLst>
                                    </p:anim>
                                  </p:childTnLst>
                                </p:cTn>
                              </p:par>
                            </p:childTnLst>
                          </p:cTn>
                        </p:par>
                        <p:par>
                          <p:cTn id="32" fill="hold" nodeType="afterGroup">
                            <p:stCondLst>
                              <p:cond delay="10000"/>
                            </p:stCondLst>
                            <p:childTnLst>
                              <p:par>
                                <p:cTn id="33" presetID="23" presetClass="entr" presetSubtype="16" fill="hold" grpId="0" nodeType="afterEffect">
                                  <p:stCondLst>
                                    <p:cond delay="0"/>
                                  </p:stCondLst>
                                  <p:childTnLst>
                                    <p:set>
                                      <p:cBhvr>
                                        <p:cTn id="34" dur="1" fill="hold">
                                          <p:stCondLst>
                                            <p:cond delay="0"/>
                                          </p:stCondLst>
                                        </p:cTn>
                                        <p:tgtEl>
                                          <p:spTgt spid="150536"/>
                                        </p:tgtEl>
                                        <p:attrNameLst>
                                          <p:attrName>style.visibility</p:attrName>
                                        </p:attrNameLst>
                                      </p:cBhvr>
                                      <p:to>
                                        <p:strVal val="visible"/>
                                      </p:to>
                                    </p:set>
                                    <p:anim calcmode="lin" valueType="num">
                                      <p:cBhvr>
                                        <p:cTn id="35" dur="2000" fill="hold"/>
                                        <p:tgtEl>
                                          <p:spTgt spid="150536"/>
                                        </p:tgtEl>
                                        <p:attrNameLst>
                                          <p:attrName>ppt_w</p:attrName>
                                        </p:attrNameLst>
                                      </p:cBhvr>
                                      <p:tavLst>
                                        <p:tav tm="0">
                                          <p:val>
                                            <p:fltVal val="0"/>
                                          </p:val>
                                        </p:tav>
                                        <p:tav tm="100000">
                                          <p:val>
                                            <p:strVal val="#ppt_w"/>
                                          </p:val>
                                        </p:tav>
                                      </p:tavLst>
                                    </p:anim>
                                    <p:anim calcmode="lin" valueType="num">
                                      <p:cBhvr>
                                        <p:cTn id="36" dur="2000" fill="hold"/>
                                        <p:tgtEl>
                                          <p:spTgt spid="150536"/>
                                        </p:tgtEl>
                                        <p:attrNameLst>
                                          <p:attrName>ppt_h</p:attrName>
                                        </p:attrNameLst>
                                      </p:cBhvr>
                                      <p:tavLst>
                                        <p:tav tm="0">
                                          <p:val>
                                            <p:fltVal val="0"/>
                                          </p:val>
                                        </p:tav>
                                        <p:tav tm="100000">
                                          <p:val>
                                            <p:strVal val="#ppt_h"/>
                                          </p:val>
                                        </p:tav>
                                      </p:tavLst>
                                    </p:anim>
                                  </p:childTnLst>
                                </p:cTn>
                              </p:par>
                            </p:childTnLst>
                          </p:cTn>
                        </p:par>
                        <p:par>
                          <p:cTn id="37" fill="hold" nodeType="afterGroup">
                            <p:stCondLst>
                              <p:cond delay="12000"/>
                            </p:stCondLst>
                            <p:childTnLst>
                              <p:par>
                                <p:cTn id="38" presetID="42" presetClass="entr" presetSubtype="0" fill="hold" grpId="0" nodeType="afterEffect">
                                  <p:stCondLst>
                                    <p:cond delay="0"/>
                                  </p:stCondLst>
                                  <p:childTnLst>
                                    <p:set>
                                      <p:cBhvr>
                                        <p:cTn id="39" dur="1" fill="hold">
                                          <p:stCondLst>
                                            <p:cond delay="0"/>
                                          </p:stCondLst>
                                        </p:cTn>
                                        <p:tgtEl>
                                          <p:spTgt spid="150533"/>
                                        </p:tgtEl>
                                        <p:attrNameLst>
                                          <p:attrName>style.visibility</p:attrName>
                                        </p:attrNameLst>
                                      </p:cBhvr>
                                      <p:to>
                                        <p:strVal val="visible"/>
                                      </p:to>
                                    </p:set>
                                    <p:animEffect transition="in" filter="fade">
                                      <p:cBhvr>
                                        <p:cTn id="40" dur="2000"/>
                                        <p:tgtEl>
                                          <p:spTgt spid="150533"/>
                                        </p:tgtEl>
                                      </p:cBhvr>
                                    </p:animEffect>
                                    <p:anim calcmode="lin" valueType="num">
                                      <p:cBhvr>
                                        <p:cTn id="41" dur="2000" fill="hold"/>
                                        <p:tgtEl>
                                          <p:spTgt spid="150533"/>
                                        </p:tgtEl>
                                        <p:attrNameLst>
                                          <p:attrName>ppt_x</p:attrName>
                                        </p:attrNameLst>
                                      </p:cBhvr>
                                      <p:tavLst>
                                        <p:tav tm="0">
                                          <p:val>
                                            <p:strVal val="#ppt_x"/>
                                          </p:val>
                                        </p:tav>
                                        <p:tav tm="100000">
                                          <p:val>
                                            <p:strVal val="#ppt_x"/>
                                          </p:val>
                                        </p:tav>
                                      </p:tavLst>
                                    </p:anim>
                                    <p:anim calcmode="lin" valueType="num">
                                      <p:cBhvr>
                                        <p:cTn id="42" dur="2000" fill="hold"/>
                                        <p:tgtEl>
                                          <p:spTgt spid="1505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animBg="1"/>
      <p:bldP spid="150531" grpId="0" animBg="1"/>
      <p:bldP spid="150532" grpId="0" animBg="1"/>
      <p:bldP spid="150533" grpId="0" animBg="1"/>
      <p:bldP spid="150534" grpId="0" animBg="1"/>
      <p:bldP spid="150535" grpId="0" animBg="1"/>
      <p:bldP spid="15053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AutoShape 2"/>
          <p:cNvSpPr>
            <a:spLocks noChangeArrowheads="1"/>
          </p:cNvSpPr>
          <p:nvPr/>
        </p:nvSpPr>
        <p:spPr bwMode="auto">
          <a:xfrm>
            <a:off x="2124075" y="1627188"/>
            <a:ext cx="4679950" cy="3314700"/>
          </a:xfrm>
          <a:prstGeom prst="star16">
            <a:avLst>
              <a:gd name="adj" fmla="val 39032"/>
            </a:avLst>
          </a:prstGeom>
          <a:solidFill>
            <a:srgbClr val="99CCFF"/>
          </a:solidFill>
          <a:ln w="38100" algn="ctr">
            <a:solidFill>
              <a:srgbClr val="0033CC"/>
            </a:solidFill>
            <a:miter lim="800000"/>
            <a:headEnd/>
            <a:tailEnd/>
          </a:ln>
        </p:spPr>
        <p:txBody>
          <a:bodyPr/>
          <a:lstStyle/>
          <a:p>
            <a:pPr algn="ctr"/>
            <a:r>
              <a:rPr lang="uz-Cyrl-UZ" sz="3200">
                <a:solidFill>
                  <a:srgbClr val="0000CC"/>
                </a:solidFill>
                <a:latin typeface="Times New Roman" pitchFamily="18" charset="0"/>
                <a:cs typeface="Times New Roman" pitchFamily="18" charset="0"/>
              </a:rPr>
              <a:t>Катталар таълимининг ўзига хос хусусиятлари</a:t>
            </a:r>
            <a:endParaRPr lang="ru-RU" sz="3000" b="1">
              <a:solidFill>
                <a:srgbClr val="0000CC"/>
              </a:solidFill>
              <a:latin typeface="Times New Roman" pitchFamily="18" charset="0"/>
              <a:cs typeface="Times New Roman" pitchFamily="18" charset="0"/>
            </a:endParaRPr>
          </a:p>
        </p:txBody>
      </p:sp>
      <p:sp>
        <p:nvSpPr>
          <p:cNvPr id="174083" name="AutoShape 3"/>
          <p:cNvSpPr>
            <a:spLocks noChangeArrowheads="1"/>
          </p:cNvSpPr>
          <p:nvPr/>
        </p:nvSpPr>
        <p:spPr bwMode="auto">
          <a:xfrm>
            <a:off x="5902325" y="188913"/>
            <a:ext cx="3062288" cy="1879600"/>
          </a:xfrm>
          <a:prstGeom prst="flowChartAlternateProcess">
            <a:avLst/>
          </a:prstGeom>
          <a:solidFill>
            <a:srgbClr val="CCFFFF"/>
          </a:solidFill>
          <a:ln w="38100" algn="ctr">
            <a:solidFill>
              <a:srgbClr val="0033CC"/>
            </a:solidFill>
            <a:miter lim="800000"/>
            <a:headEnd/>
            <a:tailEnd/>
          </a:ln>
        </p:spPr>
        <p:txBody>
          <a:bodyPr/>
          <a:lstStyle/>
          <a:p>
            <a:pPr algn="ctr"/>
            <a:r>
              <a:rPr lang="uz-Cyrl-UZ" sz="1600">
                <a:solidFill>
                  <a:srgbClr val="0000CC"/>
                </a:solidFill>
                <a:latin typeface="Times New Roman" pitchFamily="18" charset="0"/>
                <a:cs typeface="Times New Roman" pitchFamily="18" charset="0"/>
              </a:rPr>
              <a:t>Ҳар қандай янги ахборотни ўзининг ҳаётий, касбий, ижтимоий дунёқараши билан солиштирган холатда қабул қилади ва келаётган ахборотга ўз муносабатини билдиради</a:t>
            </a:r>
            <a:endParaRPr lang="ru-RU" sz="1600" b="1">
              <a:solidFill>
                <a:srgbClr val="0000CC"/>
              </a:solidFill>
              <a:latin typeface="Times New Roman" pitchFamily="18" charset="0"/>
              <a:cs typeface="Times New Roman" pitchFamily="18" charset="0"/>
            </a:endParaRPr>
          </a:p>
        </p:txBody>
      </p:sp>
      <p:sp>
        <p:nvSpPr>
          <p:cNvPr id="174084" name="AutoShape 4"/>
          <p:cNvSpPr>
            <a:spLocks noChangeArrowheads="1"/>
          </p:cNvSpPr>
          <p:nvPr/>
        </p:nvSpPr>
        <p:spPr bwMode="auto">
          <a:xfrm>
            <a:off x="179388" y="180975"/>
            <a:ext cx="3062287" cy="1879600"/>
          </a:xfrm>
          <a:prstGeom prst="flowChartAlternateProcess">
            <a:avLst/>
          </a:prstGeom>
          <a:solidFill>
            <a:srgbClr val="CCFFFF"/>
          </a:solidFill>
          <a:ln w="38100" algn="ctr">
            <a:solidFill>
              <a:srgbClr val="0033CC"/>
            </a:solidFill>
            <a:miter lim="800000"/>
            <a:headEnd/>
            <a:tailEnd/>
          </a:ln>
        </p:spPr>
        <p:txBody>
          <a:bodyPr/>
          <a:lstStyle/>
          <a:p>
            <a:pPr algn="ctr"/>
            <a:r>
              <a:rPr lang="uz-Cyrl-UZ" sz="1600">
                <a:solidFill>
                  <a:srgbClr val="0000CC"/>
                </a:solidFill>
                <a:latin typeface="Times New Roman" pitchFamily="18" charset="0"/>
                <a:cs typeface="Times New Roman" pitchFamily="18" charset="0"/>
              </a:rPr>
              <a:t>Катта ёшлилар мустақил, ўз-ўзини бошқариш хусусиятларидан келиб чиқиб, жараённи эмас,уларни бошқаришга бўлган ҳар қандай хатти-харакатни инкор этадилар</a:t>
            </a:r>
            <a:endParaRPr lang="ru-RU" sz="1600" b="1">
              <a:solidFill>
                <a:srgbClr val="0000CC"/>
              </a:solidFill>
              <a:latin typeface="Times New Roman" pitchFamily="18" charset="0"/>
              <a:cs typeface="Times New Roman" pitchFamily="18" charset="0"/>
            </a:endParaRPr>
          </a:p>
        </p:txBody>
      </p:sp>
      <p:sp>
        <p:nvSpPr>
          <p:cNvPr id="174085" name="AutoShape 5"/>
          <p:cNvSpPr>
            <a:spLocks noChangeArrowheads="1"/>
          </p:cNvSpPr>
          <p:nvPr/>
        </p:nvSpPr>
        <p:spPr bwMode="auto">
          <a:xfrm>
            <a:off x="179388" y="4652963"/>
            <a:ext cx="3062287" cy="2016125"/>
          </a:xfrm>
          <a:prstGeom prst="flowChartAlternateProcess">
            <a:avLst/>
          </a:prstGeom>
          <a:solidFill>
            <a:srgbClr val="CCFFFF"/>
          </a:solidFill>
          <a:ln w="38100" algn="ctr">
            <a:solidFill>
              <a:srgbClr val="0033CC"/>
            </a:solidFill>
            <a:miter lim="800000"/>
            <a:headEnd/>
            <a:tailEnd/>
          </a:ln>
        </p:spPr>
        <p:txBody>
          <a:bodyPr/>
          <a:lstStyle/>
          <a:p>
            <a:pPr algn="ctr">
              <a:lnSpc>
                <a:spcPct val="90000"/>
              </a:lnSpc>
            </a:pPr>
            <a:r>
              <a:rPr lang="uz-Cyrl-UZ" sz="1600">
                <a:solidFill>
                  <a:srgbClr val="0000CC"/>
                </a:solidFill>
                <a:latin typeface="Times New Roman" pitchFamily="18" charset="0"/>
                <a:cs typeface="Times New Roman" pitchFamily="18" charset="0"/>
              </a:rPr>
              <a:t>Таьлим беришда уларнинг ҳаётий, касбий фаолияти тажрибасига таяниб иш кўриш керак</a:t>
            </a:r>
          </a:p>
          <a:p>
            <a:pPr algn="ctr">
              <a:lnSpc>
                <a:spcPct val="90000"/>
              </a:lnSpc>
            </a:pPr>
            <a:endParaRPr lang="uz-Cyrl-UZ" sz="1600">
              <a:solidFill>
                <a:srgbClr val="0000CC"/>
              </a:solidFill>
              <a:latin typeface="Times New Roman" pitchFamily="18" charset="0"/>
              <a:cs typeface="Times New Roman" pitchFamily="18" charset="0"/>
            </a:endParaRPr>
          </a:p>
        </p:txBody>
      </p:sp>
      <p:sp>
        <p:nvSpPr>
          <p:cNvPr id="174086" name="AutoShape 6"/>
          <p:cNvSpPr>
            <a:spLocks noChangeArrowheads="1"/>
          </p:cNvSpPr>
          <p:nvPr/>
        </p:nvSpPr>
        <p:spPr bwMode="auto">
          <a:xfrm>
            <a:off x="5435600" y="4581525"/>
            <a:ext cx="3529013" cy="2160588"/>
          </a:xfrm>
          <a:prstGeom prst="flowChartAlternateProcess">
            <a:avLst/>
          </a:prstGeom>
          <a:solidFill>
            <a:srgbClr val="CCFFFF"/>
          </a:solidFill>
          <a:ln w="38100" algn="ctr">
            <a:solidFill>
              <a:srgbClr val="0033CC"/>
            </a:solidFill>
            <a:miter lim="800000"/>
            <a:headEnd/>
            <a:tailEnd/>
          </a:ln>
        </p:spPr>
        <p:txBody>
          <a:bodyPr/>
          <a:lstStyle/>
          <a:p>
            <a:pPr algn="ctr"/>
            <a:r>
              <a:rPr lang="uz-Cyrl-UZ" sz="1600">
                <a:solidFill>
                  <a:srgbClr val="0000CC"/>
                </a:solidFill>
                <a:latin typeface="Times New Roman" pitchFamily="18" charset="0"/>
                <a:cs typeface="Times New Roman" pitchFamily="18" charset="0"/>
              </a:rPr>
              <a:t>Катта ёшлилар билим олишга мақсадли йўналган бўлиб, билим олиш орқали ўз муаммоларини хал қилиш, лавозимда кўтарилиш, касбий махоратни ошириш, ва.х.к. Уларда ҳар томонлама эҳтиёжла</a:t>
            </a:r>
            <a:r>
              <a:rPr lang="en-US" sz="1600">
                <a:solidFill>
                  <a:srgbClr val="0000CC"/>
                </a:solidFill>
                <a:latin typeface="Times New Roman" pitchFamily="18" charset="0"/>
                <a:cs typeface="Times New Roman" pitchFamily="18" charset="0"/>
              </a:rPr>
              <a:t> </a:t>
            </a:r>
            <a:r>
              <a:rPr lang="uz-Cyrl-UZ" sz="1600">
                <a:solidFill>
                  <a:srgbClr val="0000CC"/>
                </a:solidFill>
                <a:latin typeface="Times New Roman" pitchFamily="18" charset="0"/>
                <a:cs typeface="Times New Roman" pitchFamily="18" charset="0"/>
              </a:rPr>
              <a:t>рини қондириш ва қониқиш ҳосил қилишга йўналтирилган</a:t>
            </a:r>
            <a:endParaRPr lang="ru-RU" sz="1600" b="1">
              <a:solidFill>
                <a:srgbClr val="0000CC"/>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8" fill="hold" grpId="0" nodeType="afterEffect">
                                  <p:stCondLst>
                                    <p:cond delay="0"/>
                                  </p:stCondLst>
                                  <p:childTnLst>
                                    <p:set>
                                      <p:cBhvr>
                                        <p:cTn id="6" dur="1" fill="hold">
                                          <p:stCondLst>
                                            <p:cond delay="0"/>
                                          </p:stCondLst>
                                        </p:cTn>
                                        <p:tgtEl>
                                          <p:spTgt spid="174082"/>
                                        </p:tgtEl>
                                        <p:attrNameLst>
                                          <p:attrName>style.visibility</p:attrName>
                                        </p:attrNameLst>
                                      </p:cBhvr>
                                      <p:to>
                                        <p:strVal val="visible"/>
                                      </p:to>
                                    </p:set>
                                    <p:animEffect transition="in" filter="wheel(8)">
                                      <p:cBhvr>
                                        <p:cTn id="7" dur="2000"/>
                                        <p:tgtEl>
                                          <p:spTgt spid="174082"/>
                                        </p:tgtEl>
                                      </p:cBhvr>
                                    </p:animEffect>
                                  </p:childTnLst>
                                </p:cTn>
                              </p:par>
                            </p:childTnLst>
                          </p:cTn>
                        </p:par>
                        <p:par>
                          <p:cTn id="8" fill="hold" nodeType="afterGroup">
                            <p:stCondLst>
                              <p:cond delay="2000"/>
                            </p:stCondLst>
                            <p:childTnLst>
                              <p:par>
                                <p:cTn id="9" presetID="16" presetClass="entr" presetSubtype="42" fill="hold" grpId="0" nodeType="afterEffect">
                                  <p:stCondLst>
                                    <p:cond delay="0"/>
                                  </p:stCondLst>
                                  <p:childTnLst>
                                    <p:set>
                                      <p:cBhvr>
                                        <p:cTn id="10" dur="1" fill="hold">
                                          <p:stCondLst>
                                            <p:cond delay="0"/>
                                          </p:stCondLst>
                                        </p:cTn>
                                        <p:tgtEl>
                                          <p:spTgt spid="174084"/>
                                        </p:tgtEl>
                                        <p:attrNameLst>
                                          <p:attrName>style.visibility</p:attrName>
                                        </p:attrNameLst>
                                      </p:cBhvr>
                                      <p:to>
                                        <p:strVal val="visible"/>
                                      </p:to>
                                    </p:set>
                                    <p:animEffect transition="in" filter="barn(outHorizontal)">
                                      <p:cBhvr>
                                        <p:cTn id="11" dur="2000"/>
                                        <p:tgtEl>
                                          <p:spTgt spid="174084"/>
                                        </p:tgtEl>
                                      </p:cBhvr>
                                    </p:animEffect>
                                  </p:childTnLst>
                                </p:cTn>
                              </p:par>
                            </p:childTnLst>
                          </p:cTn>
                        </p:par>
                        <p:par>
                          <p:cTn id="12" fill="hold" nodeType="afterGroup">
                            <p:stCondLst>
                              <p:cond delay="4000"/>
                            </p:stCondLst>
                            <p:childTnLst>
                              <p:par>
                                <p:cTn id="13" presetID="16" presetClass="entr" presetSubtype="42" fill="hold" grpId="0" nodeType="afterEffect">
                                  <p:stCondLst>
                                    <p:cond delay="0"/>
                                  </p:stCondLst>
                                  <p:childTnLst>
                                    <p:set>
                                      <p:cBhvr>
                                        <p:cTn id="14" dur="1" fill="hold">
                                          <p:stCondLst>
                                            <p:cond delay="0"/>
                                          </p:stCondLst>
                                        </p:cTn>
                                        <p:tgtEl>
                                          <p:spTgt spid="174083"/>
                                        </p:tgtEl>
                                        <p:attrNameLst>
                                          <p:attrName>style.visibility</p:attrName>
                                        </p:attrNameLst>
                                      </p:cBhvr>
                                      <p:to>
                                        <p:strVal val="visible"/>
                                      </p:to>
                                    </p:set>
                                    <p:animEffect transition="in" filter="barn(outHorizontal)">
                                      <p:cBhvr>
                                        <p:cTn id="15" dur="2000"/>
                                        <p:tgtEl>
                                          <p:spTgt spid="174083"/>
                                        </p:tgtEl>
                                      </p:cBhvr>
                                    </p:animEffect>
                                  </p:childTnLst>
                                </p:cTn>
                              </p:par>
                            </p:childTnLst>
                          </p:cTn>
                        </p:par>
                        <p:par>
                          <p:cTn id="16" fill="hold" nodeType="afterGroup">
                            <p:stCondLst>
                              <p:cond delay="6000"/>
                            </p:stCondLst>
                            <p:childTnLst>
                              <p:par>
                                <p:cTn id="17" presetID="16" presetClass="entr" presetSubtype="42" fill="hold" grpId="0" nodeType="afterEffect">
                                  <p:stCondLst>
                                    <p:cond delay="0"/>
                                  </p:stCondLst>
                                  <p:childTnLst>
                                    <p:set>
                                      <p:cBhvr>
                                        <p:cTn id="18" dur="1" fill="hold">
                                          <p:stCondLst>
                                            <p:cond delay="0"/>
                                          </p:stCondLst>
                                        </p:cTn>
                                        <p:tgtEl>
                                          <p:spTgt spid="174086"/>
                                        </p:tgtEl>
                                        <p:attrNameLst>
                                          <p:attrName>style.visibility</p:attrName>
                                        </p:attrNameLst>
                                      </p:cBhvr>
                                      <p:to>
                                        <p:strVal val="visible"/>
                                      </p:to>
                                    </p:set>
                                    <p:animEffect transition="in" filter="barn(outHorizontal)">
                                      <p:cBhvr>
                                        <p:cTn id="19" dur="2000"/>
                                        <p:tgtEl>
                                          <p:spTgt spid="174086"/>
                                        </p:tgtEl>
                                      </p:cBhvr>
                                    </p:animEffect>
                                  </p:childTnLst>
                                </p:cTn>
                              </p:par>
                            </p:childTnLst>
                          </p:cTn>
                        </p:par>
                        <p:par>
                          <p:cTn id="20" fill="hold" nodeType="afterGroup">
                            <p:stCondLst>
                              <p:cond delay="8000"/>
                            </p:stCondLst>
                            <p:childTnLst>
                              <p:par>
                                <p:cTn id="21" presetID="16" presetClass="entr" presetSubtype="42" fill="hold" grpId="0" nodeType="afterEffect">
                                  <p:stCondLst>
                                    <p:cond delay="0"/>
                                  </p:stCondLst>
                                  <p:childTnLst>
                                    <p:set>
                                      <p:cBhvr>
                                        <p:cTn id="22" dur="1" fill="hold">
                                          <p:stCondLst>
                                            <p:cond delay="0"/>
                                          </p:stCondLst>
                                        </p:cTn>
                                        <p:tgtEl>
                                          <p:spTgt spid="174085"/>
                                        </p:tgtEl>
                                        <p:attrNameLst>
                                          <p:attrName>style.visibility</p:attrName>
                                        </p:attrNameLst>
                                      </p:cBhvr>
                                      <p:to>
                                        <p:strVal val="visible"/>
                                      </p:to>
                                    </p:set>
                                    <p:animEffect transition="in" filter="barn(outHorizontal)">
                                      <p:cBhvr>
                                        <p:cTn id="23" dur="2000"/>
                                        <p:tgtEl>
                                          <p:spTgt spid="1740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2" grpId="0" animBg="1"/>
      <p:bldP spid="174083" grpId="0" animBg="1"/>
      <p:bldP spid="174084" grpId="0" animBg="1"/>
      <p:bldP spid="174085" grpId="0" animBg="1"/>
      <p:bldP spid="17408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5"/>
          <p:cNvSpPr>
            <a:spLocks noChangeArrowheads="1"/>
          </p:cNvSpPr>
          <p:nvPr/>
        </p:nvSpPr>
        <p:spPr bwMode="auto">
          <a:xfrm>
            <a:off x="4716463" y="5084763"/>
            <a:ext cx="4032250" cy="1657350"/>
          </a:xfrm>
          <a:prstGeom prst="foldedCorner">
            <a:avLst>
              <a:gd name="adj" fmla="val 12500"/>
            </a:avLst>
          </a:prstGeom>
          <a:solidFill>
            <a:srgbClr val="00FFFF"/>
          </a:solidFill>
          <a:ln w="12700">
            <a:solidFill>
              <a:srgbClr val="0000FF"/>
            </a:solidFill>
            <a:round/>
            <a:headEnd/>
            <a:tailEnd/>
          </a:ln>
          <a:effectLst>
            <a:outerShdw dist="107763" dir="2700000" algn="ctr" rotWithShape="0">
              <a:srgbClr val="808080">
                <a:alpha val="50000"/>
              </a:srgbClr>
            </a:outerShdw>
          </a:effectLst>
        </p:spPr>
        <p:txBody>
          <a:bodyPr/>
          <a:lstStyle/>
          <a:p>
            <a:pPr algn="ctr">
              <a:buFont typeface="Wingdings" pitchFamily="2" charset="2"/>
              <a:buNone/>
              <a:defRPr/>
            </a:pPr>
            <a:r>
              <a:rPr lang="uz-Cyrl-UZ" sz="2000">
                <a:solidFill>
                  <a:srgbClr val="0000CC"/>
                </a:solidFill>
                <a:latin typeface="Times New Roman" pitchFamily="18" charset="0"/>
                <a:cs typeface="Times New Roman" pitchFamily="18" charset="0"/>
              </a:rPr>
              <a:t>Ҳаётий мақсад ва муаммоларидан келиб чиқади. Маълум шароитларда ёши ва ҳаётий тажрибасининг ҳажми таълим олишга тўсқинлик қилади</a:t>
            </a:r>
            <a:endParaRPr lang="ru-RU" sz="2000">
              <a:solidFill>
                <a:srgbClr val="0000CC"/>
              </a:solidFill>
              <a:latin typeface="Times New Roman" pitchFamily="18" charset="0"/>
              <a:cs typeface="Times New Roman" pitchFamily="18" charset="0"/>
            </a:endParaRPr>
          </a:p>
        </p:txBody>
      </p:sp>
      <p:sp>
        <p:nvSpPr>
          <p:cNvPr id="11" name="AutoShape 5"/>
          <p:cNvSpPr>
            <a:spLocks noChangeArrowheads="1"/>
          </p:cNvSpPr>
          <p:nvPr/>
        </p:nvSpPr>
        <p:spPr bwMode="auto">
          <a:xfrm>
            <a:off x="322263" y="5084763"/>
            <a:ext cx="4033837" cy="1657350"/>
          </a:xfrm>
          <a:prstGeom prst="foldedCorner">
            <a:avLst>
              <a:gd name="adj" fmla="val 12500"/>
            </a:avLst>
          </a:prstGeom>
          <a:solidFill>
            <a:srgbClr val="00FFFF"/>
          </a:solidFill>
          <a:ln w="12700">
            <a:solidFill>
              <a:srgbClr val="0000FF"/>
            </a:solidFill>
            <a:round/>
            <a:headEnd/>
            <a:tailEnd/>
          </a:ln>
          <a:effectLst>
            <a:outerShdw dist="107763" dir="2700000" algn="ctr" rotWithShape="0">
              <a:srgbClr val="808080">
                <a:alpha val="50000"/>
              </a:srgbClr>
            </a:outerShdw>
          </a:effectLst>
        </p:spPr>
        <p:txBody>
          <a:bodyPr/>
          <a:lstStyle/>
          <a:p>
            <a:pPr algn="ctr">
              <a:defRPr/>
            </a:pPr>
            <a:r>
              <a:rPr lang="uz-Cyrl-UZ" sz="2000">
                <a:solidFill>
                  <a:srgbClr val="FF0000"/>
                </a:solidFill>
                <a:latin typeface="Times New Roman" pitchFamily="18" charset="0"/>
                <a:cs typeface="Times New Roman" pitchFamily="18" charset="0"/>
              </a:rPr>
              <a:t>Ёш психологияси хусусиятлари ва индивидуал ривожла</a:t>
            </a:r>
            <a:r>
              <a:rPr lang="uz-Cyrl-UZ" sz="2000">
                <a:solidFill>
                  <a:srgbClr val="000000"/>
                </a:solidFill>
                <a:effectLst>
                  <a:outerShdw blurRad="38100" dist="38100" dir="2700000" algn="tl">
                    <a:srgbClr val="FFFFFF"/>
                  </a:outerShdw>
                </a:effectLst>
                <a:latin typeface="Times New Roman" pitchFamily="18" charset="0"/>
                <a:cs typeface="Times New Roman" pitchFamily="18" charset="0"/>
              </a:rPr>
              <a:t>а</a:t>
            </a:r>
            <a:r>
              <a:rPr lang="uz-Cyrl-UZ" sz="2000">
                <a:solidFill>
                  <a:srgbClr val="FF0000"/>
                </a:solidFill>
                <a:latin typeface="Times New Roman" pitchFamily="18" charset="0"/>
                <a:cs typeface="Times New Roman" pitchFamily="18" charset="0"/>
              </a:rPr>
              <a:t>ниш босқичларидан келиб чиқиб аниқланади</a:t>
            </a:r>
          </a:p>
          <a:p>
            <a:pPr algn="ctr">
              <a:defRPr/>
            </a:pPr>
            <a:endParaRPr lang="uz-Cyrl-UZ" sz="2000">
              <a:solidFill>
                <a:srgbClr val="0000CC"/>
              </a:solidFill>
              <a:latin typeface="Times New Roman" pitchFamily="18" charset="0"/>
              <a:cs typeface="Times New Roman" pitchFamily="18" charset="0"/>
            </a:endParaRPr>
          </a:p>
        </p:txBody>
      </p:sp>
      <p:sp>
        <p:nvSpPr>
          <p:cNvPr id="10" name="AutoShape 8"/>
          <p:cNvSpPr>
            <a:spLocks noChangeArrowheads="1"/>
          </p:cNvSpPr>
          <p:nvPr/>
        </p:nvSpPr>
        <p:spPr bwMode="auto">
          <a:xfrm>
            <a:off x="4643438" y="2709863"/>
            <a:ext cx="4032250" cy="2232025"/>
          </a:xfrm>
          <a:prstGeom prst="verticalScroll">
            <a:avLst>
              <a:gd name="adj" fmla="val 8569"/>
            </a:avLst>
          </a:prstGeom>
          <a:solidFill>
            <a:srgbClr val="FFCC99"/>
          </a:solidFill>
          <a:ln w="38100">
            <a:solidFill>
              <a:srgbClr val="FF00FF"/>
            </a:solidFill>
            <a:round/>
            <a:headEnd/>
            <a:tailEnd/>
          </a:ln>
        </p:spPr>
        <p:txBody>
          <a:bodyPr/>
          <a:lstStyle/>
          <a:p>
            <a:pPr algn="ctr">
              <a:buFont typeface="Wingdings" pitchFamily="2" charset="2"/>
              <a:buNone/>
            </a:pPr>
            <a:r>
              <a:rPr lang="uz-Cyrl-UZ">
                <a:solidFill>
                  <a:srgbClr val="0000CC"/>
                </a:solidFill>
                <a:latin typeface="Times New Roman" pitchFamily="18" charset="0"/>
                <a:cs typeface="Times New Roman" pitchFamily="18" charset="0"/>
              </a:rPr>
              <a:t>Мустақил танлаш имконияти, ихтиёрий, онгли ўз-ўзини назорат қилиш</a:t>
            </a:r>
          </a:p>
        </p:txBody>
      </p:sp>
      <p:sp>
        <p:nvSpPr>
          <p:cNvPr id="169992" name="AutoShape 8"/>
          <p:cNvSpPr>
            <a:spLocks noChangeArrowheads="1"/>
          </p:cNvSpPr>
          <p:nvPr/>
        </p:nvSpPr>
        <p:spPr bwMode="auto">
          <a:xfrm>
            <a:off x="395288" y="2708275"/>
            <a:ext cx="4032250" cy="2232025"/>
          </a:xfrm>
          <a:prstGeom prst="verticalScroll">
            <a:avLst>
              <a:gd name="adj" fmla="val 8569"/>
            </a:avLst>
          </a:prstGeom>
          <a:solidFill>
            <a:srgbClr val="FFCC99"/>
          </a:solidFill>
          <a:ln w="38100">
            <a:solidFill>
              <a:srgbClr val="FF00FF"/>
            </a:solidFill>
            <a:round/>
            <a:headEnd/>
            <a:tailEnd/>
          </a:ln>
        </p:spPr>
        <p:txBody>
          <a:bodyPr/>
          <a:lstStyle/>
          <a:p>
            <a:pPr algn="ctr">
              <a:buFont typeface="Wingdings" pitchFamily="2" charset="2"/>
              <a:buNone/>
            </a:pPr>
            <a:r>
              <a:rPr lang="uz-Cyrl-UZ">
                <a:solidFill>
                  <a:srgbClr val="FF0000"/>
                </a:solidFill>
                <a:latin typeface="Times New Roman" pitchFamily="18" charset="0"/>
                <a:cs typeface="Times New Roman" pitchFamily="18" charset="0"/>
              </a:rPr>
              <a:t>Ота-она тазйиқи ва ўқитувчига боғлиқ</a:t>
            </a:r>
          </a:p>
        </p:txBody>
      </p:sp>
      <p:sp>
        <p:nvSpPr>
          <p:cNvPr id="169989" name="Rectangle 5"/>
          <p:cNvSpPr>
            <a:spLocks noChangeArrowheads="1"/>
          </p:cNvSpPr>
          <p:nvPr/>
        </p:nvSpPr>
        <p:spPr bwMode="auto">
          <a:xfrm>
            <a:off x="4852988" y="1989138"/>
            <a:ext cx="3751262" cy="576262"/>
          </a:xfrm>
          <a:prstGeom prst="rect">
            <a:avLst/>
          </a:prstGeom>
          <a:solidFill>
            <a:srgbClr val="CCFFFF"/>
          </a:solidFill>
          <a:ln w="38100" cmpd="dbl" algn="ctr">
            <a:solidFill>
              <a:srgbClr val="0000FF"/>
            </a:solidFill>
            <a:miter lim="800000"/>
            <a:headEnd/>
            <a:tailEnd/>
          </a:ln>
        </p:spPr>
        <p:txBody>
          <a:bodyPr/>
          <a:lstStyle/>
          <a:p>
            <a:pPr algn="ctr"/>
            <a:r>
              <a:rPr lang="uz-Cyrl-UZ">
                <a:solidFill>
                  <a:srgbClr val="0000FF"/>
                </a:solidFill>
                <a:latin typeface="Times New Roman" pitchFamily="18" charset="0"/>
                <a:cs typeface="Times New Roman" pitchFamily="18" charset="0"/>
              </a:rPr>
              <a:t>Таълимга тайёргарлик</a:t>
            </a:r>
          </a:p>
        </p:txBody>
      </p:sp>
      <p:sp>
        <p:nvSpPr>
          <p:cNvPr id="169988" name="Rectangle 4"/>
          <p:cNvSpPr>
            <a:spLocks noChangeArrowheads="1"/>
          </p:cNvSpPr>
          <p:nvPr/>
        </p:nvSpPr>
        <p:spPr bwMode="auto">
          <a:xfrm>
            <a:off x="468313" y="1989138"/>
            <a:ext cx="3940175" cy="576262"/>
          </a:xfrm>
          <a:prstGeom prst="rect">
            <a:avLst/>
          </a:prstGeom>
          <a:solidFill>
            <a:srgbClr val="CCFFFF"/>
          </a:solidFill>
          <a:ln w="38100" cmpd="dbl" algn="ctr">
            <a:solidFill>
              <a:srgbClr val="0000FF"/>
            </a:solidFill>
            <a:miter lim="800000"/>
            <a:headEnd/>
            <a:tailEnd/>
          </a:ln>
        </p:spPr>
        <p:txBody>
          <a:bodyPr/>
          <a:lstStyle/>
          <a:p>
            <a:pPr algn="ctr"/>
            <a:r>
              <a:rPr lang="uz-Cyrl-UZ">
                <a:solidFill>
                  <a:srgbClr val="0000FF"/>
                </a:solidFill>
                <a:latin typeface="Times New Roman" pitchFamily="18" charset="0"/>
                <a:cs typeface="Times New Roman" pitchFamily="18" charset="0"/>
              </a:rPr>
              <a:t>Таълим олувчи мавқеи</a:t>
            </a:r>
          </a:p>
        </p:txBody>
      </p:sp>
      <p:sp>
        <p:nvSpPr>
          <p:cNvPr id="169991" name="Line 7"/>
          <p:cNvSpPr>
            <a:spLocks noChangeShapeType="1"/>
          </p:cNvSpPr>
          <p:nvPr/>
        </p:nvSpPr>
        <p:spPr bwMode="auto">
          <a:xfrm>
            <a:off x="6877050" y="1628775"/>
            <a:ext cx="0" cy="360363"/>
          </a:xfrm>
          <a:prstGeom prst="line">
            <a:avLst/>
          </a:prstGeom>
          <a:noFill/>
          <a:ln w="57150">
            <a:solidFill>
              <a:srgbClr val="996633"/>
            </a:solidFill>
            <a:round/>
            <a:headEnd/>
            <a:tailEnd type="triangle" w="med" len="med"/>
          </a:ln>
        </p:spPr>
        <p:txBody>
          <a:bodyPr/>
          <a:lstStyle/>
          <a:p>
            <a:endParaRPr lang="ru-RU"/>
          </a:p>
        </p:txBody>
      </p:sp>
      <p:sp>
        <p:nvSpPr>
          <p:cNvPr id="169990" name="Line 6"/>
          <p:cNvSpPr>
            <a:spLocks noChangeShapeType="1"/>
          </p:cNvSpPr>
          <p:nvPr/>
        </p:nvSpPr>
        <p:spPr bwMode="auto">
          <a:xfrm>
            <a:off x="2339975" y="1628775"/>
            <a:ext cx="0" cy="360363"/>
          </a:xfrm>
          <a:prstGeom prst="line">
            <a:avLst/>
          </a:prstGeom>
          <a:noFill/>
          <a:ln w="57150">
            <a:solidFill>
              <a:srgbClr val="996633"/>
            </a:solidFill>
            <a:round/>
            <a:headEnd/>
            <a:tailEnd type="triangle" w="med" len="med"/>
          </a:ln>
        </p:spPr>
        <p:txBody>
          <a:bodyPr/>
          <a:lstStyle/>
          <a:p>
            <a:endParaRPr lang="ru-RU"/>
          </a:p>
        </p:txBody>
      </p:sp>
      <p:sp>
        <p:nvSpPr>
          <p:cNvPr id="169987" name="Oval 3"/>
          <p:cNvSpPr>
            <a:spLocks noChangeArrowheads="1"/>
          </p:cNvSpPr>
          <p:nvPr/>
        </p:nvSpPr>
        <p:spPr bwMode="auto">
          <a:xfrm>
            <a:off x="5292725" y="188913"/>
            <a:ext cx="3240088" cy="1439862"/>
          </a:xfrm>
          <a:prstGeom prst="ellipse">
            <a:avLst/>
          </a:prstGeom>
          <a:solidFill>
            <a:srgbClr val="FF99CC"/>
          </a:solidFill>
          <a:ln w="57150" cmpd="thinThick" algn="ctr">
            <a:solidFill>
              <a:srgbClr val="0000FF"/>
            </a:solidFill>
            <a:round/>
            <a:headEnd/>
            <a:tailEnd/>
          </a:ln>
        </p:spPr>
        <p:txBody>
          <a:bodyPr/>
          <a:lstStyle/>
          <a:p>
            <a:pPr algn="ctr"/>
            <a:r>
              <a:rPr lang="uz-Cyrl-UZ" sz="2800">
                <a:solidFill>
                  <a:srgbClr val="0000FF"/>
                </a:solidFill>
                <a:latin typeface="Times New Roman" pitchFamily="18" charset="0"/>
                <a:cs typeface="Times New Roman" pitchFamily="18" charset="0"/>
              </a:rPr>
              <a:t>Андрогогика</a:t>
            </a:r>
            <a:endParaRPr lang="ru-RU" sz="2800">
              <a:solidFill>
                <a:srgbClr val="0000FF"/>
              </a:solidFill>
              <a:latin typeface="Times New Roman" pitchFamily="18" charset="0"/>
              <a:cs typeface="Times New Roman" pitchFamily="18" charset="0"/>
            </a:endParaRPr>
          </a:p>
        </p:txBody>
      </p:sp>
      <p:sp>
        <p:nvSpPr>
          <p:cNvPr id="9" name="AutoShape 3"/>
          <p:cNvSpPr>
            <a:spLocks noChangeArrowheads="1"/>
          </p:cNvSpPr>
          <p:nvPr/>
        </p:nvSpPr>
        <p:spPr bwMode="auto">
          <a:xfrm>
            <a:off x="4081463" y="836613"/>
            <a:ext cx="1211262" cy="73025"/>
          </a:xfrm>
          <a:prstGeom prst="leftRightArrow">
            <a:avLst>
              <a:gd name="adj1" fmla="val 48954"/>
              <a:gd name="adj2" fmla="val 423966"/>
            </a:avLst>
          </a:prstGeom>
          <a:solidFill>
            <a:srgbClr val="0000FF"/>
          </a:solidFill>
          <a:ln w="9525">
            <a:solidFill>
              <a:srgbClr val="0000FF"/>
            </a:solidFill>
            <a:miter lim="800000"/>
            <a:headEnd/>
            <a:tailEnd/>
          </a:ln>
        </p:spPr>
        <p:txBody>
          <a:bodyPr/>
          <a:lstStyle/>
          <a:p>
            <a:pPr algn="ctr"/>
            <a:endParaRPr lang="ru-RU">
              <a:solidFill>
                <a:srgbClr val="0000FF"/>
              </a:solidFill>
            </a:endParaRPr>
          </a:p>
        </p:txBody>
      </p:sp>
      <p:sp>
        <p:nvSpPr>
          <p:cNvPr id="169986" name="Oval 2"/>
          <p:cNvSpPr>
            <a:spLocks noChangeArrowheads="1"/>
          </p:cNvSpPr>
          <p:nvPr/>
        </p:nvSpPr>
        <p:spPr bwMode="auto">
          <a:xfrm>
            <a:off x="684213" y="188913"/>
            <a:ext cx="3382962" cy="1439862"/>
          </a:xfrm>
          <a:prstGeom prst="ellipse">
            <a:avLst/>
          </a:prstGeom>
          <a:solidFill>
            <a:srgbClr val="FF99CC"/>
          </a:solidFill>
          <a:ln w="38100" cmpd="dbl" algn="ctr">
            <a:solidFill>
              <a:srgbClr val="0000FF"/>
            </a:solidFill>
            <a:round/>
            <a:headEnd/>
            <a:tailEnd/>
          </a:ln>
        </p:spPr>
        <p:txBody>
          <a:bodyPr/>
          <a:lstStyle/>
          <a:p>
            <a:pPr algn="ctr"/>
            <a:r>
              <a:rPr lang="uz-Cyrl-UZ" sz="2800">
                <a:solidFill>
                  <a:srgbClr val="0000FF"/>
                </a:solidFill>
                <a:latin typeface="Times New Roman" pitchFamily="18" charset="0"/>
                <a:cs typeface="Times New Roman" pitchFamily="18" charset="0"/>
              </a:rPr>
              <a:t>Педагогика</a:t>
            </a:r>
            <a:endParaRPr lang="ru-RU" sz="2800">
              <a:solidFill>
                <a:srgbClr val="0000FF"/>
              </a:solidFill>
              <a:latin typeface="Times New Roman" pitchFamily="18" charset="0"/>
              <a:cs typeface="Times New Roman" pitchFamily="18" charset="0"/>
            </a:endParaRPr>
          </a:p>
        </p:txBody>
      </p:sp>
    </p:spTree>
  </p:cSld>
  <p:clrMapOvr>
    <a:masterClrMapping/>
  </p:clrMapOvr>
  <p:transition spd="slow" advClick="0">
    <p:fade/>
    <p:sndAc>
      <p:stSnd>
        <p:snd r:embed="rId3"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69986"/>
                                        </p:tgtEl>
                                        <p:attrNameLst>
                                          <p:attrName>style.visibility</p:attrName>
                                        </p:attrNameLst>
                                      </p:cBhvr>
                                      <p:to>
                                        <p:strVal val="visible"/>
                                      </p:to>
                                    </p:set>
                                    <p:animEffect transition="in" filter="wipe(up)">
                                      <p:cBhvr>
                                        <p:cTn id="7" dur="2000"/>
                                        <p:tgtEl>
                                          <p:spTgt spid="169986"/>
                                        </p:tgtEl>
                                      </p:cBhvr>
                                    </p:animEffect>
                                  </p:childTnLst>
                                </p:cTn>
                              </p:par>
                            </p:childTnLst>
                          </p:cTn>
                        </p:par>
                        <p:par>
                          <p:cTn id="8" fill="hold" nodeType="afterGroup">
                            <p:stCondLst>
                              <p:cond delay="2000"/>
                            </p:stCondLst>
                            <p:childTnLst>
                              <p:par>
                                <p:cTn id="9" presetID="23" presetClass="entr" presetSubtype="16"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2000" fill="hold"/>
                                        <p:tgtEl>
                                          <p:spTgt spid="9"/>
                                        </p:tgtEl>
                                        <p:attrNameLst>
                                          <p:attrName>ppt_w</p:attrName>
                                        </p:attrNameLst>
                                      </p:cBhvr>
                                      <p:tavLst>
                                        <p:tav tm="0">
                                          <p:val>
                                            <p:fltVal val="0"/>
                                          </p:val>
                                        </p:tav>
                                        <p:tav tm="100000">
                                          <p:val>
                                            <p:strVal val="#ppt_w"/>
                                          </p:val>
                                        </p:tav>
                                      </p:tavLst>
                                    </p:anim>
                                    <p:anim calcmode="lin" valueType="num">
                                      <p:cBhvr>
                                        <p:cTn id="12" dur="2000" fill="hold"/>
                                        <p:tgtEl>
                                          <p:spTgt spid="9"/>
                                        </p:tgtEl>
                                        <p:attrNameLst>
                                          <p:attrName>ppt_h</p:attrName>
                                        </p:attrNameLst>
                                      </p:cBhvr>
                                      <p:tavLst>
                                        <p:tav tm="0">
                                          <p:val>
                                            <p:fltVal val="0"/>
                                          </p:val>
                                        </p:tav>
                                        <p:tav tm="100000">
                                          <p:val>
                                            <p:strVal val="#ppt_h"/>
                                          </p:val>
                                        </p:tav>
                                      </p:tavLst>
                                    </p:anim>
                                  </p:childTnLst>
                                </p:cTn>
                              </p:par>
                            </p:childTnLst>
                          </p:cTn>
                        </p:par>
                        <p:par>
                          <p:cTn id="13" fill="hold" nodeType="afterGroup">
                            <p:stCondLst>
                              <p:cond delay="4000"/>
                            </p:stCondLst>
                            <p:childTnLst>
                              <p:par>
                                <p:cTn id="14" presetID="22" presetClass="entr" presetSubtype="1" fill="hold" grpId="0" nodeType="afterEffect">
                                  <p:stCondLst>
                                    <p:cond delay="0"/>
                                  </p:stCondLst>
                                  <p:childTnLst>
                                    <p:set>
                                      <p:cBhvr>
                                        <p:cTn id="15" dur="1" fill="hold">
                                          <p:stCondLst>
                                            <p:cond delay="0"/>
                                          </p:stCondLst>
                                        </p:cTn>
                                        <p:tgtEl>
                                          <p:spTgt spid="169987"/>
                                        </p:tgtEl>
                                        <p:attrNameLst>
                                          <p:attrName>style.visibility</p:attrName>
                                        </p:attrNameLst>
                                      </p:cBhvr>
                                      <p:to>
                                        <p:strVal val="visible"/>
                                      </p:to>
                                    </p:set>
                                    <p:animEffect transition="in" filter="wipe(up)">
                                      <p:cBhvr>
                                        <p:cTn id="16" dur="2000"/>
                                        <p:tgtEl>
                                          <p:spTgt spid="169987"/>
                                        </p:tgtEl>
                                      </p:cBhvr>
                                    </p:animEffect>
                                  </p:childTnLst>
                                </p:cTn>
                              </p:par>
                            </p:childTnLst>
                          </p:cTn>
                        </p:par>
                        <p:par>
                          <p:cTn id="17" fill="hold" nodeType="afterGroup">
                            <p:stCondLst>
                              <p:cond delay="6000"/>
                            </p:stCondLst>
                            <p:childTnLst>
                              <p:par>
                                <p:cTn id="18" presetID="23" presetClass="entr" presetSubtype="16" fill="hold" grpId="0" nodeType="afterEffect">
                                  <p:stCondLst>
                                    <p:cond delay="0"/>
                                  </p:stCondLst>
                                  <p:childTnLst>
                                    <p:set>
                                      <p:cBhvr>
                                        <p:cTn id="19" dur="1" fill="hold">
                                          <p:stCondLst>
                                            <p:cond delay="0"/>
                                          </p:stCondLst>
                                        </p:cTn>
                                        <p:tgtEl>
                                          <p:spTgt spid="169990"/>
                                        </p:tgtEl>
                                        <p:attrNameLst>
                                          <p:attrName>style.visibility</p:attrName>
                                        </p:attrNameLst>
                                      </p:cBhvr>
                                      <p:to>
                                        <p:strVal val="visible"/>
                                      </p:to>
                                    </p:set>
                                    <p:anim calcmode="lin" valueType="num">
                                      <p:cBhvr>
                                        <p:cTn id="20" dur="2000" fill="hold"/>
                                        <p:tgtEl>
                                          <p:spTgt spid="169990"/>
                                        </p:tgtEl>
                                        <p:attrNameLst>
                                          <p:attrName>ppt_w</p:attrName>
                                        </p:attrNameLst>
                                      </p:cBhvr>
                                      <p:tavLst>
                                        <p:tav tm="0">
                                          <p:val>
                                            <p:fltVal val="0"/>
                                          </p:val>
                                        </p:tav>
                                        <p:tav tm="100000">
                                          <p:val>
                                            <p:strVal val="#ppt_w"/>
                                          </p:val>
                                        </p:tav>
                                      </p:tavLst>
                                    </p:anim>
                                    <p:anim calcmode="lin" valueType="num">
                                      <p:cBhvr>
                                        <p:cTn id="21" dur="2000" fill="hold"/>
                                        <p:tgtEl>
                                          <p:spTgt spid="169990"/>
                                        </p:tgtEl>
                                        <p:attrNameLst>
                                          <p:attrName>ppt_h</p:attrName>
                                        </p:attrNameLst>
                                      </p:cBhvr>
                                      <p:tavLst>
                                        <p:tav tm="0">
                                          <p:val>
                                            <p:fltVal val="0"/>
                                          </p:val>
                                        </p:tav>
                                        <p:tav tm="100000">
                                          <p:val>
                                            <p:strVal val="#ppt_h"/>
                                          </p:val>
                                        </p:tav>
                                      </p:tavLst>
                                    </p:anim>
                                  </p:childTnLst>
                                </p:cTn>
                              </p:par>
                            </p:childTnLst>
                          </p:cTn>
                        </p:par>
                        <p:par>
                          <p:cTn id="22" fill="hold" nodeType="afterGroup">
                            <p:stCondLst>
                              <p:cond delay="8000"/>
                            </p:stCondLst>
                            <p:childTnLst>
                              <p:par>
                                <p:cTn id="23" presetID="23" presetClass="entr" presetSubtype="16" fill="hold" grpId="0" nodeType="afterEffect">
                                  <p:stCondLst>
                                    <p:cond delay="0"/>
                                  </p:stCondLst>
                                  <p:childTnLst>
                                    <p:set>
                                      <p:cBhvr>
                                        <p:cTn id="24" dur="1" fill="hold">
                                          <p:stCondLst>
                                            <p:cond delay="0"/>
                                          </p:stCondLst>
                                        </p:cTn>
                                        <p:tgtEl>
                                          <p:spTgt spid="169991"/>
                                        </p:tgtEl>
                                        <p:attrNameLst>
                                          <p:attrName>style.visibility</p:attrName>
                                        </p:attrNameLst>
                                      </p:cBhvr>
                                      <p:to>
                                        <p:strVal val="visible"/>
                                      </p:to>
                                    </p:set>
                                    <p:anim calcmode="lin" valueType="num">
                                      <p:cBhvr>
                                        <p:cTn id="25" dur="2000" fill="hold"/>
                                        <p:tgtEl>
                                          <p:spTgt spid="169991"/>
                                        </p:tgtEl>
                                        <p:attrNameLst>
                                          <p:attrName>ppt_w</p:attrName>
                                        </p:attrNameLst>
                                      </p:cBhvr>
                                      <p:tavLst>
                                        <p:tav tm="0">
                                          <p:val>
                                            <p:fltVal val="0"/>
                                          </p:val>
                                        </p:tav>
                                        <p:tav tm="100000">
                                          <p:val>
                                            <p:strVal val="#ppt_w"/>
                                          </p:val>
                                        </p:tav>
                                      </p:tavLst>
                                    </p:anim>
                                    <p:anim calcmode="lin" valueType="num">
                                      <p:cBhvr>
                                        <p:cTn id="26" dur="2000" fill="hold"/>
                                        <p:tgtEl>
                                          <p:spTgt spid="169991"/>
                                        </p:tgtEl>
                                        <p:attrNameLst>
                                          <p:attrName>ppt_h</p:attrName>
                                        </p:attrNameLst>
                                      </p:cBhvr>
                                      <p:tavLst>
                                        <p:tav tm="0">
                                          <p:val>
                                            <p:fltVal val="0"/>
                                          </p:val>
                                        </p:tav>
                                        <p:tav tm="100000">
                                          <p:val>
                                            <p:strVal val="#ppt_h"/>
                                          </p:val>
                                        </p:tav>
                                      </p:tavLst>
                                    </p:anim>
                                  </p:childTnLst>
                                </p:cTn>
                              </p:par>
                            </p:childTnLst>
                          </p:cTn>
                        </p:par>
                        <p:par>
                          <p:cTn id="27" fill="hold" nodeType="afterGroup">
                            <p:stCondLst>
                              <p:cond delay="10000"/>
                            </p:stCondLst>
                            <p:childTnLst>
                              <p:par>
                                <p:cTn id="28" presetID="12" presetClass="entr" presetSubtype="1" fill="hold" grpId="0" nodeType="afterEffect">
                                  <p:stCondLst>
                                    <p:cond delay="0"/>
                                  </p:stCondLst>
                                  <p:childTnLst>
                                    <p:set>
                                      <p:cBhvr>
                                        <p:cTn id="29" dur="1" fill="hold">
                                          <p:stCondLst>
                                            <p:cond delay="0"/>
                                          </p:stCondLst>
                                        </p:cTn>
                                        <p:tgtEl>
                                          <p:spTgt spid="169988"/>
                                        </p:tgtEl>
                                        <p:attrNameLst>
                                          <p:attrName>style.visibility</p:attrName>
                                        </p:attrNameLst>
                                      </p:cBhvr>
                                      <p:to>
                                        <p:strVal val="visible"/>
                                      </p:to>
                                    </p:set>
                                    <p:animEffect transition="in" filter="slide(fromTop)">
                                      <p:cBhvr>
                                        <p:cTn id="30" dur="2000"/>
                                        <p:tgtEl>
                                          <p:spTgt spid="169988"/>
                                        </p:tgtEl>
                                      </p:cBhvr>
                                    </p:animEffect>
                                  </p:childTnLst>
                                </p:cTn>
                              </p:par>
                            </p:childTnLst>
                          </p:cTn>
                        </p:par>
                        <p:par>
                          <p:cTn id="31" fill="hold" nodeType="afterGroup">
                            <p:stCondLst>
                              <p:cond delay="12000"/>
                            </p:stCondLst>
                            <p:childTnLst>
                              <p:par>
                                <p:cTn id="32" presetID="12" presetClass="entr" presetSubtype="1" fill="hold" grpId="0" nodeType="afterEffect">
                                  <p:stCondLst>
                                    <p:cond delay="0"/>
                                  </p:stCondLst>
                                  <p:childTnLst>
                                    <p:set>
                                      <p:cBhvr>
                                        <p:cTn id="33" dur="1" fill="hold">
                                          <p:stCondLst>
                                            <p:cond delay="0"/>
                                          </p:stCondLst>
                                        </p:cTn>
                                        <p:tgtEl>
                                          <p:spTgt spid="169989"/>
                                        </p:tgtEl>
                                        <p:attrNameLst>
                                          <p:attrName>style.visibility</p:attrName>
                                        </p:attrNameLst>
                                      </p:cBhvr>
                                      <p:to>
                                        <p:strVal val="visible"/>
                                      </p:to>
                                    </p:set>
                                    <p:animEffect transition="in" filter="slide(fromTop)">
                                      <p:cBhvr>
                                        <p:cTn id="34" dur="2000"/>
                                        <p:tgtEl>
                                          <p:spTgt spid="169989"/>
                                        </p:tgtEl>
                                      </p:cBhvr>
                                    </p:animEffect>
                                  </p:childTnLst>
                                </p:cTn>
                              </p:par>
                            </p:childTnLst>
                          </p:cTn>
                        </p:par>
                        <p:par>
                          <p:cTn id="35" fill="hold" nodeType="afterGroup">
                            <p:stCondLst>
                              <p:cond delay="14000"/>
                            </p:stCondLst>
                            <p:childTnLst>
                              <p:par>
                                <p:cTn id="36" presetID="22" presetClass="entr" presetSubtype="1" fill="hold" grpId="0" nodeType="afterEffect">
                                  <p:stCondLst>
                                    <p:cond delay="0"/>
                                  </p:stCondLst>
                                  <p:childTnLst>
                                    <p:set>
                                      <p:cBhvr>
                                        <p:cTn id="37" dur="1" fill="hold">
                                          <p:stCondLst>
                                            <p:cond delay="0"/>
                                          </p:stCondLst>
                                        </p:cTn>
                                        <p:tgtEl>
                                          <p:spTgt spid="169992"/>
                                        </p:tgtEl>
                                        <p:attrNameLst>
                                          <p:attrName>style.visibility</p:attrName>
                                        </p:attrNameLst>
                                      </p:cBhvr>
                                      <p:to>
                                        <p:strVal val="visible"/>
                                      </p:to>
                                    </p:set>
                                    <p:animEffect transition="in" filter="wipe(up)">
                                      <p:cBhvr>
                                        <p:cTn id="38" dur="2000"/>
                                        <p:tgtEl>
                                          <p:spTgt spid="169992"/>
                                        </p:tgtEl>
                                      </p:cBhvr>
                                    </p:animEffect>
                                  </p:childTnLst>
                                </p:cTn>
                              </p:par>
                            </p:childTnLst>
                          </p:cTn>
                        </p:par>
                        <p:par>
                          <p:cTn id="39" fill="hold" nodeType="afterGroup">
                            <p:stCondLst>
                              <p:cond delay="16000"/>
                            </p:stCondLst>
                            <p:childTnLst>
                              <p:par>
                                <p:cTn id="40" presetID="22" presetClass="entr" presetSubtype="1" fill="hold" grpId="0" nodeType="after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up)">
                                      <p:cBhvr>
                                        <p:cTn id="42" dur="2000"/>
                                        <p:tgtEl>
                                          <p:spTgt spid="10"/>
                                        </p:tgtEl>
                                      </p:cBhvr>
                                    </p:animEffect>
                                  </p:childTnLst>
                                </p:cTn>
                              </p:par>
                            </p:childTnLst>
                          </p:cTn>
                        </p:par>
                        <p:par>
                          <p:cTn id="43" fill="hold" nodeType="afterGroup">
                            <p:stCondLst>
                              <p:cond delay="18000"/>
                            </p:stCondLst>
                            <p:childTnLst>
                              <p:par>
                                <p:cTn id="44" presetID="16" presetClass="entr" presetSubtype="26" fill="hold" grpId="0" nodeType="after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arn(inHorizontal)">
                                      <p:cBhvr>
                                        <p:cTn id="46" dur="2000"/>
                                        <p:tgtEl>
                                          <p:spTgt spid="11"/>
                                        </p:tgtEl>
                                      </p:cBhvr>
                                    </p:animEffect>
                                  </p:childTnLst>
                                </p:cTn>
                              </p:par>
                            </p:childTnLst>
                          </p:cTn>
                        </p:par>
                        <p:par>
                          <p:cTn id="47" fill="hold" nodeType="afterGroup">
                            <p:stCondLst>
                              <p:cond delay="20000"/>
                            </p:stCondLst>
                            <p:childTnLst>
                              <p:par>
                                <p:cTn id="48" presetID="16" presetClass="entr" presetSubtype="26" fill="hold" grpId="0"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barn(inHorizontal)">
                                      <p:cBhvr>
                                        <p:cTn id="50"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10" grpId="0" animBg="1"/>
      <p:bldP spid="169992" grpId="0" animBg="1"/>
      <p:bldP spid="169989" grpId="0" animBg="1"/>
      <p:bldP spid="169988" grpId="0" animBg="1"/>
      <p:bldP spid="169991" grpId="0" animBg="1"/>
      <p:bldP spid="169990" grpId="0" animBg="1"/>
      <p:bldP spid="169987" grpId="0" animBg="1"/>
      <p:bldP spid="9" grpId="0" animBg="1"/>
      <p:bldP spid="16998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AutoShape 2"/>
          <p:cNvSpPr>
            <a:spLocks noChangeArrowheads="1"/>
          </p:cNvSpPr>
          <p:nvPr/>
        </p:nvSpPr>
        <p:spPr bwMode="auto">
          <a:xfrm>
            <a:off x="179388" y="188913"/>
            <a:ext cx="4176712" cy="1079500"/>
          </a:xfrm>
          <a:prstGeom prst="ribbon2">
            <a:avLst>
              <a:gd name="adj1" fmla="val 14449"/>
              <a:gd name="adj2" fmla="val 75000"/>
            </a:avLst>
          </a:prstGeom>
          <a:solidFill>
            <a:srgbClr val="FFCC99"/>
          </a:solidFill>
          <a:ln w="19050">
            <a:solidFill>
              <a:srgbClr val="000000"/>
            </a:solidFill>
            <a:round/>
            <a:headEnd/>
            <a:tailEnd/>
          </a:ln>
        </p:spPr>
        <p:txBody>
          <a:bodyPr/>
          <a:lstStyle/>
          <a:p>
            <a:pPr algn="ctr"/>
            <a:r>
              <a:rPr lang="uz-Cyrl-UZ" sz="2800">
                <a:solidFill>
                  <a:srgbClr val="C00000"/>
                </a:solidFill>
                <a:latin typeface="Times New Roman" pitchFamily="18" charset="0"/>
                <a:cs typeface="Times New Roman" pitchFamily="18" charset="0"/>
              </a:rPr>
              <a:t>Таълим олувчи тажрибаси</a:t>
            </a:r>
          </a:p>
        </p:txBody>
      </p:sp>
      <p:sp>
        <p:nvSpPr>
          <p:cNvPr id="158723" name="AutoShape 3"/>
          <p:cNvSpPr>
            <a:spLocks noChangeArrowheads="1"/>
          </p:cNvSpPr>
          <p:nvPr/>
        </p:nvSpPr>
        <p:spPr bwMode="auto">
          <a:xfrm>
            <a:off x="2771775" y="1125538"/>
            <a:ext cx="182563" cy="685800"/>
          </a:xfrm>
          <a:prstGeom prst="downArrow">
            <a:avLst>
              <a:gd name="adj1" fmla="val 50000"/>
              <a:gd name="adj2" fmla="val 93913"/>
            </a:avLst>
          </a:prstGeom>
          <a:solidFill>
            <a:srgbClr val="FF99CC"/>
          </a:solidFill>
          <a:ln w="9525">
            <a:solidFill>
              <a:srgbClr val="000000"/>
            </a:solidFill>
            <a:miter lim="800000"/>
            <a:headEnd/>
            <a:tailEnd/>
          </a:ln>
        </p:spPr>
        <p:txBody>
          <a:bodyPr/>
          <a:lstStyle/>
          <a:p>
            <a:pPr algn="ctr"/>
            <a:endParaRPr lang="ru-RU"/>
          </a:p>
        </p:txBody>
      </p:sp>
      <p:sp>
        <p:nvSpPr>
          <p:cNvPr id="158724" name="AutoShape 4"/>
          <p:cNvSpPr>
            <a:spLocks noChangeArrowheads="1"/>
          </p:cNvSpPr>
          <p:nvPr/>
        </p:nvSpPr>
        <p:spPr bwMode="auto">
          <a:xfrm>
            <a:off x="6948488" y="1125538"/>
            <a:ext cx="182562" cy="685800"/>
          </a:xfrm>
          <a:prstGeom prst="downArrow">
            <a:avLst>
              <a:gd name="adj1" fmla="val 50000"/>
              <a:gd name="adj2" fmla="val 93913"/>
            </a:avLst>
          </a:prstGeom>
          <a:solidFill>
            <a:srgbClr val="FF99CC"/>
          </a:solidFill>
          <a:ln w="9525">
            <a:solidFill>
              <a:srgbClr val="000000"/>
            </a:solidFill>
            <a:miter lim="800000"/>
            <a:headEnd/>
            <a:tailEnd/>
          </a:ln>
        </p:spPr>
        <p:txBody>
          <a:bodyPr/>
          <a:lstStyle/>
          <a:p>
            <a:pPr algn="ctr"/>
            <a:endParaRPr lang="ru-RU"/>
          </a:p>
        </p:txBody>
      </p:sp>
      <p:sp>
        <p:nvSpPr>
          <p:cNvPr id="158725" name="AutoShape 5"/>
          <p:cNvSpPr>
            <a:spLocks noChangeArrowheads="1"/>
          </p:cNvSpPr>
          <p:nvPr/>
        </p:nvSpPr>
        <p:spPr bwMode="auto">
          <a:xfrm>
            <a:off x="684213" y="1341438"/>
            <a:ext cx="3527425" cy="2951162"/>
          </a:xfrm>
          <a:prstGeom prst="wave">
            <a:avLst>
              <a:gd name="adj1" fmla="val 10546"/>
              <a:gd name="adj2" fmla="val 0"/>
            </a:avLst>
          </a:prstGeom>
          <a:solidFill>
            <a:srgbClr val="CCFFCC"/>
          </a:solidFill>
          <a:ln w="19050">
            <a:solidFill>
              <a:srgbClr val="000000"/>
            </a:solidFill>
            <a:round/>
            <a:headEnd/>
            <a:tailEnd/>
          </a:ln>
        </p:spPr>
        <p:txBody>
          <a:bodyPr/>
          <a:lstStyle/>
          <a:p>
            <a:pPr algn="ctr"/>
            <a:r>
              <a:rPr lang="uz-Cyrl-UZ" sz="2200">
                <a:solidFill>
                  <a:srgbClr val="0033CC"/>
                </a:solidFill>
                <a:latin typeface="Times New Roman" pitchFamily="18" charset="0"/>
                <a:cs typeface="Times New Roman" pitchFamily="18" charset="0"/>
              </a:rPr>
              <a:t>Унча аҳамиятли эмас, шакллантирилади ва эгаллайди, Ўз устида ишлаш малакалари шаклланмаган</a:t>
            </a:r>
            <a:endParaRPr lang="ru-RU" sz="2200">
              <a:solidFill>
                <a:srgbClr val="0033CC"/>
              </a:solidFill>
              <a:latin typeface="Times New Roman" pitchFamily="18" charset="0"/>
              <a:cs typeface="Times New Roman" pitchFamily="18" charset="0"/>
            </a:endParaRPr>
          </a:p>
        </p:txBody>
      </p:sp>
      <p:sp>
        <p:nvSpPr>
          <p:cNvPr id="158726" name="AutoShape 6"/>
          <p:cNvSpPr>
            <a:spLocks noChangeArrowheads="1"/>
          </p:cNvSpPr>
          <p:nvPr/>
        </p:nvSpPr>
        <p:spPr bwMode="auto">
          <a:xfrm>
            <a:off x="5076825" y="1341438"/>
            <a:ext cx="3394075" cy="2951162"/>
          </a:xfrm>
          <a:prstGeom prst="wave">
            <a:avLst>
              <a:gd name="adj1" fmla="val 9565"/>
              <a:gd name="adj2" fmla="val 0"/>
            </a:avLst>
          </a:prstGeom>
          <a:solidFill>
            <a:srgbClr val="CCFFCC"/>
          </a:solidFill>
          <a:ln w="19050">
            <a:solidFill>
              <a:srgbClr val="000000"/>
            </a:solidFill>
            <a:round/>
            <a:headEnd/>
            <a:tailEnd/>
          </a:ln>
        </p:spPr>
        <p:txBody>
          <a:bodyPr/>
          <a:lstStyle/>
          <a:p>
            <a:pPr algn="ctr">
              <a:buFont typeface="Wingdings" pitchFamily="2" charset="2"/>
              <a:buNone/>
            </a:pPr>
            <a:r>
              <a:rPr lang="uz-Cyrl-UZ" sz="2200">
                <a:solidFill>
                  <a:srgbClr val="0033CC"/>
                </a:solidFill>
                <a:latin typeface="Times New Roman" pitchFamily="18" charset="0"/>
                <a:cs typeface="Times New Roman" pitchFamily="18" charset="0"/>
              </a:rPr>
              <a:t>Авторитаризм, ўқитувчи буйруғига бўйсуниш, унинг талабларини сўзсиз бажариш, ўзаро мулоқотнинг йўқлиги</a:t>
            </a:r>
          </a:p>
        </p:txBody>
      </p:sp>
      <p:sp>
        <p:nvSpPr>
          <p:cNvPr id="158727" name="AutoShape 7"/>
          <p:cNvSpPr>
            <a:spLocks noChangeArrowheads="1"/>
          </p:cNvSpPr>
          <p:nvPr/>
        </p:nvSpPr>
        <p:spPr bwMode="auto">
          <a:xfrm>
            <a:off x="179388" y="1989138"/>
            <a:ext cx="504825" cy="3671887"/>
          </a:xfrm>
          <a:prstGeom prst="curvedRightArrow">
            <a:avLst>
              <a:gd name="adj1" fmla="val 41991"/>
              <a:gd name="adj2" fmla="val 206186"/>
              <a:gd name="adj3" fmla="val 17361"/>
            </a:avLst>
          </a:prstGeom>
          <a:solidFill>
            <a:srgbClr val="FFFFFF"/>
          </a:solidFill>
          <a:ln w="9525">
            <a:solidFill>
              <a:srgbClr val="000000"/>
            </a:solidFill>
            <a:miter lim="800000"/>
            <a:headEnd/>
            <a:tailEnd/>
          </a:ln>
        </p:spPr>
        <p:txBody>
          <a:bodyPr/>
          <a:lstStyle/>
          <a:p>
            <a:pPr algn="ctr"/>
            <a:endParaRPr lang="ru-RU"/>
          </a:p>
        </p:txBody>
      </p:sp>
      <p:sp>
        <p:nvSpPr>
          <p:cNvPr id="158728" name="AutoShape 8"/>
          <p:cNvSpPr>
            <a:spLocks noChangeArrowheads="1"/>
          </p:cNvSpPr>
          <p:nvPr/>
        </p:nvSpPr>
        <p:spPr bwMode="auto">
          <a:xfrm>
            <a:off x="8459788" y="1916113"/>
            <a:ext cx="433387" cy="3744912"/>
          </a:xfrm>
          <a:prstGeom prst="curvedLeftArrow">
            <a:avLst>
              <a:gd name="adj1" fmla="val 62768"/>
              <a:gd name="adj2" fmla="val 325599"/>
              <a:gd name="adj3" fmla="val 33333"/>
            </a:avLst>
          </a:prstGeom>
          <a:solidFill>
            <a:srgbClr val="FFFFFF"/>
          </a:solidFill>
          <a:ln w="9525">
            <a:solidFill>
              <a:srgbClr val="000000"/>
            </a:solidFill>
            <a:miter lim="800000"/>
            <a:headEnd/>
            <a:tailEnd/>
          </a:ln>
        </p:spPr>
        <p:txBody>
          <a:bodyPr/>
          <a:lstStyle/>
          <a:p>
            <a:pPr algn="ctr"/>
            <a:endParaRPr lang="ru-RU"/>
          </a:p>
        </p:txBody>
      </p:sp>
      <p:sp>
        <p:nvSpPr>
          <p:cNvPr id="158729" name="AutoShape 9"/>
          <p:cNvSpPr>
            <a:spLocks noChangeArrowheads="1"/>
          </p:cNvSpPr>
          <p:nvPr/>
        </p:nvSpPr>
        <p:spPr bwMode="auto">
          <a:xfrm>
            <a:off x="395288" y="4292600"/>
            <a:ext cx="3924300" cy="2232025"/>
          </a:xfrm>
          <a:prstGeom prst="verticalScroll">
            <a:avLst>
              <a:gd name="adj" fmla="val 12500"/>
            </a:avLst>
          </a:prstGeom>
          <a:solidFill>
            <a:srgbClr val="FFCC99"/>
          </a:solidFill>
          <a:ln w="9525">
            <a:solidFill>
              <a:srgbClr val="000000"/>
            </a:solidFill>
            <a:round/>
            <a:headEnd/>
            <a:tailEnd/>
          </a:ln>
        </p:spPr>
        <p:txBody>
          <a:bodyPr/>
          <a:lstStyle/>
          <a:p>
            <a:pPr algn="ctr"/>
            <a:r>
              <a:rPr lang="uz-Cyrl-UZ" sz="2000">
                <a:solidFill>
                  <a:srgbClr val="993300"/>
                </a:solidFill>
                <a:latin typeface="Times New Roman" pitchFamily="18" charset="0"/>
                <a:cs typeface="Times New Roman" pitchFamily="18" charset="0"/>
              </a:rPr>
              <a:t>Билим олиш манбааси ҳисобланади. Шахснинг ўзига хос билиш тизимини яратади</a:t>
            </a:r>
          </a:p>
          <a:p>
            <a:pPr algn="ctr">
              <a:buFont typeface="Wingdings" pitchFamily="2" charset="2"/>
              <a:buNone/>
            </a:pPr>
            <a:endParaRPr lang="uz-Cyrl-UZ" sz="2000">
              <a:solidFill>
                <a:srgbClr val="993300"/>
              </a:solidFill>
              <a:latin typeface="Times New Roman" pitchFamily="18" charset="0"/>
              <a:cs typeface="Times New Roman" pitchFamily="18" charset="0"/>
            </a:endParaRPr>
          </a:p>
        </p:txBody>
      </p:sp>
      <p:sp>
        <p:nvSpPr>
          <p:cNvPr id="158730" name="AutoShape 10"/>
          <p:cNvSpPr>
            <a:spLocks noChangeArrowheads="1"/>
          </p:cNvSpPr>
          <p:nvPr/>
        </p:nvSpPr>
        <p:spPr bwMode="auto">
          <a:xfrm>
            <a:off x="4716463" y="4292600"/>
            <a:ext cx="3959225" cy="2232025"/>
          </a:xfrm>
          <a:prstGeom prst="verticalScroll">
            <a:avLst>
              <a:gd name="adj" fmla="val 12500"/>
            </a:avLst>
          </a:prstGeom>
          <a:solidFill>
            <a:srgbClr val="FFCC99"/>
          </a:solidFill>
          <a:ln w="9525">
            <a:solidFill>
              <a:srgbClr val="000000"/>
            </a:solidFill>
            <a:round/>
            <a:headEnd/>
            <a:tailEnd/>
          </a:ln>
        </p:spPr>
        <p:txBody>
          <a:bodyPr/>
          <a:lstStyle/>
          <a:p>
            <a:pPr algn="ctr"/>
            <a:r>
              <a:rPr lang="uz-Cyrl-UZ" sz="2000">
                <a:solidFill>
                  <a:srgbClr val="993300"/>
                </a:solidFill>
                <a:latin typeface="Times New Roman" pitchFamily="18" charset="0"/>
                <a:cs typeface="Times New Roman" pitchFamily="18" charset="0"/>
              </a:rPr>
              <a:t>Тарафлар тенглиги, ўзаро ҳурмат, ҳамкорлик, аския, эркин, ноанъанвий мулоқот мулоқот</a:t>
            </a:r>
            <a:endParaRPr lang="ru-RU" sz="2200">
              <a:solidFill>
                <a:srgbClr val="993300"/>
              </a:solidFill>
              <a:latin typeface="Times New Roman" pitchFamily="18" charset="0"/>
              <a:cs typeface="Times New Roman" pitchFamily="18" charset="0"/>
            </a:endParaRPr>
          </a:p>
        </p:txBody>
      </p:sp>
      <p:sp>
        <p:nvSpPr>
          <p:cNvPr id="11" name="AutoShape 2"/>
          <p:cNvSpPr>
            <a:spLocks noChangeArrowheads="1"/>
          </p:cNvSpPr>
          <p:nvPr/>
        </p:nvSpPr>
        <p:spPr bwMode="auto">
          <a:xfrm>
            <a:off x="4787900" y="188913"/>
            <a:ext cx="4176713" cy="1079500"/>
          </a:xfrm>
          <a:prstGeom prst="ribbon2">
            <a:avLst>
              <a:gd name="adj1" fmla="val 14449"/>
              <a:gd name="adj2" fmla="val 75000"/>
            </a:avLst>
          </a:prstGeom>
          <a:solidFill>
            <a:srgbClr val="FFCC99"/>
          </a:solidFill>
          <a:ln w="19050">
            <a:solidFill>
              <a:srgbClr val="000000"/>
            </a:solidFill>
            <a:round/>
            <a:headEnd/>
            <a:tailEnd/>
          </a:ln>
        </p:spPr>
        <p:txBody>
          <a:bodyPr/>
          <a:lstStyle/>
          <a:p>
            <a:pPr algn="ctr"/>
            <a:r>
              <a:rPr lang="uz-Cyrl-UZ" sz="2800">
                <a:solidFill>
                  <a:srgbClr val="C00000"/>
                </a:solidFill>
                <a:latin typeface="Times New Roman" pitchFamily="18" charset="0"/>
                <a:cs typeface="Times New Roman" pitchFamily="18" charset="0"/>
              </a:rPr>
              <a:t>Таълим муҳити</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58722"/>
                                        </p:tgtEl>
                                        <p:attrNameLst>
                                          <p:attrName>style.visibility</p:attrName>
                                        </p:attrNameLst>
                                      </p:cBhvr>
                                      <p:to>
                                        <p:strVal val="visible"/>
                                      </p:to>
                                    </p:set>
                                    <p:anim calcmode="lin" valueType="num">
                                      <p:cBhvr>
                                        <p:cTn id="7" dur="2000" fill="hold"/>
                                        <p:tgtEl>
                                          <p:spTgt spid="158722"/>
                                        </p:tgtEl>
                                        <p:attrNameLst>
                                          <p:attrName>ppt_x</p:attrName>
                                        </p:attrNameLst>
                                      </p:cBhvr>
                                      <p:tavLst>
                                        <p:tav tm="0">
                                          <p:val>
                                            <p:strVal val="#ppt_x-.2"/>
                                          </p:val>
                                        </p:tav>
                                        <p:tav tm="100000">
                                          <p:val>
                                            <p:strVal val="#ppt_x"/>
                                          </p:val>
                                        </p:tav>
                                      </p:tavLst>
                                    </p:anim>
                                    <p:anim calcmode="lin" valueType="num">
                                      <p:cBhvr>
                                        <p:cTn id="8" dur="2000" fill="hold"/>
                                        <p:tgtEl>
                                          <p:spTgt spid="158722"/>
                                        </p:tgtEl>
                                        <p:attrNameLst>
                                          <p:attrName>ppt_y</p:attrName>
                                        </p:attrNameLst>
                                      </p:cBhvr>
                                      <p:tavLst>
                                        <p:tav tm="0">
                                          <p:val>
                                            <p:strVal val="#ppt_y"/>
                                          </p:val>
                                        </p:tav>
                                        <p:tav tm="100000">
                                          <p:val>
                                            <p:strVal val="#ppt_y"/>
                                          </p:val>
                                        </p:tav>
                                      </p:tavLst>
                                    </p:anim>
                                    <p:animEffect transition="in" filter="wipe(right)" prLst="gradientSize: 0.1">
                                      <p:cBhvr>
                                        <p:cTn id="9" dur="2000"/>
                                        <p:tgtEl>
                                          <p:spTgt spid="158722"/>
                                        </p:tgtEl>
                                      </p:cBhvr>
                                    </p:animEffect>
                                  </p:childTnLst>
                                </p:cTn>
                              </p:par>
                            </p:childTnLst>
                          </p:cTn>
                        </p:par>
                        <p:par>
                          <p:cTn id="10" fill="hold" nodeType="afterGroup">
                            <p:stCondLst>
                              <p:cond delay="2000"/>
                            </p:stCondLst>
                            <p:childTnLst>
                              <p:par>
                                <p:cTn id="11" presetID="31" presetClass="entr" presetSubtype="0" fill="hold" grpId="0" nodeType="afterEffect">
                                  <p:stCondLst>
                                    <p:cond delay="0"/>
                                  </p:stCondLst>
                                  <p:iterate type="lt">
                                    <p:tmPct val="5000"/>
                                  </p:iterate>
                                  <p:childTnLst>
                                    <p:set>
                                      <p:cBhvr>
                                        <p:cTn id="12" dur="1" fill="hold">
                                          <p:stCondLst>
                                            <p:cond delay="0"/>
                                          </p:stCondLst>
                                        </p:cTn>
                                        <p:tgtEl>
                                          <p:spTgt spid="158723"/>
                                        </p:tgtEl>
                                        <p:attrNameLst>
                                          <p:attrName>style.visibility</p:attrName>
                                        </p:attrNameLst>
                                      </p:cBhvr>
                                      <p:to>
                                        <p:strVal val="visible"/>
                                      </p:to>
                                    </p:set>
                                    <p:anim calcmode="lin" valueType="num">
                                      <p:cBhvr>
                                        <p:cTn id="13" dur="2000" fill="hold"/>
                                        <p:tgtEl>
                                          <p:spTgt spid="158723"/>
                                        </p:tgtEl>
                                        <p:attrNameLst>
                                          <p:attrName>ppt_w</p:attrName>
                                        </p:attrNameLst>
                                      </p:cBhvr>
                                      <p:tavLst>
                                        <p:tav tm="0">
                                          <p:val>
                                            <p:fltVal val="0"/>
                                          </p:val>
                                        </p:tav>
                                        <p:tav tm="100000">
                                          <p:val>
                                            <p:strVal val="#ppt_w"/>
                                          </p:val>
                                        </p:tav>
                                      </p:tavLst>
                                    </p:anim>
                                    <p:anim calcmode="lin" valueType="num">
                                      <p:cBhvr>
                                        <p:cTn id="14" dur="2000" fill="hold"/>
                                        <p:tgtEl>
                                          <p:spTgt spid="158723"/>
                                        </p:tgtEl>
                                        <p:attrNameLst>
                                          <p:attrName>ppt_h</p:attrName>
                                        </p:attrNameLst>
                                      </p:cBhvr>
                                      <p:tavLst>
                                        <p:tav tm="0">
                                          <p:val>
                                            <p:fltVal val="0"/>
                                          </p:val>
                                        </p:tav>
                                        <p:tav tm="100000">
                                          <p:val>
                                            <p:strVal val="#ppt_h"/>
                                          </p:val>
                                        </p:tav>
                                      </p:tavLst>
                                    </p:anim>
                                    <p:anim calcmode="lin" valueType="num">
                                      <p:cBhvr>
                                        <p:cTn id="15" dur="2000" fill="hold"/>
                                        <p:tgtEl>
                                          <p:spTgt spid="158723"/>
                                        </p:tgtEl>
                                        <p:attrNameLst>
                                          <p:attrName>style.rotation</p:attrName>
                                        </p:attrNameLst>
                                      </p:cBhvr>
                                      <p:tavLst>
                                        <p:tav tm="0">
                                          <p:val>
                                            <p:fltVal val="90"/>
                                          </p:val>
                                        </p:tav>
                                        <p:tav tm="100000">
                                          <p:val>
                                            <p:fltVal val="0"/>
                                          </p:val>
                                        </p:tav>
                                      </p:tavLst>
                                    </p:anim>
                                    <p:animEffect transition="in" filter="fade">
                                      <p:cBhvr>
                                        <p:cTn id="16" dur="2000"/>
                                        <p:tgtEl>
                                          <p:spTgt spid="158723"/>
                                        </p:tgtEl>
                                      </p:cBhvr>
                                    </p:animEffect>
                                  </p:childTnLst>
                                </p:cTn>
                              </p:par>
                            </p:childTnLst>
                          </p:cTn>
                        </p:par>
                        <p:par>
                          <p:cTn id="17" fill="hold" nodeType="afterGroup">
                            <p:stCondLst>
                              <p:cond delay="4000"/>
                            </p:stCondLst>
                            <p:childTnLst>
                              <p:par>
                                <p:cTn id="18" presetID="21" presetClass="entr" presetSubtype="4" fill="hold" grpId="0" nodeType="afterEffect">
                                  <p:stCondLst>
                                    <p:cond delay="0"/>
                                  </p:stCondLst>
                                  <p:childTnLst>
                                    <p:set>
                                      <p:cBhvr>
                                        <p:cTn id="19" dur="1" fill="hold">
                                          <p:stCondLst>
                                            <p:cond delay="0"/>
                                          </p:stCondLst>
                                        </p:cTn>
                                        <p:tgtEl>
                                          <p:spTgt spid="158725"/>
                                        </p:tgtEl>
                                        <p:attrNameLst>
                                          <p:attrName>style.visibility</p:attrName>
                                        </p:attrNameLst>
                                      </p:cBhvr>
                                      <p:to>
                                        <p:strVal val="visible"/>
                                      </p:to>
                                    </p:set>
                                    <p:animEffect transition="in" filter="wheel(4)">
                                      <p:cBhvr>
                                        <p:cTn id="20" dur="2000"/>
                                        <p:tgtEl>
                                          <p:spTgt spid="158725"/>
                                        </p:tgtEl>
                                      </p:cBhvr>
                                    </p:animEffect>
                                  </p:childTnLst>
                                </p:cTn>
                              </p:par>
                            </p:childTnLst>
                          </p:cTn>
                        </p:par>
                        <p:par>
                          <p:cTn id="21" fill="hold" nodeType="afterGroup">
                            <p:stCondLst>
                              <p:cond delay="6000"/>
                            </p:stCondLst>
                            <p:childTnLst>
                              <p:par>
                                <p:cTn id="22" presetID="47" presetClass="entr" presetSubtype="0" fill="hold" grpId="0" nodeType="afterEffect">
                                  <p:stCondLst>
                                    <p:cond delay="0"/>
                                  </p:stCondLst>
                                  <p:childTnLst>
                                    <p:set>
                                      <p:cBhvr>
                                        <p:cTn id="23" dur="1" fill="hold">
                                          <p:stCondLst>
                                            <p:cond delay="0"/>
                                          </p:stCondLst>
                                        </p:cTn>
                                        <p:tgtEl>
                                          <p:spTgt spid="158727"/>
                                        </p:tgtEl>
                                        <p:attrNameLst>
                                          <p:attrName>style.visibility</p:attrName>
                                        </p:attrNameLst>
                                      </p:cBhvr>
                                      <p:to>
                                        <p:strVal val="visible"/>
                                      </p:to>
                                    </p:set>
                                    <p:animEffect transition="in" filter="fade">
                                      <p:cBhvr>
                                        <p:cTn id="24" dur="2000"/>
                                        <p:tgtEl>
                                          <p:spTgt spid="158727"/>
                                        </p:tgtEl>
                                      </p:cBhvr>
                                    </p:animEffect>
                                    <p:anim calcmode="lin" valueType="num">
                                      <p:cBhvr>
                                        <p:cTn id="25" dur="2000" fill="hold"/>
                                        <p:tgtEl>
                                          <p:spTgt spid="158727"/>
                                        </p:tgtEl>
                                        <p:attrNameLst>
                                          <p:attrName>ppt_x</p:attrName>
                                        </p:attrNameLst>
                                      </p:cBhvr>
                                      <p:tavLst>
                                        <p:tav tm="0">
                                          <p:val>
                                            <p:strVal val="#ppt_x"/>
                                          </p:val>
                                        </p:tav>
                                        <p:tav tm="100000">
                                          <p:val>
                                            <p:strVal val="#ppt_x"/>
                                          </p:val>
                                        </p:tav>
                                      </p:tavLst>
                                    </p:anim>
                                    <p:anim calcmode="lin" valueType="num">
                                      <p:cBhvr>
                                        <p:cTn id="26" dur="2000" fill="hold"/>
                                        <p:tgtEl>
                                          <p:spTgt spid="158727"/>
                                        </p:tgtEl>
                                        <p:attrNameLst>
                                          <p:attrName>ppt_y</p:attrName>
                                        </p:attrNameLst>
                                      </p:cBhvr>
                                      <p:tavLst>
                                        <p:tav tm="0">
                                          <p:val>
                                            <p:strVal val="#ppt_y-.1"/>
                                          </p:val>
                                        </p:tav>
                                        <p:tav tm="100000">
                                          <p:val>
                                            <p:strVal val="#ppt_y"/>
                                          </p:val>
                                        </p:tav>
                                      </p:tavLst>
                                    </p:anim>
                                  </p:childTnLst>
                                </p:cTn>
                              </p:par>
                            </p:childTnLst>
                          </p:cTn>
                        </p:par>
                        <p:par>
                          <p:cTn id="27" fill="hold" nodeType="afterGroup">
                            <p:stCondLst>
                              <p:cond delay="8000"/>
                            </p:stCondLst>
                            <p:childTnLst>
                              <p:par>
                                <p:cTn id="28" presetID="55" presetClass="entr" presetSubtype="0" fill="hold" grpId="0" nodeType="afterEffect">
                                  <p:stCondLst>
                                    <p:cond delay="0"/>
                                  </p:stCondLst>
                                  <p:childTnLst>
                                    <p:set>
                                      <p:cBhvr>
                                        <p:cTn id="29" dur="1" fill="hold">
                                          <p:stCondLst>
                                            <p:cond delay="0"/>
                                          </p:stCondLst>
                                        </p:cTn>
                                        <p:tgtEl>
                                          <p:spTgt spid="158729"/>
                                        </p:tgtEl>
                                        <p:attrNameLst>
                                          <p:attrName>style.visibility</p:attrName>
                                        </p:attrNameLst>
                                      </p:cBhvr>
                                      <p:to>
                                        <p:strVal val="visible"/>
                                      </p:to>
                                    </p:set>
                                    <p:anim calcmode="lin" valueType="num">
                                      <p:cBhvr>
                                        <p:cTn id="30" dur="2000" fill="hold"/>
                                        <p:tgtEl>
                                          <p:spTgt spid="158729"/>
                                        </p:tgtEl>
                                        <p:attrNameLst>
                                          <p:attrName>ppt_w</p:attrName>
                                        </p:attrNameLst>
                                      </p:cBhvr>
                                      <p:tavLst>
                                        <p:tav tm="0">
                                          <p:val>
                                            <p:strVal val="#ppt_w*0.70"/>
                                          </p:val>
                                        </p:tav>
                                        <p:tav tm="100000">
                                          <p:val>
                                            <p:strVal val="#ppt_w"/>
                                          </p:val>
                                        </p:tav>
                                      </p:tavLst>
                                    </p:anim>
                                    <p:anim calcmode="lin" valueType="num">
                                      <p:cBhvr>
                                        <p:cTn id="31" dur="2000" fill="hold"/>
                                        <p:tgtEl>
                                          <p:spTgt spid="158729"/>
                                        </p:tgtEl>
                                        <p:attrNameLst>
                                          <p:attrName>ppt_h</p:attrName>
                                        </p:attrNameLst>
                                      </p:cBhvr>
                                      <p:tavLst>
                                        <p:tav tm="0">
                                          <p:val>
                                            <p:strVal val="#ppt_h"/>
                                          </p:val>
                                        </p:tav>
                                        <p:tav tm="100000">
                                          <p:val>
                                            <p:strVal val="#ppt_h"/>
                                          </p:val>
                                        </p:tav>
                                      </p:tavLst>
                                    </p:anim>
                                    <p:animEffect transition="in" filter="fade">
                                      <p:cBhvr>
                                        <p:cTn id="32" dur="2000"/>
                                        <p:tgtEl>
                                          <p:spTgt spid="158729"/>
                                        </p:tgtEl>
                                      </p:cBhvr>
                                    </p:animEffect>
                                  </p:childTnLst>
                                </p:cTn>
                              </p:par>
                            </p:childTnLst>
                          </p:cTn>
                        </p:par>
                        <p:par>
                          <p:cTn id="33" fill="hold" nodeType="afterGroup">
                            <p:stCondLst>
                              <p:cond delay="10000"/>
                            </p:stCondLst>
                            <p:childTnLst>
                              <p:par>
                                <p:cTn id="34" presetID="29" presetClass="entr" presetSubtype="0"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p:cTn id="36" dur="2000" fill="hold"/>
                                        <p:tgtEl>
                                          <p:spTgt spid="11"/>
                                        </p:tgtEl>
                                        <p:attrNameLst>
                                          <p:attrName>ppt_x</p:attrName>
                                        </p:attrNameLst>
                                      </p:cBhvr>
                                      <p:tavLst>
                                        <p:tav tm="0">
                                          <p:val>
                                            <p:strVal val="#ppt_x-.2"/>
                                          </p:val>
                                        </p:tav>
                                        <p:tav tm="100000">
                                          <p:val>
                                            <p:strVal val="#ppt_x"/>
                                          </p:val>
                                        </p:tav>
                                      </p:tavLst>
                                    </p:anim>
                                    <p:anim calcmode="lin" valueType="num">
                                      <p:cBhvr>
                                        <p:cTn id="37" dur="2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38" dur="2000"/>
                                        <p:tgtEl>
                                          <p:spTgt spid="11"/>
                                        </p:tgtEl>
                                      </p:cBhvr>
                                    </p:animEffect>
                                  </p:childTnLst>
                                </p:cTn>
                              </p:par>
                            </p:childTnLst>
                          </p:cTn>
                        </p:par>
                        <p:par>
                          <p:cTn id="39" fill="hold" nodeType="afterGroup">
                            <p:stCondLst>
                              <p:cond delay="12000"/>
                            </p:stCondLst>
                            <p:childTnLst>
                              <p:par>
                                <p:cTn id="40" presetID="31" presetClass="entr" presetSubtype="0" fill="hold" grpId="0" nodeType="afterEffect">
                                  <p:stCondLst>
                                    <p:cond delay="0"/>
                                  </p:stCondLst>
                                  <p:iterate type="lt">
                                    <p:tmPct val="5000"/>
                                  </p:iterate>
                                  <p:childTnLst>
                                    <p:set>
                                      <p:cBhvr>
                                        <p:cTn id="41" dur="1" fill="hold">
                                          <p:stCondLst>
                                            <p:cond delay="0"/>
                                          </p:stCondLst>
                                        </p:cTn>
                                        <p:tgtEl>
                                          <p:spTgt spid="158724"/>
                                        </p:tgtEl>
                                        <p:attrNameLst>
                                          <p:attrName>style.visibility</p:attrName>
                                        </p:attrNameLst>
                                      </p:cBhvr>
                                      <p:to>
                                        <p:strVal val="visible"/>
                                      </p:to>
                                    </p:set>
                                    <p:anim calcmode="lin" valueType="num">
                                      <p:cBhvr>
                                        <p:cTn id="42" dur="2000" fill="hold"/>
                                        <p:tgtEl>
                                          <p:spTgt spid="158724"/>
                                        </p:tgtEl>
                                        <p:attrNameLst>
                                          <p:attrName>ppt_w</p:attrName>
                                        </p:attrNameLst>
                                      </p:cBhvr>
                                      <p:tavLst>
                                        <p:tav tm="0">
                                          <p:val>
                                            <p:fltVal val="0"/>
                                          </p:val>
                                        </p:tav>
                                        <p:tav tm="100000">
                                          <p:val>
                                            <p:strVal val="#ppt_w"/>
                                          </p:val>
                                        </p:tav>
                                      </p:tavLst>
                                    </p:anim>
                                    <p:anim calcmode="lin" valueType="num">
                                      <p:cBhvr>
                                        <p:cTn id="43" dur="2000" fill="hold"/>
                                        <p:tgtEl>
                                          <p:spTgt spid="158724"/>
                                        </p:tgtEl>
                                        <p:attrNameLst>
                                          <p:attrName>ppt_h</p:attrName>
                                        </p:attrNameLst>
                                      </p:cBhvr>
                                      <p:tavLst>
                                        <p:tav tm="0">
                                          <p:val>
                                            <p:fltVal val="0"/>
                                          </p:val>
                                        </p:tav>
                                        <p:tav tm="100000">
                                          <p:val>
                                            <p:strVal val="#ppt_h"/>
                                          </p:val>
                                        </p:tav>
                                      </p:tavLst>
                                    </p:anim>
                                    <p:anim calcmode="lin" valueType="num">
                                      <p:cBhvr>
                                        <p:cTn id="44" dur="2000" fill="hold"/>
                                        <p:tgtEl>
                                          <p:spTgt spid="158724"/>
                                        </p:tgtEl>
                                        <p:attrNameLst>
                                          <p:attrName>style.rotation</p:attrName>
                                        </p:attrNameLst>
                                      </p:cBhvr>
                                      <p:tavLst>
                                        <p:tav tm="0">
                                          <p:val>
                                            <p:fltVal val="90"/>
                                          </p:val>
                                        </p:tav>
                                        <p:tav tm="100000">
                                          <p:val>
                                            <p:fltVal val="0"/>
                                          </p:val>
                                        </p:tav>
                                      </p:tavLst>
                                    </p:anim>
                                    <p:animEffect transition="in" filter="fade">
                                      <p:cBhvr>
                                        <p:cTn id="45" dur="2000"/>
                                        <p:tgtEl>
                                          <p:spTgt spid="158724"/>
                                        </p:tgtEl>
                                      </p:cBhvr>
                                    </p:animEffect>
                                  </p:childTnLst>
                                </p:cTn>
                              </p:par>
                            </p:childTnLst>
                          </p:cTn>
                        </p:par>
                        <p:par>
                          <p:cTn id="46" fill="hold" nodeType="afterGroup">
                            <p:stCondLst>
                              <p:cond delay="14000"/>
                            </p:stCondLst>
                            <p:childTnLst>
                              <p:par>
                                <p:cTn id="47" presetID="21" presetClass="entr" presetSubtype="4" fill="hold" grpId="0" nodeType="afterEffect">
                                  <p:stCondLst>
                                    <p:cond delay="0"/>
                                  </p:stCondLst>
                                  <p:childTnLst>
                                    <p:set>
                                      <p:cBhvr>
                                        <p:cTn id="48" dur="1" fill="hold">
                                          <p:stCondLst>
                                            <p:cond delay="0"/>
                                          </p:stCondLst>
                                        </p:cTn>
                                        <p:tgtEl>
                                          <p:spTgt spid="158726"/>
                                        </p:tgtEl>
                                        <p:attrNameLst>
                                          <p:attrName>style.visibility</p:attrName>
                                        </p:attrNameLst>
                                      </p:cBhvr>
                                      <p:to>
                                        <p:strVal val="visible"/>
                                      </p:to>
                                    </p:set>
                                    <p:animEffect transition="in" filter="wheel(4)">
                                      <p:cBhvr>
                                        <p:cTn id="49" dur="2000"/>
                                        <p:tgtEl>
                                          <p:spTgt spid="158726"/>
                                        </p:tgtEl>
                                      </p:cBhvr>
                                    </p:animEffect>
                                  </p:childTnLst>
                                </p:cTn>
                              </p:par>
                            </p:childTnLst>
                          </p:cTn>
                        </p:par>
                        <p:par>
                          <p:cTn id="50" fill="hold" nodeType="afterGroup">
                            <p:stCondLst>
                              <p:cond delay="16000"/>
                            </p:stCondLst>
                            <p:childTnLst>
                              <p:par>
                                <p:cTn id="51" presetID="47" presetClass="entr" presetSubtype="0" fill="hold" grpId="0" nodeType="afterEffect">
                                  <p:stCondLst>
                                    <p:cond delay="0"/>
                                  </p:stCondLst>
                                  <p:childTnLst>
                                    <p:set>
                                      <p:cBhvr>
                                        <p:cTn id="52" dur="1" fill="hold">
                                          <p:stCondLst>
                                            <p:cond delay="0"/>
                                          </p:stCondLst>
                                        </p:cTn>
                                        <p:tgtEl>
                                          <p:spTgt spid="158728"/>
                                        </p:tgtEl>
                                        <p:attrNameLst>
                                          <p:attrName>style.visibility</p:attrName>
                                        </p:attrNameLst>
                                      </p:cBhvr>
                                      <p:to>
                                        <p:strVal val="visible"/>
                                      </p:to>
                                    </p:set>
                                    <p:animEffect transition="in" filter="fade">
                                      <p:cBhvr>
                                        <p:cTn id="53" dur="2000"/>
                                        <p:tgtEl>
                                          <p:spTgt spid="158728"/>
                                        </p:tgtEl>
                                      </p:cBhvr>
                                    </p:animEffect>
                                    <p:anim calcmode="lin" valueType="num">
                                      <p:cBhvr>
                                        <p:cTn id="54" dur="2000" fill="hold"/>
                                        <p:tgtEl>
                                          <p:spTgt spid="158728"/>
                                        </p:tgtEl>
                                        <p:attrNameLst>
                                          <p:attrName>ppt_x</p:attrName>
                                        </p:attrNameLst>
                                      </p:cBhvr>
                                      <p:tavLst>
                                        <p:tav tm="0">
                                          <p:val>
                                            <p:strVal val="#ppt_x"/>
                                          </p:val>
                                        </p:tav>
                                        <p:tav tm="100000">
                                          <p:val>
                                            <p:strVal val="#ppt_x"/>
                                          </p:val>
                                        </p:tav>
                                      </p:tavLst>
                                    </p:anim>
                                    <p:anim calcmode="lin" valueType="num">
                                      <p:cBhvr>
                                        <p:cTn id="55" dur="2000" fill="hold"/>
                                        <p:tgtEl>
                                          <p:spTgt spid="158728"/>
                                        </p:tgtEl>
                                        <p:attrNameLst>
                                          <p:attrName>ppt_y</p:attrName>
                                        </p:attrNameLst>
                                      </p:cBhvr>
                                      <p:tavLst>
                                        <p:tav tm="0">
                                          <p:val>
                                            <p:strVal val="#ppt_y-.1"/>
                                          </p:val>
                                        </p:tav>
                                        <p:tav tm="100000">
                                          <p:val>
                                            <p:strVal val="#ppt_y"/>
                                          </p:val>
                                        </p:tav>
                                      </p:tavLst>
                                    </p:anim>
                                  </p:childTnLst>
                                </p:cTn>
                              </p:par>
                            </p:childTnLst>
                          </p:cTn>
                        </p:par>
                        <p:par>
                          <p:cTn id="56" fill="hold" nodeType="afterGroup">
                            <p:stCondLst>
                              <p:cond delay="18000"/>
                            </p:stCondLst>
                            <p:childTnLst>
                              <p:par>
                                <p:cTn id="57" presetID="55" presetClass="entr" presetSubtype="0" fill="hold" grpId="0" nodeType="afterEffect">
                                  <p:stCondLst>
                                    <p:cond delay="0"/>
                                  </p:stCondLst>
                                  <p:childTnLst>
                                    <p:set>
                                      <p:cBhvr>
                                        <p:cTn id="58" dur="1" fill="hold">
                                          <p:stCondLst>
                                            <p:cond delay="0"/>
                                          </p:stCondLst>
                                        </p:cTn>
                                        <p:tgtEl>
                                          <p:spTgt spid="158730"/>
                                        </p:tgtEl>
                                        <p:attrNameLst>
                                          <p:attrName>style.visibility</p:attrName>
                                        </p:attrNameLst>
                                      </p:cBhvr>
                                      <p:to>
                                        <p:strVal val="visible"/>
                                      </p:to>
                                    </p:set>
                                    <p:anim calcmode="lin" valueType="num">
                                      <p:cBhvr>
                                        <p:cTn id="59" dur="2000" fill="hold"/>
                                        <p:tgtEl>
                                          <p:spTgt spid="158730"/>
                                        </p:tgtEl>
                                        <p:attrNameLst>
                                          <p:attrName>ppt_w</p:attrName>
                                        </p:attrNameLst>
                                      </p:cBhvr>
                                      <p:tavLst>
                                        <p:tav tm="0">
                                          <p:val>
                                            <p:strVal val="#ppt_w*0.70"/>
                                          </p:val>
                                        </p:tav>
                                        <p:tav tm="100000">
                                          <p:val>
                                            <p:strVal val="#ppt_w"/>
                                          </p:val>
                                        </p:tav>
                                      </p:tavLst>
                                    </p:anim>
                                    <p:anim calcmode="lin" valueType="num">
                                      <p:cBhvr>
                                        <p:cTn id="60" dur="2000" fill="hold"/>
                                        <p:tgtEl>
                                          <p:spTgt spid="158730"/>
                                        </p:tgtEl>
                                        <p:attrNameLst>
                                          <p:attrName>ppt_h</p:attrName>
                                        </p:attrNameLst>
                                      </p:cBhvr>
                                      <p:tavLst>
                                        <p:tav tm="0">
                                          <p:val>
                                            <p:strVal val="#ppt_h"/>
                                          </p:val>
                                        </p:tav>
                                        <p:tav tm="100000">
                                          <p:val>
                                            <p:strVal val="#ppt_h"/>
                                          </p:val>
                                        </p:tav>
                                      </p:tavLst>
                                    </p:anim>
                                    <p:animEffect transition="in" filter="fade">
                                      <p:cBhvr>
                                        <p:cTn id="61" dur="2000"/>
                                        <p:tgtEl>
                                          <p:spTgt spid="1587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nimBg="1"/>
      <p:bldP spid="158723" grpId="0" animBg="1"/>
      <p:bldP spid="158724" grpId="0" animBg="1"/>
      <p:bldP spid="158725" grpId="0" animBg="1"/>
      <p:bldP spid="158726" grpId="0" animBg="1"/>
      <p:bldP spid="158727" grpId="0" animBg="1"/>
      <p:bldP spid="158728" grpId="0" animBg="1"/>
      <p:bldP spid="158729" grpId="0" animBg="1"/>
      <p:bldP spid="15873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AutoShape 4"/>
          <p:cNvSpPr>
            <a:spLocks noChangeArrowheads="1"/>
          </p:cNvSpPr>
          <p:nvPr/>
        </p:nvSpPr>
        <p:spPr bwMode="auto">
          <a:xfrm>
            <a:off x="323850" y="404813"/>
            <a:ext cx="8496300" cy="1368425"/>
          </a:xfrm>
          <a:prstGeom prst="roundRect">
            <a:avLst>
              <a:gd name="adj" fmla="val 16667"/>
            </a:avLst>
          </a:prstGeom>
          <a:solidFill>
            <a:srgbClr val="CCFFCC"/>
          </a:solidFill>
          <a:ln w="9525">
            <a:round/>
            <a:headEnd/>
            <a:tailEnd/>
          </a:ln>
          <a:scene3d>
            <a:camera prst="legacyObliqueTopLeft"/>
            <a:lightRig rig="legacyFlat3" dir="t"/>
          </a:scene3d>
          <a:sp3d extrusionH="430200" prstMaterial="legacyMatte">
            <a:bevelT w="13500" h="13500" prst="angle"/>
            <a:bevelB w="13500" h="13500" prst="angle"/>
            <a:extrusionClr>
              <a:srgbClr val="CCFFCC"/>
            </a:extrusionClr>
          </a:sp3d>
        </p:spPr>
        <p:txBody>
          <a:bodyPr lIns="86923" tIns="43461" rIns="86923" bIns="43461">
            <a:flatTx/>
          </a:bodyPr>
          <a:lstStyle/>
          <a:p>
            <a:pPr algn="ctr"/>
            <a:r>
              <a:rPr lang="uz-Cyrl-UZ" sz="3000">
                <a:solidFill>
                  <a:srgbClr val="C00000"/>
                </a:solidFill>
                <a:latin typeface="Times New Roman" pitchFamily="18" charset="0"/>
              </a:rPr>
              <a:t>Таълимда мажбурий итоаткорликдан онгли интизомлилик тамойилига ўтиш омиллари №2,3</a:t>
            </a:r>
            <a:endParaRPr lang="ru-RU" sz="3000">
              <a:solidFill>
                <a:srgbClr val="C00000"/>
              </a:solidFill>
              <a:latin typeface="Times New Roman" pitchFamily="18" charset="0"/>
            </a:endParaRPr>
          </a:p>
        </p:txBody>
      </p:sp>
      <p:sp>
        <p:nvSpPr>
          <p:cNvPr id="18437" name="Oval 5"/>
          <p:cNvSpPr>
            <a:spLocks noChangeArrowheads="1"/>
          </p:cNvSpPr>
          <p:nvPr/>
        </p:nvSpPr>
        <p:spPr bwMode="auto">
          <a:xfrm>
            <a:off x="179388" y="2492375"/>
            <a:ext cx="4176712" cy="4105275"/>
          </a:xfrm>
          <a:prstGeom prst="ellipse">
            <a:avLst/>
          </a:prstGeom>
          <a:solidFill>
            <a:srgbClr val="FFFF00"/>
          </a:solidFill>
          <a:ln w="57150">
            <a:solidFill>
              <a:srgbClr val="039715"/>
            </a:solidFill>
            <a:round/>
            <a:headEnd/>
            <a:tailEnd/>
          </a:ln>
          <a:effectLst>
            <a:outerShdw dist="107763" dir="13500000" algn="ctr" rotWithShape="0">
              <a:srgbClr val="808080">
                <a:alpha val="50000"/>
              </a:srgbClr>
            </a:outerShdw>
          </a:effectLst>
        </p:spPr>
        <p:txBody>
          <a:bodyPr lIns="86923" tIns="43461" rIns="86923" bIns="43461"/>
          <a:lstStyle/>
          <a:p>
            <a:pPr algn="ctr">
              <a:defRPr/>
            </a:pPr>
            <a:r>
              <a:rPr lang="uz-Cyrl-UZ" sz="2300">
                <a:solidFill>
                  <a:srgbClr val="006600"/>
                </a:solidFill>
                <a:latin typeface="Times New Roman" pitchFamily="18" charset="0"/>
                <a:cs typeface="Times New Roman" pitchFamily="18" charset="0"/>
              </a:rPr>
              <a:t>Ўқитувчи фаолиятининг инновацион хусусиятларини –акмеологик, креативлик, рефлексив хусусиятларини ривожлантириш</a:t>
            </a:r>
            <a:endParaRPr lang="ru-RU" sz="2300" b="1">
              <a:solidFill>
                <a:srgbClr val="006600"/>
              </a:solidFill>
              <a:latin typeface="Times New Roman" pitchFamily="18" charset="0"/>
              <a:cs typeface="Times New Roman" pitchFamily="18" charset="0"/>
            </a:endParaRPr>
          </a:p>
        </p:txBody>
      </p:sp>
      <p:sp>
        <p:nvSpPr>
          <p:cNvPr id="18441" name="Oval 9"/>
          <p:cNvSpPr>
            <a:spLocks noChangeArrowheads="1"/>
          </p:cNvSpPr>
          <p:nvPr/>
        </p:nvSpPr>
        <p:spPr bwMode="auto">
          <a:xfrm>
            <a:off x="4716463" y="2420938"/>
            <a:ext cx="4248150" cy="4176712"/>
          </a:xfrm>
          <a:prstGeom prst="ellipse">
            <a:avLst/>
          </a:prstGeom>
          <a:solidFill>
            <a:srgbClr val="FFFF00"/>
          </a:solidFill>
          <a:ln w="57150">
            <a:solidFill>
              <a:srgbClr val="039715"/>
            </a:solidFill>
            <a:round/>
            <a:headEnd/>
            <a:tailEnd/>
          </a:ln>
          <a:effectLst>
            <a:outerShdw dist="107763" dir="13500000" algn="ctr" rotWithShape="0">
              <a:srgbClr val="808080">
                <a:alpha val="50000"/>
              </a:srgbClr>
            </a:outerShdw>
          </a:effectLst>
        </p:spPr>
        <p:txBody>
          <a:bodyPr lIns="86923" tIns="43461" rIns="86923" bIns="43461"/>
          <a:lstStyle/>
          <a:p>
            <a:pPr algn="ctr">
              <a:defRPr/>
            </a:pPr>
            <a:r>
              <a:rPr lang="uz-Cyrl-UZ" sz="2300">
                <a:solidFill>
                  <a:srgbClr val="006600"/>
                </a:solidFill>
                <a:latin typeface="Times New Roman" pitchFamily="18" charset="0"/>
                <a:cs typeface="Times New Roman" pitchFamily="18" charset="0"/>
              </a:rPr>
              <a:t>Ўқитишнинг самарали методларидан ноанъанавий усуллар, замонавий педагогик технология, интерфаол усуллардан фойдаланиш</a:t>
            </a:r>
            <a:endParaRPr lang="ru-RU" sz="2300" b="1">
              <a:solidFill>
                <a:srgbClr val="006600"/>
              </a:solidFill>
              <a:latin typeface="Times New Roman" pitchFamily="18" charset="0"/>
              <a:cs typeface="Times New Roman" pitchFamily="18" charset="0"/>
            </a:endParaRPr>
          </a:p>
        </p:txBody>
      </p:sp>
      <p:sp>
        <p:nvSpPr>
          <p:cNvPr id="18442" name="Line 10"/>
          <p:cNvSpPr>
            <a:spLocks noChangeShapeType="1"/>
          </p:cNvSpPr>
          <p:nvPr/>
        </p:nvSpPr>
        <p:spPr bwMode="auto">
          <a:xfrm flipH="1">
            <a:off x="2268538" y="1773238"/>
            <a:ext cx="2303462" cy="719137"/>
          </a:xfrm>
          <a:prstGeom prst="line">
            <a:avLst/>
          </a:prstGeom>
          <a:noFill/>
          <a:ln w="57150">
            <a:solidFill>
              <a:schemeClr val="hlink"/>
            </a:solidFill>
            <a:round/>
            <a:headEnd/>
            <a:tailEnd type="triangle" w="med" len="med"/>
          </a:ln>
        </p:spPr>
        <p:txBody>
          <a:bodyPr/>
          <a:lstStyle/>
          <a:p>
            <a:endParaRPr lang="ru-RU"/>
          </a:p>
        </p:txBody>
      </p:sp>
      <p:sp>
        <p:nvSpPr>
          <p:cNvPr id="18444" name="Line 12"/>
          <p:cNvSpPr>
            <a:spLocks noChangeShapeType="1"/>
          </p:cNvSpPr>
          <p:nvPr/>
        </p:nvSpPr>
        <p:spPr bwMode="auto">
          <a:xfrm>
            <a:off x="4572000" y="1773238"/>
            <a:ext cx="2305050" cy="647700"/>
          </a:xfrm>
          <a:prstGeom prst="line">
            <a:avLst/>
          </a:prstGeom>
          <a:noFill/>
          <a:ln w="57150">
            <a:solidFill>
              <a:schemeClr val="hlink"/>
            </a:solidFill>
            <a:round/>
            <a:headEnd/>
            <a:tailEnd type="triangle" w="med" len="med"/>
          </a:ln>
        </p:spPr>
        <p:txBody>
          <a:bodyPr/>
          <a:lstStyle/>
          <a:p>
            <a:endParaRPr lang="ru-RU"/>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18436"/>
                                        </p:tgtEl>
                                        <p:attrNameLst>
                                          <p:attrName>style.visibility</p:attrName>
                                        </p:attrNameLst>
                                      </p:cBhvr>
                                      <p:to>
                                        <p:strVal val="visible"/>
                                      </p:to>
                                    </p:set>
                                    <p:animEffect transition="in" filter="fade">
                                      <p:cBhvr>
                                        <p:cTn id="7" dur="1000"/>
                                        <p:tgtEl>
                                          <p:spTgt spid="18436"/>
                                        </p:tgtEl>
                                      </p:cBhvr>
                                    </p:animEffect>
                                    <p:anim calcmode="lin" valueType="num">
                                      <p:cBhvr>
                                        <p:cTn id="8" dur="1000" fill="hold"/>
                                        <p:tgtEl>
                                          <p:spTgt spid="18436"/>
                                        </p:tgtEl>
                                        <p:attrNameLst>
                                          <p:attrName>ppt_x</p:attrName>
                                        </p:attrNameLst>
                                      </p:cBhvr>
                                      <p:tavLst>
                                        <p:tav tm="0">
                                          <p:val>
                                            <p:strVal val="#ppt_x-.1"/>
                                          </p:val>
                                        </p:tav>
                                        <p:tav tm="100000">
                                          <p:val>
                                            <p:strVal val="#ppt_x"/>
                                          </p:val>
                                        </p:tav>
                                      </p:tavLst>
                                    </p:anim>
                                    <p:anim calcmode="lin" valueType="num">
                                      <p:cBhvr>
                                        <p:cTn id="9" dur="1000" fill="hold"/>
                                        <p:tgtEl>
                                          <p:spTgt spid="18436"/>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8200"/>
                            </p:stCondLst>
                            <p:childTnLst>
                              <p:par>
                                <p:cTn id="11" presetID="40" presetClass="entr" presetSubtype="0" fill="hold" grpId="0" nodeType="afterEffect">
                                  <p:stCondLst>
                                    <p:cond delay="0"/>
                                  </p:stCondLst>
                                  <p:iterate type="lt">
                                    <p:tmPct val="10000"/>
                                  </p:iterate>
                                  <p:childTnLst>
                                    <p:set>
                                      <p:cBhvr>
                                        <p:cTn id="12" dur="1" fill="hold">
                                          <p:stCondLst>
                                            <p:cond delay="0"/>
                                          </p:stCondLst>
                                        </p:cTn>
                                        <p:tgtEl>
                                          <p:spTgt spid="18437"/>
                                        </p:tgtEl>
                                        <p:attrNameLst>
                                          <p:attrName>style.visibility</p:attrName>
                                        </p:attrNameLst>
                                      </p:cBhvr>
                                      <p:to>
                                        <p:strVal val="visible"/>
                                      </p:to>
                                    </p:set>
                                    <p:animEffect transition="in" filter="fade">
                                      <p:cBhvr>
                                        <p:cTn id="13" dur="1000"/>
                                        <p:tgtEl>
                                          <p:spTgt spid="18437"/>
                                        </p:tgtEl>
                                      </p:cBhvr>
                                    </p:animEffect>
                                    <p:anim calcmode="lin" valueType="num">
                                      <p:cBhvr>
                                        <p:cTn id="14" dur="1000" fill="hold"/>
                                        <p:tgtEl>
                                          <p:spTgt spid="18437"/>
                                        </p:tgtEl>
                                        <p:attrNameLst>
                                          <p:attrName>ppt_x</p:attrName>
                                        </p:attrNameLst>
                                      </p:cBhvr>
                                      <p:tavLst>
                                        <p:tav tm="0">
                                          <p:val>
                                            <p:strVal val="#ppt_x-.1"/>
                                          </p:val>
                                        </p:tav>
                                        <p:tav tm="100000">
                                          <p:val>
                                            <p:strVal val="#ppt_x"/>
                                          </p:val>
                                        </p:tav>
                                      </p:tavLst>
                                    </p:anim>
                                    <p:anim calcmode="lin" valueType="num">
                                      <p:cBhvr>
                                        <p:cTn id="15" dur="1000" fill="hold"/>
                                        <p:tgtEl>
                                          <p:spTgt spid="18437"/>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19400"/>
                            </p:stCondLst>
                            <p:childTnLst>
                              <p:par>
                                <p:cTn id="17" presetID="40" presetClass="entr" presetSubtype="0" fill="hold" grpId="0" nodeType="afterEffect">
                                  <p:stCondLst>
                                    <p:cond delay="0"/>
                                  </p:stCondLst>
                                  <p:iterate type="lt">
                                    <p:tmPct val="10000"/>
                                  </p:iterate>
                                  <p:childTnLst>
                                    <p:set>
                                      <p:cBhvr>
                                        <p:cTn id="18" dur="1" fill="hold">
                                          <p:stCondLst>
                                            <p:cond delay="0"/>
                                          </p:stCondLst>
                                        </p:cTn>
                                        <p:tgtEl>
                                          <p:spTgt spid="18441"/>
                                        </p:tgtEl>
                                        <p:attrNameLst>
                                          <p:attrName>style.visibility</p:attrName>
                                        </p:attrNameLst>
                                      </p:cBhvr>
                                      <p:to>
                                        <p:strVal val="visible"/>
                                      </p:to>
                                    </p:set>
                                    <p:animEffect transition="in" filter="fade">
                                      <p:cBhvr>
                                        <p:cTn id="19" dur="1000"/>
                                        <p:tgtEl>
                                          <p:spTgt spid="18441"/>
                                        </p:tgtEl>
                                      </p:cBhvr>
                                    </p:animEffect>
                                    <p:anim calcmode="lin" valueType="num">
                                      <p:cBhvr>
                                        <p:cTn id="20" dur="1000" fill="hold"/>
                                        <p:tgtEl>
                                          <p:spTgt spid="18441"/>
                                        </p:tgtEl>
                                        <p:attrNameLst>
                                          <p:attrName>ppt_x</p:attrName>
                                        </p:attrNameLst>
                                      </p:cBhvr>
                                      <p:tavLst>
                                        <p:tav tm="0">
                                          <p:val>
                                            <p:strVal val="#ppt_x-.1"/>
                                          </p:val>
                                        </p:tav>
                                        <p:tav tm="100000">
                                          <p:val>
                                            <p:strVal val="#ppt_x"/>
                                          </p:val>
                                        </p:tav>
                                      </p:tavLst>
                                    </p:anim>
                                    <p:anim calcmode="lin" valueType="num">
                                      <p:cBhvr>
                                        <p:cTn id="21" dur="1000" fill="hold"/>
                                        <p:tgtEl>
                                          <p:spTgt spid="18441"/>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31000"/>
                            </p:stCondLst>
                            <p:childTnLst>
                              <p:par>
                                <p:cTn id="23" presetID="23" presetClass="entr" presetSubtype="16" repeatCount="indefinite" fill="hold" grpId="0" nodeType="afterEffect">
                                  <p:stCondLst>
                                    <p:cond delay="0"/>
                                  </p:stCondLst>
                                  <p:childTnLst>
                                    <p:set>
                                      <p:cBhvr>
                                        <p:cTn id="24" dur="1" fill="hold">
                                          <p:stCondLst>
                                            <p:cond delay="0"/>
                                          </p:stCondLst>
                                        </p:cTn>
                                        <p:tgtEl>
                                          <p:spTgt spid="18442"/>
                                        </p:tgtEl>
                                        <p:attrNameLst>
                                          <p:attrName>style.visibility</p:attrName>
                                        </p:attrNameLst>
                                      </p:cBhvr>
                                      <p:to>
                                        <p:strVal val="visible"/>
                                      </p:to>
                                    </p:set>
                                    <p:anim calcmode="lin" valueType="num">
                                      <p:cBhvr>
                                        <p:cTn id="25" dur="1000" fill="hold"/>
                                        <p:tgtEl>
                                          <p:spTgt spid="18442"/>
                                        </p:tgtEl>
                                        <p:attrNameLst>
                                          <p:attrName>ppt_w</p:attrName>
                                        </p:attrNameLst>
                                      </p:cBhvr>
                                      <p:tavLst>
                                        <p:tav tm="0">
                                          <p:val>
                                            <p:fltVal val="0"/>
                                          </p:val>
                                        </p:tav>
                                        <p:tav tm="100000">
                                          <p:val>
                                            <p:strVal val="#ppt_w"/>
                                          </p:val>
                                        </p:tav>
                                      </p:tavLst>
                                    </p:anim>
                                    <p:anim calcmode="lin" valueType="num">
                                      <p:cBhvr>
                                        <p:cTn id="26" dur="1000" fill="hold"/>
                                        <p:tgtEl>
                                          <p:spTgt spid="18442"/>
                                        </p:tgtEl>
                                        <p:attrNameLst>
                                          <p:attrName>ppt_h</p:attrName>
                                        </p:attrNameLst>
                                      </p:cBhvr>
                                      <p:tavLst>
                                        <p:tav tm="0">
                                          <p:val>
                                            <p:fltVal val="0"/>
                                          </p:val>
                                        </p:tav>
                                        <p:tav tm="100000">
                                          <p:val>
                                            <p:strVal val="#ppt_h"/>
                                          </p:val>
                                        </p:tav>
                                      </p:tavLst>
                                    </p:anim>
                                  </p:childTnLst>
                                </p:cTn>
                              </p:par>
                            </p:childTnLst>
                          </p:cTn>
                        </p:par>
                        <p:par>
                          <p:cTn id="27" fill="hold" nodeType="afterGroup">
                            <p:stCondLst>
                              <p:cond delay="32000"/>
                            </p:stCondLst>
                            <p:childTnLst>
                              <p:par>
                                <p:cTn id="28" presetID="23" presetClass="entr" presetSubtype="16" repeatCount="indefinite" fill="hold" grpId="0" nodeType="afterEffect">
                                  <p:stCondLst>
                                    <p:cond delay="0"/>
                                  </p:stCondLst>
                                  <p:childTnLst>
                                    <p:set>
                                      <p:cBhvr>
                                        <p:cTn id="29" dur="1" fill="hold">
                                          <p:stCondLst>
                                            <p:cond delay="0"/>
                                          </p:stCondLst>
                                        </p:cTn>
                                        <p:tgtEl>
                                          <p:spTgt spid="18444"/>
                                        </p:tgtEl>
                                        <p:attrNameLst>
                                          <p:attrName>style.visibility</p:attrName>
                                        </p:attrNameLst>
                                      </p:cBhvr>
                                      <p:to>
                                        <p:strVal val="visible"/>
                                      </p:to>
                                    </p:set>
                                    <p:anim calcmode="lin" valueType="num">
                                      <p:cBhvr>
                                        <p:cTn id="30" dur="1000" fill="hold"/>
                                        <p:tgtEl>
                                          <p:spTgt spid="18444"/>
                                        </p:tgtEl>
                                        <p:attrNameLst>
                                          <p:attrName>ppt_w</p:attrName>
                                        </p:attrNameLst>
                                      </p:cBhvr>
                                      <p:tavLst>
                                        <p:tav tm="0">
                                          <p:val>
                                            <p:fltVal val="0"/>
                                          </p:val>
                                        </p:tav>
                                        <p:tav tm="100000">
                                          <p:val>
                                            <p:strVal val="#ppt_w"/>
                                          </p:val>
                                        </p:tav>
                                      </p:tavLst>
                                    </p:anim>
                                    <p:anim calcmode="lin" valueType="num">
                                      <p:cBhvr>
                                        <p:cTn id="31" dur="1000" fill="hold"/>
                                        <p:tgtEl>
                                          <p:spTgt spid="1844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p:bldP spid="18437" grpId="0" animBg="1"/>
      <p:bldP spid="18441" grpId="0" animBg="1"/>
      <p:bldP spid="18442" grpId="0" animBg="1"/>
      <p:bldP spid="18444"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5" name="AutoShape 5"/>
          <p:cNvSpPr>
            <a:spLocks noChangeArrowheads="1"/>
          </p:cNvSpPr>
          <p:nvPr/>
        </p:nvSpPr>
        <p:spPr bwMode="auto">
          <a:xfrm>
            <a:off x="1187450" y="404813"/>
            <a:ext cx="6985000" cy="1439862"/>
          </a:xfrm>
          <a:prstGeom prst="downArrowCallout">
            <a:avLst>
              <a:gd name="adj1" fmla="val 121279"/>
              <a:gd name="adj2" fmla="val 121279"/>
              <a:gd name="adj3" fmla="val 16667"/>
              <a:gd name="adj4" fmla="val 66667"/>
            </a:avLst>
          </a:prstGeom>
          <a:solidFill>
            <a:srgbClr val="FFFFFF"/>
          </a:solidFill>
          <a:ln w="57150" cmpd="thickThin">
            <a:solidFill>
              <a:srgbClr val="039715"/>
            </a:solidFill>
            <a:miter lim="800000"/>
            <a:headEnd/>
            <a:tailEnd/>
          </a:ln>
        </p:spPr>
        <p:txBody>
          <a:bodyPr/>
          <a:lstStyle/>
          <a:p>
            <a:pPr algn="ctr"/>
            <a:r>
              <a:rPr lang="ru-RU" sz="3600">
                <a:solidFill>
                  <a:srgbClr val="336600"/>
                </a:solidFill>
                <a:latin typeface="Times New Roman" pitchFamily="18" charset="0"/>
                <a:cs typeface="Times New Roman" pitchFamily="18" charset="0"/>
              </a:rPr>
              <a:t>Акмеология</a:t>
            </a:r>
          </a:p>
        </p:txBody>
      </p:sp>
      <p:sp>
        <p:nvSpPr>
          <p:cNvPr id="25606" name="AutoShape 6"/>
          <p:cNvSpPr>
            <a:spLocks noChangeArrowheads="1"/>
          </p:cNvSpPr>
          <p:nvPr/>
        </p:nvSpPr>
        <p:spPr bwMode="auto">
          <a:xfrm>
            <a:off x="539750" y="2060575"/>
            <a:ext cx="8135938" cy="4464050"/>
          </a:xfrm>
          <a:prstGeom prst="horizontalScroll">
            <a:avLst>
              <a:gd name="adj" fmla="val 4690"/>
            </a:avLst>
          </a:prstGeom>
          <a:solidFill>
            <a:srgbClr val="CCFFFF"/>
          </a:solidFill>
          <a:ln w="9525">
            <a:solidFill>
              <a:srgbClr val="000000"/>
            </a:solidFill>
            <a:round/>
            <a:headEnd/>
            <a:tailEnd/>
          </a:ln>
        </p:spPr>
        <p:txBody>
          <a:bodyPr/>
          <a:lstStyle/>
          <a:p>
            <a:pPr algn="ctr"/>
            <a:r>
              <a:rPr lang="ru-RU">
                <a:solidFill>
                  <a:srgbClr val="336600"/>
                </a:solidFill>
                <a:latin typeface="Times New Roman" pitchFamily="18" charset="0"/>
                <a:cs typeface="Times New Roman" pitchFamily="18" charset="0"/>
              </a:rPr>
              <a:t>Акмеология (akme) - юнонча олий нуқта, ўткир, гуллаган, етук, энг яхши давр деган маъноларни билдиради.</a:t>
            </a:r>
            <a:br>
              <a:rPr lang="ru-RU">
                <a:solidFill>
                  <a:srgbClr val="336600"/>
                </a:solidFill>
                <a:latin typeface="Times New Roman" pitchFamily="18" charset="0"/>
                <a:cs typeface="Times New Roman" pitchFamily="18" charset="0"/>
              </a:rPr>
            </a:br>
            <a:r>
              <a:rPr lang="ru-RU">
                <a:solidFill>
                  <a:srgbClr val="336600"/>
                </a:solidFill>
                <a:latin typeface="Times New Roman" pitchFamily="18" charset="0"/>
                <a:cs typeface="Times New Roman" pitchFamily="18" charset="0"/>
              </a:rPr>
              <a:t>В.А.Сластенин акмеологияни юксак профессионализм, мутахассиснинг узоқ ижодий умр кўришига олиб келадиган объектив ва субъектив омилларини асослаб берди. Олинган таълимнинг сифатини объектив омилларга, субъектив омилларга эса инсоннинг истеъдоди ва қобилиятини, ишлаб чиқариш вазифаларини самарали ҳал қила олишидаги масъулияти, мутахассисликга ёндашувини киритади</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p:cTn id="7" dur="2000" fill="hold"/>
                                        <p:tgtEl>
                                          <p:spTgt spid="25605"/>
                                        </p:tgtEl>
                                        <p:attrNameLst>
                                          <p:attrName>ppt_w</p:attrName>
                                        </p:attrNameLst>
                                      </p:cBhvr>
                                      <p:tavLst>
                                        <p:tav tm="0">
                                          <p:val>
                                            <p:fltVal val="0"/>
                                          </p:val>
                                        </p:tav>
                                        <p:tav tm="100000">
                                          <p:val>
                                            <p:strVal val="#ppt_w"/>
                                          </p:val>
                                        </p:tav>
                                      </p:tavLst>
                                    </p:anim>
                                    <p:anim calcmode="lin" valueType="num">
                                      <p:cBhvr>
                                        <p:cTn id="8" dur="2000" fill="hold"/>
                                        <p:tgtEl>
                                          <p:spTgt spid="25605"/>
                                        </p:tgtEl>
                                        <p:attrNameLst>
                                          <p:attrName>ppt_h</p:attrName>
                                        </p:attrNameLst>
                                      </p:cBhvr>
                                      <p:tavLst>
                                        <p:tav tm="0">
                                          <p:val>
                                            <p:fltVal val="0"/>
                                          </p:val>
                                        </p:tav>
                                        <p:tav tm="100000">
                                          <p:val>
                                            <p:strVal val="#ppt_h"/>
                                          </p:val>
                                        </p:tav>
                                      </p:tavLst>
                                    </p:anim>
                                  </p:childTnLst>
                                </p:cTn>
                              </p:par>
                            </p:childTnLst>
                          </p:cTn>
                        </p:par>
                        <p:par>
                          <p:cTn id="9" fill="hold" nodeType="afterGroup">
                            <p:stCondLst>
                              <p:cond delay="2000"/>
                            </p:stCondLst>
                            <p:childTnLst>
                              <p:par>
                                <p:cTn id="10" presetID="17" presetClass="entr" presetSubtype="10" fill="hold" grpId="0" nodeType="afterEffect">
                                  <p:stCondLst>
                                    <p:cond delay="0"/>
                                  </p:stCondLst>
                                  <p:childTnLst>
                                    <p:set>
                                      <p:cBhvr>
                                        <p:cTn id="11" dur="1" fill="hold">
                                          <p:stCondLst>
                                            <p:cond delay="0"/>
                                          </p:stCondLst>
                                        </p:cTn>
                                        <p:tgtEl>
                                          <p:spTgt spid="25606"/>
                                        </p:tgtEl>
                                        <p:attrNameLst>
                                          <p:attrName>style.visibility</p:attrName>
                                        </p:attrNameLst>
                                      </p:cBhvr>
                                      <p:to>
                                        <p:strVal val="visible"/>
                                      </p:to>
                                    </p:set>
                                    <p:anim calcmode="lin" valueType="num">
                                      <p:cBhvr>
                                        <p:cTn id="12" dur="2000" fill="hold"/>
                                        <p:tgtEl>
                                          <p:spTgt spid="25606"/>
                                        </p:tgtEl>
                                        <p:attrNameLst>
                                          <p:attrName>ppt_w</p:attrName>
                                        </p:attrNameLst>
                                      </p:cBhvr>
                                      <p:tavLst>
                                        <p:tav tm="0">
                                          <p:val>
                                            <p:fltVal val="0"/>
                                          </p:val>
                                        </p:tav>
                                        <p:tav tm="100000">
                                          <p:val>
                                            <p:strVal val="#ppt_w"/>
                                          </p:val>
                                        </p:tav>
                                      </p:tavLst>
                                    </p:anim>
                                    <p:anim calcmode="lin" valueType="num">
                                      <p:cBhvr>
                                        <p:cTn id="13" dur="2000" fill="hold"/>
                                        <p:tgtEl>
                                          <p:spTgt spid="2560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animBg="1"/>
      <p:bldP spid="2560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p:cNvPicPr>
            <a:picLocks noChangeAspect="1" noChangeArrowheads="1"/>
          </p:cNvPicPr>
          <p:nvPr/>
        </p:nvPicPr>
        <p:blipFill>
          <a:blip r:embed="rId3"/>
          <a:srcRect/>
          <a:stretch>
            <a:fillRect/>
          </a:stretch>
        </p:blipFill>
        <p:spPr bwMode="auto">
          <a:xfrm>
            <a:off x="395288" y="260350"/>
            <a:ext cx="8483600" cy="6048375"/>
          </a:xfrm>
          <a:prstGeom prst="rect">
            <a:avLst/>
          </a:prstGeom>
          <a:noFill/>
          <a:ln w="9525">
            <a:noFill/>
            <a:miter lim="800000"/>
            <a:headEnd/>
            <a:tailEnd/>
          </a:ln>
        </p:spPr>
      </p:pic>
    </p:spTree>
  </p:cSld>
  <p:clrMapOvr>
    <a:masterClrMapping/>
  </p:clrMapOvr>
  <p:transition spd="slow" advClick="0">
    <p:fade/>
    <p:sndAc>
      <p:stSnd>
        <p:snd r:embed="rId2" name="wind.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6" name="AutoShape 4"/>
          <p:cNvSpPr>
            <a:spLocks noChangeArrowheads="1"/>
          </p:cNvSpPr>
          <p:nvPr/>
        </p:nvSpPr>
        <p:spPr bwMode="auto">
          <a:xfrm>
            <a:off x="1293813" y="3644900"/>
            <a:ext cx="6662737" cy="2160588"/>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ru-RU">
                <a:solidFill>
                  <a:srgbClr val="C00000"/>
                </a:solidFill>
                <a:latin typeface="Times New Roman" pitchFamily="18" charset="0"/>
                <a:cs typeface="Times New Roman" pitchFamily="18" charset="0"/>
              </a:rPr>
              <a:t>Креативлик термини англия-америка психологиясида 60-йилларда пайдо бўлди. У индивиднинг янги тушунча яратиши ва янги кўникмалар ҳосил қилиш қобилияти, хислатини билдиради</a:t>
            </a:r>
            <a:endParaRPr lang="en-US">
              <a:solidFill>
                <a:srgbClr val="C00000"/>
              </a:solidFill>
              <a:latin typeface="Times New Roman" pitchFamily="18" charset="0"/>
              <a:cs typeface="Times New Roman" pitchFamily="18" charset="0"/>
            </a:endParaRPr>
          </a:p>
        </p:txBody>
      </p:sp>
      <p:sp>
        <p:nvSpPr>
          <p:cNvPr id="172039" name="AutoShape 7"/>
          <p:cNvSpPr>
            <a:spLocks noChangeArrowheads="1"/>
          </p:cNvSpPr>
          <p:nvPr/>
        </p:nvSpPr>
        <p:spPr bwMode="auto">
          <a:xfrm>
            <a:off x="1476375" y="1844675"/>
            <a:ext cx="6264275" cy="1439863"/>
          </a:xfrm>
          <a:prstGeom prst="bevel">
            <a:avLst>
              <a:gd name="adj" fmla="val 12500"/>
            </a:avLst>
          </a:prstGeom>
          <a:solidFill>
            <a:srgbClr val="FFCC00"/>
          </a:solidFill>
          <a:ln w="9525">
            <a:solidFill>
              <a:srgbClr val="000000"/>
            </a:solidFill>
            <a:miter lim="800000"/>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800">
                <a:solidFill>
                  <a:srgbClr val="C00000"/>
                </a:solidFill>
                <a:latin typeface="Times New Roman" pitchFamily="18" charset="0"/>
                <a:cs typeface="Times New Roman" pitchFamily="18" charset="0"/>
              </a:rPr>
              <a:t>Креативлик- педагогнинг жараёнга ижодий ёндошувига айтилади</a:t>
            </a:r>
            <a:endParaRPr lang="ru-RU" sz="2800" b="1">
              <a:solidFill>
                <a:srgbClr val="C00000"/>
              </a:solidFill>
              <a:latin typeface="Times New Roman" pitchFamily="18" charset="0"/>
              <a:cs typeface="Times New Roman" pitchFamily="18" charset="0"/>
            </a:endParaRPr>
          </a:p>
        </p:txBody>
      </p:sp>
      <p:sp>
        <p:nvSpPr>
          <p:cNvPr id="172041" name="AutoShape 9"/>
          <p:cNvSpPr>
            <a:spLocks noChangeArrowheads="1"/>
          </p:cNvSpPr>
          <p:nvPr/>
        </p:nvSpPr>
        <p:spPr bwMode="auto">
          <a:xfrm>
            <a:off x="1293813" y="547688"/>
            <a:ext cx="6842125" cy="1152525"/>
          </a:xfrm>
          <a:prstGeom prst="downArrowCallout">
            <a:avLst>
              <a:gd name="adj1" fmla="val 83718"/>
              <a:gd name="adj2" fmla="val 114280"/>
              <a:gd name="adj3" fmla="val 24222"/>
              <a:gd name="adj4" fmla="val 54074"/>
            </a:avLst>
          </a:prstGeom>
          <a:solidFill>
            <a:srgbClr val="66FFFF"/>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6FFFF"/>
            </a:extrusionClr>
          </a:sp3d>
        </p:spPr>
        <p:txBody>
          <a:bodyPr lIns="87819" tIns="43910" rIns="87819" bIns="43910">
            <a:flatTx/>
          </a:bodyPr>
          <a:lstStyle/>
          <a:p>
            <a:pPr algn="ctr"/>
            <a:r>
              <a:rPr lang="uz-Cyrl-UZ" sz="3200">
                <a:solidFill>
                  <a:srgbClr val="002060"/>
                </a:solidFill>
                <a:latin typeface="Times New Roman" pitchFamily="18" charset="0"/>
                <a:cs typeface="Times New Roman" pitchFamily="18" charset="0"/>
              </a:rPr>
              <a:t>Креативлик</a:t>
            </a:r>
            <a:endParaRPr lang="uz-Cyrl-UZ" sz="3200" b="1">
              <a:solidFill>
                <a:srgbClr val="002060"/>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72041"/>
                                        </p:tgtEl>
                                        <p:attrNameLst>
                                          <p:attrName>style.visibility</p:attrName>
                                        </p:attrNameLst>
                                      </p:cBhvr>
                                      <p:to>
                                        <p:strVal val="visible"/>
                                      </p:to>
                                    </p:set>
                                    <p:animEffect transition="in" filter="fade">
                                      <p:cBhvr>
                                        <p:cTn id="7" dur="2000"/>
                                        <p:tgtEl>
                                          <p:spTgt spid="172041"/>
                                        </p:tgtEl>
                                      </p:cBhvr>
                                    </p:animEffect>
                                    <p:anim calcmode="lin" valueType="num">
                                      <p:cBhvr>
                                        <p:cTn id="8" dur="2000" fill="hold"/>
                                        <p:tgtEl>
                                          <p:spTgt spid="172041"/>
                                        </p:tgtEl>
                                        <p:attrNameLst>
                                          <p:attrName>ppt_x</p:attrName>
                                        </p:attrNameLst>
                                      </p:cBhvr>
                                      <p:tavLst>
                                        <p:tav tm="0">
                                          <p:val>
                                            <p:strVal val="#ppt_x"/>
                                          </p:val>
                                        </p:tav>
                                        <p:tav tm="100000">
                                          <p:val>
                                            <p:strVal val="#ppt_x"/>
                                          </p:val>
                                        </p:tav>
                                      </p:tavLst>
                                    </p:anim>
                                    <p:anim calcmode="lin" valueType="num">
                                      <p:cBhvr>
                                        <p:cTn id="9" dur="2000" fill="hold"/>
                                        <p:tgtEl>
                                          <p:spTgt spid="172041"/>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4" presetClass="entr" presetSubtype="16" fill="hold" grpId="0" nodeType="afterEffect">
                                  <p:stCondLst>
                                    <p:cond delay="0"/>
                                  </p:stCondLst>
                                  <p:childTnLst>
                                    <p:set>
                                      <p:cBhvr>
                                        <p:cTn id="12" dur="1" fill="hold">
                                          <p:stCondLst>
                                            <p:cond delay="0"/>
                                          </p:stCondLst>
                                        </p:cTn>
                                        <p:tgtEl>
                                          <p:spTgt spid="172039"/>
                                        </p:tgtEl>
                                        <p:attrNameLst>
                                          <p:attrName>style.visibility</p:attrName>
                                        </p:attrNameLst>
                                      </p:cBhvr>
                                      <p:to>
                                        <p:strVal val="visible"/>
                                      </p:to>
                                    </p:set>
                                    <p:animEffect transition="in" filter="box(in)">
                                      <p:cBhvr>
                                        <p:cTn id="13" dur="2000"/>
                                        <p:tgtEl>
                                          <p:spTgt spid="172039"/>
                                        </p:tgtEl>
                                      </p:cBhvr>
                                    </p:animEffect>
                                  </p:childTnLst>
                                </p:cTn>
                              </p:par>
                            </p:childTnLst>
                          </p:cTn>
                        </p:par>
                        <p:par>
                          <p:cTn id="14" fill="hold" nodeType="afterGroup">
                            <p:stCondLst>
                              <p:cond delay="4000"/>
                            </p:stCondLst>
                            <p:childTnLst>
                              <p:par>
                                <p:cTn id="15" presetID="4" presetClass="entr" presetSubtype="16" fill="hold" grpId="0" nodeType="afterEffect">
                                  <p:stCondLst>
                                    <p:cond delay="0"/>
                                  </p:stCondLst>
                                  <p:childTnLst>
                                    <p:set>
                                      <p:cBhvr>
                                        <p:cTn id="16" dur="1" fill="hold">
                                          <p:stCondLst>
                                            <p:cond delay="0"/>
                                          </p:stCondLst>
                                        </p:cTn>
                                        <p:tgtEl>
                                          <p:spTgt spid="172036"/>
                                        </p:tgtEl>
                                        <p:attrNameLst>
                                          <p:attrName>style.visibility</p:attrName>
                                        </p:attrNameLst>
                                      </p:cBhvr>
                                      <p:to>
                                        <p:strVal val="visible"/>
                                      </p:to>
                                    </p:set>
                                    <p:animEffect transition="in" filter="box(in)">
                                      <p:cBhvr>
                                        <p:cTn id="17" dur="2000"/>
                                        <p:tgtEl>
                                          <p:spTgt spid="1720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6" grpId="0" animBg="1"/>
      <p:bldP spid="172039" grpId="0" animBg="1"/>
      <p:bldP spid="17204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AutoShape 4"/>
          <p:cNvSpPr>
            <a:spLocks noChangeArrowheads="1"/>
          </p:cNvSpPr>
          <p:nvPr/>
        </p:nvSpPr>
        <p:spPr bwMode="auto">
          <a:xfrm>
            <a:off x="757238" y="331788"/>
            <a:ext cx="7775575" cy="1441450"/>
          </a:xfrm>
          <a:prstGeom prst="bevel">
            <a:avLst>
              <a:gd name="adj" fmla="val 10079"/>
            </a:avLst>
          </a:prstGeom>
          <a:solidFill>
            <a:srgbClr val="FFCC99"/>
          </a:solidFill>
          <a:ln w="38100">
            <a:solidFill>
              <a:srgbClr val="FFCC00"/>
            </a:solidFill>
            <a:miter lim="800000"/>
            <a:headEnd/>
            <a:tailEnd/>
          </a:ln>
          <a:effectLst>
            <a:outerShdw dist="107763" dir="13500000" algn="ctr" rotWithShape="0">
              <a:srgbClr val="808080">
                <a:alpha val="50000"/>
              </a:srgbClr>
            </a:outerShdw>
          </a:effectLst>
        </p:spPr>
        <p:txBody>
          <a:bodyPr/>
          <a:lstStyle/>
          <a:p>
            <a:pPr algn="ctr">
              <a:defRPr/>
            </a:pPr>
            <a:r>
              <a:rPr lang="ru-RU" sz="2800">
                <a:solidFill>
                  <a:srgbClr val="993300"/>
                </a:solidFill>
                <a:latin typeface="Times New Roman" pitchFamily="18" charset="0"/>
                <a:cs typeface="Times New Roman" pitchFamily="18" charset="0"/>
              </a:rPr>
              <a:t>Ж.Гилфорд креативликни тавсифлайдиган қатор индивидуал қобилиятларни кўрсатади</a:t>
            </a:r>
            <a:endParaRPr lang="ru-RU" sz="2800" b="1">
              <a:solidFill>
                <a:srgbClr val="993300"/>
              </a:solidFill>
              <a:latin typeface="Times New Roman" pitchFamily="18" charset="0"/>
              <a:cs typeface="Times New Roman" pitchFamily="18" charset="0"/>
            </a:endParaRPr>
          </a:p>
        </p:txBody>
      </p:sp>
      <p:sp>
        <p:nvSpPr>
          <p:cNvPr id="128005" name="AutoShape 5"/>
          <p:cNvSpPr>
            <a:spLocks noChangeArrowheads="1"/>
          </p:cNvSpPr>
          <p:nvPr/>
        </p:nvSpPr>
        <p:spPr bwMode="auto">
          <a:xfrm>
            <a:off x="179388" y="2490788"/>
            <a:ext cx="4105275" cy="1009650"/>
          </a:xfrm>
          <a:prstGeom prst="roundRect">
            <a:avLst>
              <a:gd name="adj" fmla="val 16667"/>
            </a:avLst>
          </a:prstGeom>
          <a:solidFill>
            <a:srgbClr val="FFCC99"/>
          </a:solidFill>
          <a:ln w="38100" cmpd="dbl">
            <a:solidFill>
              <a:srgbClr val="FF9900"/>
            </a:solidFill>
            <a:round/>
            <a:headEnd/>
            <a:tailEnd/>
          </a:ln>
        </p:spPr>
        <p:txBody>
          <a:bodyPr/>
          <a:lstStyle/>
          <a:p>
            <a:pPr algn="ctr"/>
            <a:r>
              <a:rPr lang="ru-RU">
                <a:solidFill>
                  <a:srgbClr val="C00000"/>
                </a:solidFill>
                <a:latin typeface="Times New Roman" pitchFamily="18" charset="0"/>
                <a:cs typeface="Times New Roman" pitchFamily="18" charset="0"/>
              </a:rPr>
              <a:t>фикр равонлиги</a:t>
            </a:r>
          </a:p>
        </p:txBody>
      </p:sp>
      <p:sp>
        <p:nvSpPr>
          <p:cNvPr id="128006" name="Line 6"/>
          <p:cNvSpPr>
            <a:spLocks noChangeShapeType="1"/>
          </p:cNvSpPr>
          <p:nvPr/>
        </p:nvSpPr>
        <p:spPr bwMode="auto">
          <a:xfrm>
            <a:off x="2339975" y="1773238"/>
            <a:ext cx="0" cy="719137"/>
          </a:xfrm>
          <a:prstGeom prst="line">
            <a:avLst/>
          </a:prstGeom>
          <a:noFill/>
          <a:ln w="57150">
            <a:solidFill>
              <a:schemeClr val="accent1"/>
            </a:solidFill>
            <a:round/>
            <a:headEnd/>
            <a:tailEnd type="triangle" w="med" len="med"/>
          </a:ln>
        </p:spPr>
        <p:txBody>
          <a:bodyPr/>
          <a:lstStyle/>
          <a:p>
            <a:endParaRPr lang="ru-RU"/>
          </a:p>
        </p:txBody>
      </p:sp>
      <p:sp>
        <p:nvSpPr>
          <p:cNvPr id="128007" name="AutoShape 7"/>
          <p:cNvSpPr>
            <a:spLocks noChangeArrowheads="1"/>
          </p:cNvSpPr>
          <p:nvPr/>
        </p:nvSpPr>
        <p:spPr bwMode="auto">
          <a:xfrm>
            <a:off x="179388" y="3786188"/>
            <a:ext cx="4105275" cy="1009650"/>
          </a:xfrm>
          <a:prstGeom prst="roundRect">
            <a:avLst>
              <a:gd name="adj" fmla="val 16667"/>
            </a:avLst>
          </a:prstGeom>
          <a:solidFill>
            <a:srgbClr val="FFCC99"/>
          </a:solidFill>
          <a:ln w="38100" cmpd="dbl">
            <a:solidFill>
              <a:srgbClr val="FF9900"/>
            </a:solidFill>
            <a:round/>
            <a:headEnd/>
            <a:tailEnd/>
          </a:ln>
        </p:spPr>
        <p:txBody>
          <a:bodyPr/>
          <a:lstStyle/>
          <a:p>
            <a:pPr algn="ctr"/>
            <a:r>
              <a:rPr lang="ru-RU">
                <a:solidFill>
                  <a:srgbClr val="C00000"/>
                </a:solidFill>
                <a:latin typeface="Times New Roman" pitchFamily="18" charset="0"/>
                <a:cs typeface="Times New Roman" pitchFamily="18" charset="0"/>
              </a:rPr>
              <a:t>ўзига хослик (оригиналлик)</a:t>
            </a:r>
          </a:p>
        </p:txBody>
      </p:sp>
      <p:sp>
        <p:nvSpPr>
          <p:cNvPr id="128008" name="AutoShape 8"/>
          <p:cNvSpPr>
            <a:spLocks noChangeArrowheads="1"/>
          </p:cNvSpPr>
          <p:nvPr/>
        </p:nvSpPr>
        <p:spPr bwMode="auto">
          <a:xfrm>
            <a:off x="179388" y="5083175"/>
            <a:ext cx="4105275" cy="1009650"/>
          </a:xfrm>
          <a:prstGeom prst="roundRect">
            <a:avLst>
              <a:gd name="adj" fmla="val 16667"/>
            </a:avLst>
          </a:prstGeom>
          <a:solidFill>
            <a:srgbClr val="FFCC99"/>
          </a:solidFill>
          <a:ln w="38100" cmpd="dbl">
            <a:solidFill>
              <a:srgbClr val="FF9900"/>
            </a:solidFill>
            <a:round/>
            <a:headEnd/>
            <a:tailEnd/>
          </a:ln>
        </p:spPr>
        <p:txBody>
          <a:bodyPr/>
          <a:lstStyle/>
          <a:p>
            <a:pPr algn="ctr"/>
            <a:r>
              <a:rPr lang="ru-RU">
                <a:solidFill>
                  <a:srgbClr val="C00000"/>
                </a:solidFill>
                <a:latin typeface="Times New Roman" pitchFamily="18" charset="0"/>
                <a:cs typeface="Times New Roman" pitchFamily="18" charset="0"/>
              </a:rPr>
              <a:t>фаразлар яратиш қобилияти</a:t>
            </a:r>
          </a:p>
        </p:txBody>
      </p:sp>
      <p:sp>
        <p:nvSpPr>
          <p:cNvPr id="128009" name="AutoShape 9"/>
          <p:cNvSpPr>
            <a:spLocks noChangeArrowheads="1"/>
          </p:cNvSpPr>
          <p:nvPr/>
        </p:nvSpPr>
        <p:spPr bwMode="auto">
          <a:xfrm>
            <a:off x="4859338" y="2490788"/>
            <a:ext cx="4105275" cy="1009650"/>
          </a:xfrm>
          <a:prstGeom prst="roundRect">
            <a:avLst>
              <a:gd name="adj" fmla="val 16667"/>
            </a:avLst>
          </a:prstGeom>
          <a:solidFill>
            <a:srgbClr val="FFCC99"/>
          </a:solidFill>
          <a:ln w="38100" cmpd="dbl">
            <a:solidFill>
              <a:srgbClr val="FF9900"/>
            </a:solidFill>
            <a:round/>
            <a:headEnd/>
            <a:tailEnd/>
          </a:ln>
        </p:spPr>
        <p:txBody>
          <a:bodyPr/>
          <a:lstStyle/>
          <a:p>
            <a:pPr algn="ctr"/>
            <a:r>
              <a:rPr lang="ru-RU">
                <a:solidFill>
                  <a:srgbClr val="C00000"/>
                </a:solidFill>
                <a:latin typeface="Times New Roman" pitchFamily="18" charset="0"/>
                <a:cs typeface="Times New Roman" pitchFamily="18" charset="0"/>
              </a:rPr>
              <a:t>фикрни мақсадга мувофиқ йўллай олиши</a:t>
            </a:r>
          </a:p>
        </p:txBody>
      </p:sp>
      <p:sp>
        <p:nvSpPr>
          <p:cNvPr id="128010" name="AutoShape 10"/>
          <p:cNvSpPr>
            <a:spLocks noChangeArrowheads="1"/>
          </p:cNvSpPr>
          <p:nvPr/>
        </p:nvSpPr>
        <p:spPr bwMode="auto">
          <a:xfrm>
            <a:off x="4859338" y="5083175"/>
            <a:ext cx="4105275" cy="1009650"/>
          </a:xfrm>
          <a:prstGeom prst="roundRect">
            <a:avLst>
              <a:gd name="adj" fmla="val 16667"/>
            </a:avLst>
          </a:prstGeom>
          <a:solidFill>
            <a:srgbClr val="FFCC99"/>
          </a:solidFill>
          <a:ln w="38100" cmpd="dbl">
            <a:solidFill>
              <a:srgbClr val="FF9900"/>
            </a:solidFill>
            <a:round/>
            <a:headEnd/>
            <a:tailEnd/>
          </a:ln>
        </p:spPr>
        <p:txBody>
          <a:bodyPr/>
          <a:lstStyle/>
          <a:p>
            <a:pPr algn="ctr">
              <a:lnSpc>
                <a:spcPct val="80000"/>
              </a:lnSpc>
            </a:pPr>
            <a:r>
              <a:rPr lang="ru-RU">
                <a:solidFill>
                  <a:srgbClr val="C00000"/>
                </a:solidFill>
                <a:latin typeface="Times New Roman" pitchFamily="18" charset="0"/>
                <a:cs typeface="Times New Roman" pitchFamily="18" charset="0"/>
              </a:rPr>
              <a:t>хаёл қила олиш, фантастлик (фантазия)</a:t>
            </a:r>
          </a:p>
        </p:txBody>
      </p:sp>
      <p:sp>
        <p:nvSpPr>
          <p:cNvPr id="128011" name="AutoShape 11"/>
          <p:cNvSpPr>
            <a:spLocks noChangeArrowheads="1"/>
          </p:cNvSpPr>
          <p:nvPr/>
        </p:nvSpPr>
        <p:spPr bwMode="auto">
          <a:xfrm>
            <a:off x="4859338" y="3786188"/>
            <a:ext cx="4105275" cy="1009650"/>
          </a:xfrm>
          <a:prstGeom prst="roundRect">
            <a:avLst>
              <a:gd name="adj" fmla="val 16667"/>
            </a:avLst>
          </a:prstGeom>
          <a:solidFill>
            <a:srgbClr val="FFCC99"/>
          </a:solidFill>
          <a:ln w="38100" cmpd="dbl">
            <a:solidFill>
              <a:srgbClr val="FF9900"/>
            </a:solidFill>
            <a:round/>
            <a:headEnd/>
            <a:tailEnd/>
          </a:ln>
        </p:spPr>
        <p:txBody>
          <a:bodyPr/>
          <a:lstStyle/>
          <a:p>
            <a:pPr algn="ctr"/>
            <a:r>
              <a:rPr lang="ru-RU">
                <a:solidFill>
                  <a:srgbClr val="C00000"/>
                </a:solidFill>
                <a:latin typeface="Times New Roman" pitchFamily="18" charset="0"/>
                <a:cs typeface="Times New Roman" pitchFamily="18" charset="0"/>
              </a:rPr>
              <a:t>қизиқувчанлик</a:t>
            </a:r>
          </a:p>
        </p:txBody>
      </p:sp>
      <p:sp>
        <p:nvSpPr>
          <p:cNvPr id="128012" name="Line 12"/>
          <p:cNvSpPr>
            <a:spLocks noChangeShapeType="1"/>
          </p:cNvSpPr>
          <p:nvPr/>
        </p:nvSpPr>
        <p:spPr bwMode="auto">
          <a:xfrm>
            <a:off x="7019925" y="1773238"/>
            <a:ext cx="0" cy="719137"/>
          </a:xfrm>
          <a:prstGeom prst="line">
            <a:avLst/>
          </a:prstGeom>
          <a:noFill/>
          <a:ln w="57150">
            <a:solidFill>
              <a:schemeClr val="accent1"/>
            </a:solidFill>
            <a:round/>
            <a:headEnd/>
            <a:tailEnd type="triangle" w="med" len="med"/>
          </a:ln>
        </p:spPr>
        <p:txBody>
          <a:bodyPr/>
          <a:lstStyle/>
          <a:p>
            <a:endParaRPr lang="ru-RU"/>
          </a:p>
        </p:txBody>
      </p:sp>
      <p:sp>
        <p:nvSpPr>
          <p:cNvPr id="128017" name="Line 17"/>
          <p:cNvSpPr>
            <a:spLocks noChangeShapeType="1"/>
          </p:cNvSpPr>
          <p:nvPr/>
        </p:nvSpPr>
        <p:spPr bwMode="auto">
          <a:xfrm flipH="1">
            <a:off x="2339975" y="3498850"/>
            <a:ext cx="0" cy="287338"/>
          </a:xfrm>
          <a:prstGeom prst="line">
            <a:avLst/>
          </a:prstGeom>
          <a:noFill/>
          <a:ln w="57150">
            <a:solidFill>
              <a:schemeClr val="accent1"/>
            </a:solidFill>
            <a:round/>
            <a:headEnd/>
            <a:tailEnd type="triangle" w="med" len="med"/>
          </a:ln>
        </p:spPr>
        <p:txBody>
          <a:bodyPr/>
          <a:lstStyle/>
          <a:p>
            <a:endParaRPr lang="ru-RU"/>
          </a:p>
        </p:txBody>
      </p:sp>
      <p:sp>
        <p:nvSpPr>
          <p:cNvPr id="128018" name="Line 18"/>
          <p:cNvSpPr>
            <a:spLocks noChangeShapeType="1"/>
          </p:cNvSpPr>
          <p:nvPr/>
        </p:nvSpPr>
        <p:spPr bwMode="auto">
          <a:xfrm flipH="1">
            <a:off x="2339975" y="4795838"/>
            <a:ext cx="0" cy="287337"/>
          </a:xfrm>
          <a:prstGeom prst="line">
            <a:avLst/>
          </a:prstGeom>
          <a:noFill/>
          <a:ln w="57150">
            <a:solidFill>
              <a:schemeClr val="accent1"/>
            </a:solidFill>
            <a:round/>
            <a:headEnd/>
            <a:tailEnd type="triangle" w="med" len="med"/>
          </a:ln>
        </p:spPr>
        <p:txBody>
          <a:bodyPr/>
          <a:lstStyle/>
          <a:p>
            <a:endParaRPr lang="ru-RU"/>
          </a:p>
        </p:txBody>
      </p:sp>
      <p:sp>
        <p:nvSpPr>
          <p:cNvPr id="128020" name="Line 20"/>
          <p:cNvSpPr>
            <a:spLocks noChangeShapeType="1"/>
          </p:cNvSpPr>
          <p:nvPr/>
        </p:nvSpPr>
        <p:spPr bwMode="auto">
          <a:xfrm flipH="1">
            <a:off x="7019925" y="3498850"/>
            <a:ext cx="0" cy="287338"/>
          </a:xfrm>
          <a:prstGeom prst="line">
            <a:avLst/>
          </a:prstGeom>
          <a:noFill/>
          <a:ln w="57150">
            <a:solidFill>
              <a:schemeClr val="accent1"/>
            </a:solidFill>
            <a:round/>
            <a:headEnd/>
            <a:tailEnd type="triangle" w="med" len="med"/>
          </a:ln>
        </p:spPr>
        <p:txBody>
          <a:bodyPr/>
          <a:lstStyle/>
          <a:p>
            <a:endParaRPr lang="ru-RU"/>
          </a:p>
        </p:txBody>
      </p:sp>
      <p:sp>
        <p:nvSpPr>
          <p:cNvPr id="128021" name="Line 21"/>
          <p:cNvSpPr>
            <a:spLocks noChangeShapeType="1"/>
          </p:cNvSpPr>
          <p:nvPr/>
        </p:nvSpPr>
        <p:spPr bwMode="auto">
          <a:xfrm flipH="1">
            <a:off x="7019925" y="4794250"/>
            <a:ext cx="0" cy="287338"/>
          </a:xfrm>
          <a:prstGeom prst="line">
            <a:avLst/>
          </a:prstGeom>
          <a:noFill/>
          <a:ln w="57150">
            <a:solidFill>
              <a:schemeClr val="accent1"/>
            </a:solidFill>
            <a:round/>
            <a:headEnd/>
            <a:tailEnd type="triangle" w="med" len="med"/>
          </a:ln>
        </p:spPr>
        <p:txBody>
          <a:bodyPr/>
          <a:lstStyle/>
          <a:p>
            <a:endParaRPr lang="ru-RU"/>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28004"/>
                                        </p:tgtEl>
                                        <p:attrNameLst>
                                          <p:attrName>style.visibility</p:attrName>
                                        </p:attrNameLst>
                                      </p:cBhvr>
                                      <p:to>
                                        <p:strVal val="visible"/>
                                      </p:to>
                                    </p:set>
                                    <p:animEffect transition="in" filter="fade">
                                      <p:cBhvr>
                                        <p:cTn id="7" dur="2000"/>
                                        <p:tgtEl>
                                          <p:spTgt spid="128004"/>
                                        </p:tgtEl>
                                      </p:cBhvr>
                                    </p:animEffect>
                                    <p:anim calcmode="lin" valueType="num">
                                      <p:cBhvr>
                                        <p:cTn id="8" dur="2000" fill="hold"/>
                                        <p:tgtEl>
                                          <p:spTgt spid="128004"/>
                                        </p:tgtEl>
                                        <p:attrNameLst>
                                          <p:attrName>ppt_x</p:attrName>
                                        </p:attrNameLst>
                                      </p:cBhvr>
                                      <p:tavLst>
                                        <p:tav tm="0">
                                          <p:val>
                                            <p:strVal val="#ppt_x"/>
                                          </p:val>
                                        </p:tav>
                                        <p:tav tm="100000">
                                          <p:val>
                                            <p:strVal val="#ppt_x"/>
                                          </p:val>
                                        </p:tav>
                                      </p:tavLst>
                                    </p:anim>
                                    <p:anim calcmode="lin" valueType="num">
                                      <p:cBhvr>
                                        <p:cTn id="9" dur="2000" fill="hold"/>
                                        <p:tgtEl>
                                          <p:spTgt spid="128004"/>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23" presetClass="entr" presetSubtype="16" fill="hold" grpId="0" nodeType="afterEffect">
                                  <p:stCondLst>
                                    <p:cond delay="0"/>
                                  </p:stCondLst>
                                  <p:childTnLst>
                                    <p:set>
                                      <p:cBhvr>
                                        <p:cTn id="12" dur="1" fill="hold">
                                          <p:stCondLst>
                                            <p:cond delay="0"/>
                                          </p:stCondLst>
                                        </p:cTn>
                                        <p:tgtEl>
                                          <p:spTgt spid="128006"/>
                                        </p:tgtEl>
                                        <p:attrNameLst>
                                          <p:attrName>style.visibility</p:attrName>
                                        </p:attrNameLst>
                                      </p:cBhvr>
                                      <p:to>
                                        <p:strVal val="visible"/>
                                      </p:to>
                                    </p:set>
                                    <p:anim calcmode="lin" valueType="num">
                                      <p:cBhvr>
                                        <p:cTn id="13" dur="2000" fill="hold"/>
                                        <p:tgtEl>
                                          <p:spTgt spid="128006"/>
                                        </p:tgtEl>
                                        <p:attrNameLst>
                                          <p:attrName>ppt_w</p:attrName>
                                        </p:attrNameLst>
                                      </p:cBhvr>
                                      <p:tavLst>
                                        <p:tav tm="0">
                                          <p:val>
                                            <p:fltVal val="0"/>
                                          </p:val>
                                        </p:tav>
                                        <p:tav tm="100000">
                                          <p:val>
                                            <p:strVal val="#ppt_w"/>
                                          </p:val>
                                        </p:tav>
                                      </p:tavLst>
                                    </p:anim>
                                    <p:anim calcmode="lin" valueType="num">
                                      <p:cBhvr>
                                        <p:cTn id="14" dur="2000" fill="hold"/>
                                        <p:tgtEl>
                                          <p:spTgt spid="128006"/>
                                        </p:tgtEl>
                                        <p:attrNameLst>
                                          <p:attrName>ppt_h</p:attrName>
                                        </p:attrNameLst>
                                      </p:cBhvr>
                                      <p:tavLst>
                                        <p:tav tm="0">
                                          <p:val>
                                            <p:fltVal val="0"/>
                                          </p:val>
                                        </p:tav>
                                        <p:tav tm="100000">
                                          <p:val>
                                            <p:strVal val="#ppt_h"/>
                                          </p:val>
                                        </p:tav>
                                      </p:tavLst>
                                    </p:anim>
                                  </p:childTnLst>
                                </p:cTn>
                              </p:par>
                            </p:childTnLst>
                          </p:cTn>
                        </p:par>
                        <p:par>
                          <p:cTn id="15" fill="hold" nodeType="afterGroup">
                            <p:stCondLst>
                              <p:cond delay="4000"/>
                            </p:stCondLst>
                            <p:childTnLst>
                              <p:par>
                                <p:cTn id="16" presetID="47" presetClass="entr" presetSubtype="0" fill="hold" grpId="0" nodeType="afterEffect">
                                  <p:stCondLst>
                                    <p:cond delay="0"/>
                                  </p:stCondLst>
                                  <p:childTnLst>
                                    <p:set>
                                      <p:cBhvr>
                                        <p:cTn id="17" dur="1" fill="hold">
                                          <p:stCondLst>
                                            <p:cond delay="0"/>
                                          </p:stCondLst>
                                        </p:cTn>
                                        <p:tgtEl>
                                          <p:spTgt spid="128005"/>
                                        </p:tgtEl>
                                        <p:attrNameLst>
                                          <p:attrName>style.visibility</p:attrName>
                                        </p:attrNameLst>
                                      </p:cBhvr>
                                      <p:to>
                                        <p:strVal val="visible"/>
                                      </p:to>
                                    </p:set>
                                    <p:animEffect transition="in" filter="fade">
                                      <p:cBhvr>
                                        <p:cTn id="18" dur="2000"/>
                                        <p:tgtEl>
                                          <p:spTgt spid="128005"/>
                                        </p:tgtEl>
                                      </p:cBhvr>
                                    </p:animEffect>
                                    <p:anim calcmode="lin" valueType="num">
                                      <p:cBhvr>
                                        <p:cTn id="19" dur="2000" fill="hold"/>
                                        <p:tgtEl>
                                          <p:spTgt spid="128005"/>
                                        </p:tgtEl>
                                        <p:attrNameLst>
                                          <p:attrName>ppt_x</p:attrName>
                                        </p:attrNameLst>
                                      </p:cBhvr>
                                      <p:tavLst>
                                        <p:tav tm="0">
                                          <p:val>
                                            <p:strVal val="#ppt_x"/>
                                          </p:val>
                                        </p:tav>
                                        <p:tav tm="100000">
                                          <p:val>
                                            <p:strVal val="#ppt_x"/>
                                          </p:val>
                                        </p:tav>
                                      </p:tavLst>
                                    </p:anim>
                                    <p:anim calcmode="lin" valueType="num">
                                      <p:cBhvr>
                                        <p:cTn id="20" dur="2000" fill="hold"/>
                                        <p:tgtEl>
                                          <p:spTgt spid="128005"/>
                                        </p:tgtEl>
                                        <p:attrNameLst>
                                          <p:attrName>ppt_y</p:attrName>
                                        </p:attrNameLst>
                                      </p:cBhvr>
                                      <p:tavLst>
                                        <p:tav tm="0">
                                          <p:val>
                                            <p:strVal val="#ppt_y-.1"/>
                                          </p:val>
                                        </p:tav>
                                        <p:tav tm="100000">
                                          <p:val>
                                            <p:strVal val="#ppt_y"/>
                                          </p:val>
                                        </p:tav>
                                      </p:tavLst>
                                    </p:anim>
                                  </p:childTnLst>
                                </p:cTn>
                              </p:par>
                            </p:childTnLst>
                          </p:cTn>
                        </p:par>
                        <p:par>
                          <p:cTn id="21" fill="hold" nodeType="afterGroup">
                            <p:stCondLst>
                              <p:cond delay="6000"/>
                            </p:stCondLst>
                            <p:childTnLst>
                              <p:par>
                                <p:cTn id="22" presetID="23" presetClass="entr" presetSubtype="16" fill="hold" grpId="0" nodeType="afterEffect">
                                  <p:stCondLst>
                                    <p:cond delay="0"/>
                                  </p:stCondLst>
                                  <p:childTnLst>
                                    <p:set>
                                      <p:cBhvr>
                                        <p:cTn id="23" dur="1" fill="hold">
                                          <p:stCondLst>
                                            <p:cond delay="0"/>
                                          </p:stCondLst>
                                        </p:cTn>
                                        <p:tgtEl>
                                          <p:spTgt spid="128012"/>
                                        </p:tgtEl>
                                        <p:attrNameLst>
                                          <p:attrName>style.visibility</p:attrName>
                                        </p:attrNameLst>
                                      </p:cBhvr>
                                      <p:to>
                                        <p:strVal val="visible"/>
                                      </p:to>
                                    </p:set>
                                    <p:anim calcmode="lin" valueType="num">
                                      <p:cBhvr>
                                        <p:cTn id="24" dur="2000" fill="hold"/>
                                        <p:tgtEl>
                                          <p:spTgt spid="128012"/>
                                        </p:tgtEl>
                                        <p:attrNameLst>
                                          <p:attrName>ppt_w</p:attrName>
                                        </p:attrNameLst>
                                      </p:cBhvr>
                                      <p:tavLst>
                                        <p:tav tm="0">
                                          <p:val>
                                            <p:fltVal val="0"/>
                                          </p:val>
                                        </p:tav>
                                        <p:tav tm="100000">
                                          <p:val>
                                            <p:strVal val="#ppt_w"/>
                                          </p:val>
                                        </p:tav>
                                      </p:tavLst>
                                    </p:anim>
                                    <p:anim calcmode="lin" valueType="num">
                                      <p:cBhvr>
                                        <p:cTn id="25" dur="2000" fill="hold"/>
                                        <p:tgtEl>
                                          <p:spTgt spid="128012"/>
                                        </p:tgtEl>
                                        <p:attrNameLst>
                                          <p:attrName>ppt_h</p:attrName>
                                        </p:attrNameLst>
                                      </p:cBhvr>
                                      <p:tavLst>
                                        <p:tav tm="0">
                                          <p:val>
                                            <p:fltVal val="0"/>
                                          </p:val>
                                        </p:tav>
                                        <p:tav tm="100000">
                                          <p:val>
                                            <p:strVal val="#ppt_h"/>
                                          </p:val>
                                        </p:tav>
                                      </p:tavLst>
                                    </p:anim>
                                  </p:childTnLst>
                                </p:cTn>
                              </p:par>
                            </p:childTnLst>
                          </p:cTn>
                        </p:par>
                        <p:par>
                          <p:cTn id="26" fill="hold" nodeType="afterGroup">
                            <p:stCondLst>
                              <p:cond delay="8000"/>
                            </p:stCondLst>
                            <p:childTnLst>
                              <p:par>
                                <p:cTn id="27" presetID="47" presetClass="entr" presetSubtype="0" fill="hold" grpId="0" nodeType="afterEffect">
                                  <p:stCondLst>
                                    <p:cond delay="0"/>
                                  </p:stCondLst>
                                  <p:childTnLst>
                                    <p:set>
                                      <p:cBhvr>
                                        <p:cTn id="28" dur="1" fill="hold">
                                          <p:stCondLst>
                                            <p:cond delay="0"/>
                                          </p:stCondLst>
                                        </p:cTn>
                                        <p:tgtEl>
                                          <p:spTgt spid="128009"/>
                                        </p:tgtEl>
                                        <p:attrNameLst>
                                          <p:attrName>style.visibility</p:attrName>
                                        </p:attrNameLst>
                                      </p:cBhvr>
                                      <p:to>
                                        <p:strVal val="visible"/>
                                      </p:to>
                                    </p:set>
                                    <p:animEffect transition="in" filter="fade">
                                      <p:cBhvr>
                                        <p:cTn id="29" dur="2000"/>
                                        <p:tgtEl>
                                          <p:spTgt spid="128009"/>
                                        </p:tgtEl>
                                      </p:cBhvr>
                                    </p:animEffect>
                                    <p:anim calcmode="lin" valueType="num">
                                      <p:cBhvr>
                                        <p:cTn id="30" dur="2000" fill="hold"/>
                                        <p:tgtEl>
                                          <p:spTgt spid="128009"/>
                                        </p:tgtEl>
                                        <p:attrNameLst>
                                          <p:attrName>ppt_x</p:attrName>
                                        </p:attrNameLst>
                                      </p:cBhvr>
                                      <p:tavLst>
                                        <p:tav tm="0">
                                          <p:val>
                                            <p:strVal val="#ppt_x"/>
                                          </p:val>
                                        </p:tav>
                                        <p:tav tm="100000">
                                          <p:val>
                                            <p:strVal val="#ppt_x"/>
                                          </p:val>
                                        </p:tav>
                                      </p:tavLst>
                                    </p:anim>
                                    <p:anim calcmode="lin" valueType="num">
                                      <p:cBhvr>
                                        <p:cTn id="31" dur="2000" fill="hold"/>
                                        <p:tgtEl>
                                          <p:spTgt spid="128009"/>
                                        </p:tgtEl>
                                        <p:attrNameLst>
                                          <p:attrName>ppt_y</p:attrName>
                                        </p:attrNameLst>
                                      </p:cBhvr>
                                      <p:tavLst>
                                        <p:tav tm="0">
                                          <p:val>
                                            <p:strVal val="#ppt_y-.1"/>
                                          </p:val>
                                        </p:tav>
                                        <p:tav tm="100000">
                                          <p:val>
                                            <p:strVal val="#ppt_y"/>
                                          </p:val>
                                        </p:tav>
                                      </p:tavLst>
                                    </p:anim>
                                  </p:childTnLst>
                                </p:cTn>
                              </p:par>
                            </p:childTnLst>
                          </p:cTn>
                        </p:par>
                        <p:par>
                          <p:cTn id="32" fill="hold" nodeType="afterGroup">
                            <p:stCondLst>
                              <p:cond delay="10000"/>
                            </p:stCondLst>
                            <p:childTnLst>
                              <p:par>
                                <p:cTn id="33" presetID="23" presetClass="entr" presetSubtype="16" fill="hold" grpId="0" nodeType="afterEffect">
                                  <p:stCondLst>
                                    <p:cond delay="0"/>
                                  </p:stCondLst>
                                  <p:childTnLst>
                                    <p:set>
                                      <p:cBhvr>
                                        <p:cTn id="34" dur="1" fill="hold">
                                          <p:stCondLst>
                                            <p:cond delay="0"/>
                                          </p:stCondLst>
                                        </p:cTn>
                                        <p:tgtEl>
                                          <p:spTgt spid="128017"/>
                                        </p:tgtEl>
                                        <p:attrNameLst>
                                          <p:attrName>style.visibility</p:attrName>
                                        </p:attrNameLst>
                                      </p:cBhvr>
                                      <p:to>
                                        <p:strVal val="visible"/>
                                      </p:to>
                                    </p:set>
                                    <p:anim calcmode="lin" valueType="num">
                                      <p:cBhvr>
                                        <p:cTn id="35" dur="2000" fill="hold"/>
                                        <p:tgtEl>
                                          <p:spTgt spid="128017"/>
                                        </p:tgtEl>
                                        <p:attrNameLst>
                                          <p:attrName>ppt_w</p:attrName>
                                        </p:attrNameLst>
                                      </p:cBhvr>
                                      <p:tavLst>
                                        <p:tav tm="0">
                                          <p:val>
                                            <p:fltVal val="0"/>
                                          </p:val>
                                        </p:tav>
                                        <p:tav tm="100000">
                                          <p:val>
                                            <p:strVal val="#ppt_w"/>
                                          </p:val>
                                        </p:tav>
                                      </p:tavLst>
                                    </p:anim>
                                    <p:anim calcmode="lin" valueType="num">
                                      <p:cBhvr>
                                        <p:cTn id="36" dur="2000" fill="hold"/>
                                        <p:tgtEl>
                                          <p:spTgt spid="128017"/>
                                        </p:tgtEl>
                                        <p:attrNameLst>
                                          <p:attrName>ppt_h</p:attrName>
                                        </p:attrNameLst>
                                      </p:cBhvr>
                                      <p:tavLst>
                                        <p:tav tm="0">
                                          <p:val>
                                            <p:fltVal val="0"/>
                                          </p:val>
                                        </p:tav>
                                        <p:tav tm="100000">
                                          <p:val>
                                            <p:strVal val="#ppt_h"/>
                                          </p:val>
                                        </p:tav>
                                      </p:tavLst>
                                    </p:anim>
                                  </p:childTnLst>
                                </p:cTn>
                              </p:par>
                            </p:childTnLst>
                          </p:cTn>
                        </p:par>
                        <p:par>
                          <p:cTn id="37" fill="hold" nodeType="afterGroup">
                            <p:stCondLst>
                              <p:cond delay="12000"/>
                            </p:stCondLst>
                            <p:childTnLst>
                              <p:par>
                                <p:cTn id="38" presetID="47" presetClass="entr" presetSubtype="0" fill="hold" grpId="0" nodeType="afterEffect">
                                  <p:stCondLst>
                                    <p:cond delay="0"/>
                                  </p:stCondLst>
                                  <p:childTnLst>
                                    <p:set>
                                      <p:cBhvr>
                                        <p:cTn id="39" dur="1" fill="hold">
                                          <p:stCondLst>
                                            <p:cond delay="0"/>
                                          </p:stCondLst>
                                        </p:cTn>
                                        <p:tgtEl>
                                          <p:spTgt spid="128007"/>
                                        </p:tgtEl>
                                        <p:attrNameLst>
                                          <p:attrName>style.visibility</p:attrName>
                                        </p:attrNameLst>
                                      </p:cBhvr>
                                      <p:to>
                                        <p:strVal val="visible"/>
                                      </p:to>
                                    </p:set>
                                    <p:animEffect transition="in" filter="fade">
                                      <p:cBhvr>
                                        <p:cTn id="40" dur="2000"/>
                                        <p:tgtEl>
                                          <p:spTgt spid="128007"/>
                                        </p:tgtEl>
                                      </p:cBhvr>
                                    </p:animEffect>
                                    <p:anim calcmode="lin" valueType="num">
                                      <p:cBhvr>
                                        <p:cTn id="41" dur="2000" fill="hold"/>
                                        <p:tgtEl>
                                          <p:spTgt spid="128007"/>
                                        </p:tgtEl>
                                        <p:attrNameLst>
                                          <p:attrName>ppt_x</p:attrName>
                                        </p:attrNameLst>
                                      </p:cBhvr>
                                      <p:tavLst>
                                        <p:tav tm="0">
                                          <p:val>
                                            <p:strVal val="#ppt_x"/>
                                          </p:val>
                                        </p:tav>
                                        <p:tav tm="100000">
                                          <p:val>
                                            <p:strVal val="#ppt_x"/>
                                          </p:val>
                                        </p:tav>
                                      </p:tavLst>
                                    </p:anim>
                                    <p:anim calcmode="lin" valueType="num">
                                      <p:cBhvr>
                                        <p:cTn id="42" dur="2000" fill="hold"/>
                                        <p:tgtEl>
                                          <p:spTgt spid="128007"/>
                                        </p:tgtEl>
                                        <p:attrNameLst>
                                          <p:attrName>ppt_y</p:attrName>
                                        </p:attrNameLst>
                                      </p:cBhvr>
                                      <p:tavLst>
                                        <p:tav tm="0">
                                          <p:val>
                                            <p:strVal val="#ppt_y-.1"/>
                                          </p:val>
                                        </p:tav>
                                        <p:tav tm="100000">
                                          <p:val>
                                            <p:strVal val="#ppt_y"/>
                                          </p:val>
                                        </p:tav>
                                      </p:tavLst>
                                    </p:anim>
                                  </p:childTnLst>
                                </p:cTn>
                              </p:par>
                            </p:childTnLst>
                          </p:cTn>
                        </p:par>
                        <p:par>
                          <p:cTn id="43" fill="hold" nodeType="afterGroup">
                            <p:stCondLst>
                              <p:cond delay="14000"/>
                            </p:stCondLst>
                            <p:childTnLst>
                              <p:par>
                                <p:cTn id="44" presetID="23" presetClass="entr" presetSubtype="16" fill="hold" grpId="0" nodeType="afterEffect">
                                  <p:stCondLst>
                                    <p:cond delay="0"/>
                                  </p:stCondLst>
                                  <p:childTnLst>
                                    <p:set>
                                      <p:cBhvr>
                                        <p:cTn id="45" dur="1" fill="hold">
                                          <p:stCondLst>
                                            <p:cond delay="0"/>
                                          </p:stCondLst>
                                        </p:cTn>
                                        <p:tgtEl>
                                          <p:spTgt spid="128020"/>
                                        </p:tgtEl>
                                        <p:attrNameLst>
                                          <p:attrName>style.visibility</p:attrName>
                                        </p:attrNameLst>
                                      </p:cBhvr>
                                      <p:to>
                                        <p:strVal val="visible"/>
                                      </p:to>
                                    </p:set>
                                    <p:anim calcmode="lin" valueType="num">
                                      <p:cBhvr>
                                        <p:cTn id="46" dur="2000" fill="hold"/>
                                        <p:tgtEl>
                                          <p:spTgt spid="128020"/>
                                        </p:tgtEl>
                                        <p:attrNameLst>
                                          <p:attrName>ppt_w</p:attrName>
                                        </p:attrNameLst>
                                      </p:cBhvr>
                                      <p:tavLst>
                                        <p:tav tm="0">
                                          <p:val>
                                            <p:fltVal val="0"/>
                                          </p:val>
                                        </p:tav>
                                        <p:tav tm="100000">
                                          <p:val>
                                            <p:strVal val="#ppt_w"/>
                                          </p:val>
                                        </p:tav>
                                      </p:tavLst>
                                    </p:anim>
                                    <p:anim calcmode="lin" valueType="num">
                                      <p:cBhvr>
                                        <p:cTn id="47" dur="2000" fill="hold"/>
                                        <p:tgtEl>
                                          <p:spTgt spid="128020"/>
                                        </p:tgtEl>
                                        <p:attrNameLst>
                                          <p:attrName>ppt_h</p:attrName>
                                        </p:attrNameLst>
                                      </p:cBhvr>
                                      <p:tavLst>
                                        <p:tav tm="0">
                                          <p:val>
                                            <p:fltVal val="0"/>
                                          </p:val>
                                        </p:tav>
                                        <p:tav tm="100000">
                                          <p:val>
                                            <p:strVal val="#ppt_h"/>
                                          </p:val>
                                        </p:tav>
                                      </p:tavLst>
                                    </p:anim>
                                  </p:childTnLst>
                                </p:cTn>
                              </p:par>
                            </p:childTnLst>
                          </p:cTn>
                        </p:par>
                        <p:par>
                          <p:cTn id="48" fill="hold" nodeType="afterGroup">
                            <p:stCondLst>
                              <p:cond delay="16000"/>
                            </p:stCondLst>
                            <p:childTnLst>
                              <p:par>
                                <p:cTn id="49" presetID="47" presetClass="entr" presetSubtype="0" fill="hold" grpId="0" nodeType="afterEffect">
                                  <p:stCondLst>
                                    <p:cond delay="0"/>
                                  </p:stCondLst>
                                  <p:childTnLst>
                                    <p:set>
                                      <p:cBhvr>
                                        <p:cTn id="50" dur="1" fill="hold">
                                          <p:stCondLst>
                                            <p:cond delay="0"/>
                                          </p:stCondLst>
                                        </p:cTn>
                                        <p:tgtEl>
                                          <p:spTgt spid="128011"/>
                                        </p:tgtEl>
                                        <p:attrNameLst>
                                          <p:attrName>style.visibility</p:attrName>
                                        </p:attrNameLst>
                                      </p:cBhvr>
                                      <p:to>
                                        <p:strVal val="visible"/>
                                      </p:to>
                                    </p:set>
                                    <p:animEffect transition="in" filter="fade">
                                      <p:cBhvr>
                                        <p:cTn id="51" dur="2000"/>
                                        <p:tgtEl>
                                          <p:spTgt spid="128011"/>
                                        </p:tgtEl>
                                      </p:cBhvr>
                                    </p:animEffect>
                                    <p:anim calcmode="lin" valueType="num">
                                      <p:cBhvr>
                                        <p:cTn id="52" dur="2000" fill="hold"/>
                                        <p:tgtEl>
                                          <p:spTgt spid="128011"/>
                                        </p:tgtEl>
                                        <p:attrNameLst>
                                          <p:attrName>ppt_x</p:attrName>
                                        </p:attrNameLst>
                                      </p:cBhvr>
                                      <p:tavLst>
                                        <p:tav tm="0">
                                          <p:val>
                                            <p:strVal val="#ppt_x"/>
                                          </p:val>
                                        </p:tav>
                                        <p:tav tm="100000">
                                          <p:val>
                                            <p:strVal val="#ppt_x"/>
                                          </p:val>
                                        </p:tav>
                                      </p:tavLst>
                                    </p:anim>
                                    <p:anim calcmode="lin" valueType="num">
                                      <p:cBhvr>
                                        <p:cTn id="53" dur="2000" fill="hold"/>
                                        <p:tgtEl>
                                          <p:spTgt spid="128011"/>
                                        </p:tgtEl>
                                        <p:attrNameLst>
                                          <p:attrName>ppt_y</p:attrName>
                                        </p:attrNameLst>
                                      </p:cBhvr>
                                      <p:tavLst>
                                        <p:tav tm="0">
                                          <p:val>
                                            <p:strVal val="#ppt_y-.1"/>
                                          </p:val>
                                        </p:tav>
                                        <p:tav tm="100000">
                                          <p:val>
                                            <p:strVal val="#ppt_y"/>
                                          </p:val>
                                        </p:tav>
                                      </p:tavLst>
                                    </p:anim>
                                  </p:childTnLst>
                                </p:cTn>
                              </p:par>
                            </p:childTnLst>
                          </p:cTn>
                        </p:par>
                        <p:par>
                          <p:cTn id="54" fill="hold" nodeType="afterGroup">
                            <p:stCondLst>
                              <p:cond delay="18000"/>
                            </p:stCondLst>
                            <p:childTnLst>
                              <p:par>
                                <p:cTn id="55" presetID="23" presetClass="entr" presetSubtype="16" fill="hold" grpId="0" nodeType="afterEffect">
                                  <p:stCondLst>
                                    <p:cond delay="0"/>
                                  </p:stCondLst>
                                  <p:childTnLst>
                                    <p:set>
                                      <p:cBhvr>
                                        <p:cTn id="56" dur="1" fill="hold">
                                          <p:stCondLst>
                                            <p:cond delay="0"/>
                                          </p:stCondLst>
                                        </p:cTn>
                                        <p:tgtEl>
                                          <p:spTgt spid="128018"/>
                                        </p:tgtEl>
                                        <p:attrNameLst>
                                          <p:attrName>style.visibility</p:attrName>
                                        </p:attrNameLst>
                                      </p:cBhvr>
                                      <p:to>
                                        <p:strVal val="visible"/>
                                      </p:to>
                                    </p:set>
                                    <p:anim calcmode="lin" valueType="num">
                                      <p:cBhvr>
                                        <p:cTn id="57" dur="2000" fill="hold"/>
                                        <p:tgtEl>
                                          <p:spTgt spid="128018"/>
                                        </p:tgtEl>
                                        <p:attrNameLst>
                                          <p:attrName>ppt_w</p:attrName>
                                        </p:attrNameLst>
                                      </p:cBhvr>
                                      <p:tavLst>
                                        <p:tav tm="0">
                                          <p:val>
                                            <p:fltVal val="0"/>
                                          </p:val>
                                        </p:tav>
                                        <p:tav tm="100000">
                                          <p:val>
                                            <p:strVal val="#ppt_w"/>
                                          </p:val>
                                        </p:tav>
                                      </p:tavLst>
                                    </p:anim>
                                    <p:anim calcmode="lin" valueType="num">
                                      <p:cBhvr>
                                        <p:cTn id="58" dur="2000" fill="hold"/>
                                        <p:tgtEl>
                                          <p:spTgt spid="128018"/>
                                        </p:tgtEl>
                                        <p:attrNameLst>
                                          <p:attrName>ppt_h</p:attrName>
                                        </p:attrNameLst>
                                      </p:cBhvr>
                                      <p:tavLst>
                                        <p:tav tm="0">
                                          <p:val>
                                            <p:fltVal val="0"/>
                                          </p:val>
                                        </p:tav>
                                        <p:tav tm="100000">
                                          <p:val>
                                            <p:strVal val="#ppt_h"/>
                                          </p:val>
                                        </p:tav>
                                      </p:tavLst>
                                    </p:anim>
                                  </p:childTnLst>
                                </p:cTn>
                              </p:par>
                            </p:childTnLst>
                          </p:cTn>
                        </p:par>
                        <p:par>
                          <p:cTn id="59" fill="hold" nodeType="afterGroup">
                            <p:stCondLst>
                              <p:cond delay="20000"/>
                            </p:stCondLst>
                            <p:childTnLst>
                              <p:par>
                                <p:cTn id="60" presetID="47" presetClass="entr" presetSubtype="0" fill="hold" grpId="0" nodeType="afterEffect">
                                  <p:stCondLst>
                                    <p:cond delay="0"/>
                                  </p:stCondLst>
                                  <p:childTnLst>
                                    <p:set>
                                      <p:cBhvr>
                                        <p:cTn id="61" dur="1" fill="hold">
                                          <p:stCondLst>
                                            <p:cond delay="0"/>
                                          </p:stCondLst>
                                        </p:cTn>
                                        <p:tgtEl>
                                          <p:spTgt spid="128008"/>
                                        </p:tgtEl>
                                        <p:attrNameLst>
                                          <p:attrName>style.visibility</p:attrName>
                                        </p:attrNameLst>
                                      </p:cBhvr>
                                      <p:to>
                                        <p:strVal val="visible"/>
                                      </p:to>
                                    </p:set>
                                    <p:animEffect transition="in" filter="fade">
                                      <p:cBhvr>
                                        <p:cTn id="62" dur="2000"/>
                                        <p:tgtEl>
                                          <p:spTgt spid="128008"/>
                                        </p:tgtEl>
                                      </p:cBhvr>
                                    </p:animEffect>
                                    <p:anim calcmode="lin" valueType="num">
                                      <p:cBhvr>
                                        <p:cTn id="63" dur="2000" fill="hold"/>
                                        <p:tgtEl>
                                          <p:spTgt spid="128008"/>
                                        </p:tgtEl>
                                        <p:attrNameLst>
                                          <p:attrName>ppt_x</p:attrName>
                                        </p:attrNameLst>
                                      </p:cBhvr>
                                      <p:tavLst>
                                        <p:tav tm="0">
                                          <p:val>
                                            <p:strVal val="#ppt_x"/>
                                          </p:val>
                                        </p:tav>
                                        <p:tav tm="100000">
                                          <p:val>
                                            <p:strVal val="#ppt_x"/>
                                          </p:val>
                                        </p:tav>
                                      </p:tavLst>
                                    </p:anim>
                                    <p:anim calcmode="lin" valueType="num">
                                      <p:cBhvr>
                                        <p:cTn id="64" dur="2000" fill="hold"/>
                                        <p:tgtEl>
                                          <p:spTgt spid="128008"/>
                                        </p:tgtEl>
                                        <p:attrNameLst>
                                          <p:attrName>ppt_y</p:attrName>
                                        </p:attrNameLst>
                                      </p:cBhvr>
                                      <p:tavLst>
                                        <p:tav tm="0">
                                          <p:val>
                                            <p:strVal val="#ppt_y-.1"/>
                                          </p:val>
                                        </p:tav>
                                        <p:tav tm="100000">
                                          <p:val>
                                            <p:strVal val="#ppt_y"/>
                                          </p:val>
                                        </p:tav>
                                      </p:tavLst>
                                    </p:anim>
                                  </p:childTnLst>
                                </p:cTn>
                              </p:par>
                            </p:childTnLst>
                          </p:cTn>
                        </p:par>
                        <p:par>
                          <p:cTn id="65" fill="hold" nodeType="afterGroup">
                            <p:stCondLst>
                              <p:cond delay="22000"/>
                            </p:stCondLst>
                            <p:childTnLst>
                              <p:par>
                                <p:cTn id="66" presetID="23" presetClass="entr" presetSubtype="16" fill="hold" grpId="0" nodeType="afterEffect">
                                  <p:stCondLst>
                                    <p:cond delay="0"/>
                                  </p:stCondLst>
                                  <p:childTnLst>
                                    <p:set>
                                      <p:cBhvr>
                                        <p:cTn id="67" dur="1" fill="hold">
                                          <p:stCondLst>
                                            <p:cond delay="0"/>
                                          </p:stCondLst>
                                        </p:cTn>
                                        <p:tgtEl>
                                          <p:spTgt spid="128021"/>
                                        </p:tgtEl>
                                        <p:attrNameLst>
                                          <p:attrName>style.visibility</p:attrName>
                                        </p:attrNameLst>
                                      </p:cBhvr>
                                      <p:to>
                                        <p:strVal val="visible"/>
                                      </p:to>
                                    </p:set>
                                    <p:anim calcmode="lin" valueType="num">
                                      <p:cBhvr>
                                        <p:cTn id="68" dur="2000" fill="hold"/>
                                        <p:tgtEl>
                                          <p:spTgt spid="128021"/>
                                        </p:tgtEl>
                                        <p:attrNameLst>
                                          <p:attrName>ppt_w</p:attrName>
                                        </p:attrNameLst>
                                      </p:cBhvr>
                                      <p:tavLst>
                                        <p:tav tm="0">
                                          <p:val>
                                            <p:fltVal val="0"/>
                                          </p:val>
                                        </p:tav>
                                        <p:tav tm="100000">
                                          <p:val>
                                            <p:strVal val="#ppt_w"/>
                                          </p:val>
                                        </p:tav>
                                      </p:tavLst>
                                    </p:anim>
                                    <p:anim calcmode="lin" valueType="num">
                                      <p:cBhvr>
                                        <p:cTn id="69" dur="2000" fill="hold"/>
                                        <p:tgtEl>
                                          <p:spTgt spid="128021"/>
                                        </p:tgtEl>
                                        <p:attrNameLst>
                                          <p:attrName>ppt_h</p:attrName>
                                        </p:attrNameLst>
                                      </p:cBhvr>
                                      <p:tavLst>
                                        <p:tav tm="0">
                                          <p:val>
                                            <p:fltVal val="0"/>
                                          </p:val>
                                        </p:tav>
                                        <p:tav tm="100000">
                                          <p:val>
                                            <p:strVal val="#ppt_h"/>
                                          </p:val>
                                        </p:tav>
                                      </p:tavLst>
                                    </p:anim>
                                  </p:childTnLst>
                                </p:cTn>
                              </p:par>
                            </p:childTnLst>
                          </p:cTn>
                        </p:par>
                        <p:par>
                          <p:cTn id="70" fill="hold" nodeType="afterGroup">
                            <p:stCondLst>
                              <p:cond delay="24000"/>
                            </p:stCondLst>
                            <p:childTnLst>
                              <p:par>
                                <p:cTn id="71" presetID="47" presetClass="entr" presetSubtype="0" fill="hold" grpId="0" nodeType="afterEffect">
                                  <p:stCondLst>
                                    <p:cond delay="0"/>
                                  </p:stCondLst>
                                  <p:childTnLst>
                                    <p:set>
                                      <p:cBhvr>
                                        <p:cTn id="72" dur="1" fill="hold">
                                          <p:stCondLst>
                                            <p:cond delay="0"/>
                                          </p:stCondLst>
                                        </p:cTn>
                                        <p:tgtEl>
                                          <p:spTgt spid="128010"/>
                                        </p:tgtEl>
                                        <p:attrNameLst>
                                          <p:attrName>style.visibility</p:attrName>
                                        </p:attrNameLst>
                                      </p:cBhvr>
                                      <p:to>
                                        <p:strVal val="visible"/>
                                      </p:to>
                                    </p:set>
                                    <p:animEffect transition="in" filter="fade">
                                      <p:cBhvr>
                                        <p:cTn id="73" dur="2000"/>
                                        <p:tgtEl>
                                          <p:spTgt spid="128010"/>
                                        </p:tgtEl>
                                      </p:cBhvr>
                                    </p:animEffect>
                                    <p:anim calcmode="lin" valueType="num">
                                      <p:cBhvr>
                                        <p:cTn id="74" dur="2000" fill="hold"/>
                                        <p:tgtEl>
                                          <p:spTgt spid="128010"/>
                                        </p:tgtEl>
                                        <p:attrNameLst>
                                          <p:attrName>ppt_x</p:attrName>
                                        </p:attrNameLst>
                                      </p:cBhvr>
                                      <p:tavLst>
                                        <p:tav tm="0">
                                          <p:val>
                                            <p:strVal val="#ppt_x"/>
                                          </p:val>
                                        </p:tav>
                                        <p:tav tm="100000">
                                          <p:val>
                                            <p:strVal val="#ppt_x"/>
                                          </p:val>
                                        </p:tav>
                                      </p:tavLst>
                                    </p:anim>
                                    <p:anim calcmode="lin" valueType="num">
                                      <p:cBhvr>
                                        <p:cTn id="75" dur="2000" fill="hold"/>
                                        <p:tgtEl>
                                          <p:spTgt spid="1280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4" grpId="0" animBg="1"/>
      <p:bldP spid="128005" grpId="0" animBg="1"/>
      <p:bldP spid="128006" grpId="0" animBg="1"/>
      <p:bldP spid="128007" grpId="0" animBg="1"/>
      <p:bldP spid="128008" grpId="0" animBg="1"/>
      <p:bldP spid="128009" grpId="0" animBg="1"/>
      <p:bldP spid="128010" grpId="0" animBg="1"/>
      <p:bldP spid="128011" grpId="0" animBg="1"/>
      <p:bldP spid="128012" grpId="0" animBg="1"/>
      <p:bldP spid="128017" grpId="0" animBg="1"/>
      <p:bldP spid="128018" grpId="0" animBg="1"/>
      <p:bldP spid="128020" grpId="0" animBg="1"/>
      <p:bldP spid="1280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endParaRPr lang="ru-RU" smtClean="0"/>
          </a:p>
        </p:txBody>
      </p:sp>
      <p:sp>
        <p:nvSpPr>
          <p:cNvPr id="45059" name="Rectangle 3"/>
          <p:cNvSpPr>
            <a:spLocks noGrp="1"/>
          </p:cNvSpPr>
          <p:nvPr>
            <p:ph type="body" idx="1"/>
          </p:nvPr>
        </p:nvSpPr>
        <p:spPr/>
        <p:txBody>
          <a:bodyPr/>
          <a:lstStyle/>
          <a:p>
            <a:pPr>
              <a:lnSpc>
                <a:spcPct val="90000"/>
              </a:lnSpc>
            </a:pPr>
            <a:r>
              <a:rPr lang="ru-RU" b="1" smtClean="0"/>
              <a:t>1</a:t>
            </a:r>
            <a:r>
              <a:rPr lang="uz-Cyrl-UZ" b="1" smtClean="0"/>
              <a:t>.1.Мавзу: Таълим</a:t>
            </a:r>
            <a:r>
              <a:rPr lang="ru-RU" b="1" smtClean="0"/>
              <a:t> -</a:t>
            </a:r>
            <a:r>
              <a:rPr lang="uz-Cyrl-UZ" b="1" smtClean="0"/>
              <a:t> тарбия жараёни самарадорлигини оширишнинг долзарб масалалари</a:t>
            </a:r>
          </a:p>
          <a:p>
            <a:pPr>
              <a:lnSpc>
                <a:spcPct val="90000"/>
              </a:lnSpc>
            </a:pPr>
            <a:r>
              <a:rPr lang="uz-Cyrl-UZ" b="1" smtClean="0"/>
              <a:t> </a:t>
            </a:r>
          </a:p>
          <a:p>
            <a:pPr>
              <a:lnSpc>
                <a:spcPct val="90000"/>
              </a:lnSpc>
            </a:pPr>
            <a:r>
              <a:rPr lang="uz-Cyrl-UZ" b="1" smtClean="0"/>
              <a:t>1.1.1.Таълимни ислоҳ қилишнинг илмий- назарий ва қонуний асослари.</a:t>
            </a:r>
          </a:p>
          <a:p>
            <a:pPr>
              <a:lnSpc>
                <a:spcPct val="90000"/>
              </a:lnSpc>
            </a:pPr>
            <a:r>
              <a:rPr lang="uz-Cyrl-UZ" b="1" smtClean="0"/>
              <a:t>1.1.2.Таълим дастурларининг уйғунлашуви ва таълим ислоҳотлари талаблари.</a:t>
            </a:r>
          </a:p>
          <a:p>
            <a:pPr algn="just">
              <a:lnSpc>
                <a:spcPct val="90000"/>
              </a:lnSpc>
            </a:pPr>
            <a:r>
              <a:rPr lang="uz-Cyrl-UZ" smtClean="0"/>
              <a:t> </a:t>
            </a:r>
            <a:endParaRPr lang="ru-RU" smtClean="0"/>
          </a:p>
        </p:txBody>
      </p:sp>
    </p:spTree>
  </p:cSld>
  <p:clrMapOvr>
    <a:masterClrMapping/>
  </p:clrMapOvr>
  <p:transition spd="slow" advClick="0">
    <p:fade/>
    <p:sndAc>
      <p:stSnd>
        <p:snd r:embed="rId2" name="wind.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AutoShape 2"/>
          <p:cNvSpPr>
            <a:spLocks noChangeArrowheads="1"/>
          </p:cNvSpPr>
          <p:nvPr/>
        </p:nvSpPr>
        <p:spPr bwMode="auto">
          <a:xfrm>
            <a:off x="684213" y="115888"/>
            <a:ext cx="7848600" cy="936625"/>
          </a:xfrm>
          <a:prstGeom prst="ribbon2">
            <a:avLst>
              <a:gd name="adj1" fmla="val 27088"/>
              <a:gd name="adj2" fmla="val 49333"/>
            </a:avLst>
          </a:prstGeom>
          <a:solidFill>
            <a:srgbClr val="FFCC99"/>
          </a:solidFill>
          <a:ln w="19050">
            <a:solidFill>
              <a:srgbClr val="000000"/>
            </a:solidFill>
            <a:round/>
            <a:headEnd/>
            <a:tailEnd/>
          </a:ln>
        </p:spPr>
        <p:txBody>
          <a:bodyPr/>
          <a:lstStyle/>
          <a:p>
            <a:pPr algn="ctr"/>
            <a:r>
              <a:rPr lang="ru-RU" sz="4000">
                <a:solidFill>
                  <a:srgbClr val="993300"/>
                </a:solidFill>
                <a:latin typeface="Times New Roman" pitchFamily="18" charset="0"/>
                <a:cs typeface="Times New Roman" pitchFamily="18" charset="0"/>
              </a:rPr>
              <a:t>Рефлексия</a:t>
            </a:r>
          </a:p>
        </p:txBody>
      </p:sp>
      <p:sp>
        <p:nvSpPr>
          <p:cNvPr id="164867" name="AutoShape 3"/>
          <p:cNvSpPr>
            <a:spLocks noChangeArrowheads="1"/>
          </p:cNvSpPr>
          <p:nvPr/>
        </p:nvSpPr>
        <p:spPr bwMode="auto">
          <a:xfrm>
            <a:off x="2051050" y="1052513"/>
            <a:ext cx="182563" cy="685800"/>
          </a:xfrm>
          <a:prstGeom prst="downArrow">
            <a:avLst>
              <a:gd name="adj1" fmla="val 50000"/>
              <a:gd name="adj2" fmla="val 93913"/>
            </a:avLst>
          </a:prstGeom>
          <a:solidFill>
            <a:srgbClr val="FF99CC"/>
          </a:solidFill>
          <a:ln w="9525">
            <a:solidFill>
              <a:srgbClr val="000000"/>
            </a:solidFill>
            <a:miter lim="800000"/>
            <a:headEnd/>
            <a:tailEnd/>
          </a:ln>
        </p:spPr>
        <p:txBody>
          <a:bodyPr/>
          <a:lstStyle/>
          <a:p>
            <a:pPr algn="ctr"/>
            <a:endParaRPr lang="ru-RU"/>
          </a:p>
        </p:txBody>
      </p:sp>
      <p:sp>
        <p:nvSpPr>
          <p:cNvPr id="164868" name="AutoShape 4"/>
          <p:cNvSpPr>
            <a:spLocks noChangeArrowheads="1"/>
          </p:cNvSpPr>
          <p:nvPr/>
        </p:nvSpPr>
        <p:spPr bwMode="auto">
          <a:xfrm>
            <a:off x="7413625" y="1052513"/>
            <a:ext cx="182563" cy="685800"/>
          </a:xfrm>
          <a:prstGeom prst="downArrow">
            <a:avLst>
              <a:gd name="adj1" fmla="val 50000"/>
              <a:gd name="adj2" fmla="val 93913"/>
            </a:avLst>
          </a:prstGeom>
          <a:solidFill>
            <a:srgbClr val="FF99CC"/>
          </a:solidFill>
          <a:ln w="9525">
            <a:solidFill>
              <a:srgbClr val="000000"/>
            </a:solidFill>
            <a:miter lim="800000"/>
            <a:headEnd/>
            <a:tailEnd/>
          </a:ln>
        </p:spPr>
        <p:txBody>
          <a:bodyPr/>
          <a:lstStyle/>
          <a:p>
            <a:pPr algn="ctr"/>
            <a:endParaRPr lang="ru-RU"/>
          </a:p>
        </p:txBody>
      </p:sp>
      <p:sp>
        <p:nvSpPr>
          <p:cNvPr id="164869" name="AutoShape 5"/>
          <p:cNvSpPr>
            <a:spLocks noChangeArrowheads="1"/>
          </p:cNvSpPr>
          <p:nvPr/>
        </p:nvSpPr>
        <p:spPr bwMode="auto">
          <a:xfrm>
            <a:off x="34925" y="1738313"/>
            <a:ext cx="9001125" cy="4930775"/>
          </a:xfrm>
          <a:prstGeom prst="verticalScroll">
            <a:avLst>
              <a:gd name="adj" fmla="val 4042"/>
            </a:avLst>
          </a:prstGeom>
          <a:solidFill>
            <a:srgbClr val="FFCC99"/>
          </a:solidFill>
          <a:ln w="9525">
            <a:solidFill>
              <a:srgbClr val="000000"/>
            </a:solidFill>
            <a:round/>
            <a:headEnd/>
            <a:tailEnd/>
          </a:ln>
        </p:spPr>
        <p:txBody>
          <a:bodyPr/>
          <a:lstStyle/>
          <a:p>
            <a:r>
              <a:rPr lang="ru-RU" sz="2000" b="1">
                <a:solidFill>
                  <a:srgbClr val="993300"/>
                </a:solidFill>
                <a:latin typeface="Times New Roman" pitchFamily="18" charset="0"/>
                <a:cs typeface="Times New Roman" pitchFamily="18" charset="0"/>
              </a:rPr>
              <a:t>Рефлексия (лотинча </a:t>
            </a:r>
            <a:r>
              <a:rPr lang="en-US" sz="2000" b="1">
                <a:solidFill>
                  <a:srgbClr val="993300"/>
                </a:solidFill>
                <a:latin typeface="Times New Roman" pitchFamily="18" charset="0"/>
                <a:cs typeface="Times New Roman" pitchFamily="18" charset="0"/>
              </a:rPr>
              <a:t>Reflxio</a:t>
            </a:r>
            <a:r>
              <a:rPr lang="ru-RU" sz="2000" b="1">
                <a:solidFill>
                  <a:srgbClr val="993300"/>
                </a:solidFill>
                <a:latin typeface="Times New Roman" pitchFamily="18" charset="0"/>
                <a:cs typeface="Times New Roman" pitchFamily="18" charset="0"/>
              </a:rPr>
              <a:t>- ортга қайтиш) субъектнинг ўз (ички) психик туйғу ва ҳолатларини билиш жараёни сифатида қаралади.</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Рефлексия ўқитувчининг ўз онги ва фаолиятини белгилаш ва таҳлил қила олиш деб қаралади (ўз фикри ва ҳаракатларига ташқаридан назар солиш).</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Педагогикага оид адабиётларда рефлектив жараёнларни изоҳлашнинг икки анъанаси мавжудлиги айтилади:</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 объектлар моҳиятини изоҳлашга ва уларни конструкциялашга олиб келадиган онгнинг рефлектив таҳлили;</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 шахслараро мулоқот маъносини тушуниш рефлексияси;</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Бу билан боғлиқ равишда педагог олимлар қуйидаги рефлектив жараёнларни фарқлайдилар:</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 ўз-ўзини ва бошқаларни тушуниш;</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 ўз-ўзига ва бошқаларга баҳо бериш;</a:t>
            </a:r>
            <a:br>
              <a:rPr lang="ru-RU" sz="2000" b="1">
                <a:solidFill>
                  <a:srgbClr val="993300"/>
                </a:solidFill>
                <a:latin typeface="Times New Roman" pitchFamily="18" charset="0"/>
                <a:cs typeface="Times New Roman" pitchFamily="18" charset="0"/>
              </a:rPr>
            </a:br>
            <a:r>
              <a:rPr lang="ru-RU" sz="2000" b="1">
                <a:solidFill>
                  <a:srgbClr val="993300"/>
                </a:solidFill>
                <a:latin typeface="Times New Roman" pitchFamily="18" charset="0"/>
                <a:cs typeface="Times New Roman" pitchFamily="18" charset="0"/>
              </a:rPr>
              <a:t>• ўз-ўзини ва бошқаларни изоҳли таҳлил қилиш.</a:t>
            </a:r>
            <a:br>
              <a:rPr lang="ru-RU" sz="2000" b="1">
                <a:solidFill>
                  <a:srgbClr val="993300"/>
                </a:solidFill>
                <a:latin typeface="Times New Roman" pitchFamily="18" charset="0"/>
                <a:cs typeface="Times New Roman" pitchFamily="18" charset="0"/>
              </a:rPr>
            </a:br>
            <a:endParaRPr lang="ru-RU" sz="2000" b="1">
              <a:solidFill>
                <a:srgbClr val="993300"/>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64866"/>
                                        </p:tgtEl>
                                        <p:attrNameLst>
                                          <p:attrName>style.visibility</p:attrName>
                                        </p:attrNameLst>
                                      </p:cBhvr>
                                      <p:to>
                                        <p:strVal val="visible"/>
                                      </p:to>
                                    </p:set>
                                    <p:anim calcmode="lin" valueType="num">
                                      <p:cBhvr>
                                        <p:cTn id="7" dur="2000" fill="hold"/>
                                        <p:tgtEl>
                                          <p:spTgt spid="164866"/>
                                        </p:tgtEl>
                                        <p:attrNameLst>
                                          <p:attrName>ppt_x</p:attrName>
                                        </p:attrNameLst>
                                      </p:cBhvr>
                                      <p:tavLst>
                                        <p:tav tm="0">
                                          <p:val>
                                            <p:strVal val="#ppt_x-.2"/>
                                          </p:val>
                                        </p:tav>
                                        <p:tav tm="100000">
                                          <p:val>
                                            <p:strVal val="#ppt_x"/>
                                          </p:val>
                                        </p:tav>
                                      </p:tavLst>
                                    </p:anim>
                                    <p:anim calcmode="lin" valueType="num">
                                      <p:cBhvr>
                                        <p:cTn id="8" dur="2000" fill="hold"/>
                                        <p:tgtEl>
                                          <p:spTgt spid="164866"/>
                                        </p:tgtEl>
                                        <p:attrNameLst>
                                          <p:attrName>ppt_y</p:attrName>
                                        </p:attrNameLst>
                                      </p:cBhvr>
                                      <p:tavLst>
                                        <p:tav tm="0">
                                          <p:val>
                                            <p:strVal val="#ppt_y"/>
                                          </p:val>
                                        </p:tav>
                                        <p:tav tm="100000">
                                          <p:val>
                                            <p:strVal val="#ppt_y"/>
                                          </p:val>
                                        </p:tav>
                                      </p:tavLst>
                                    </p:anim>
                                    <p:animEffect transition="in" filter="wipe(right)" prLst="gradientSize: 0.1">
                                      <p:cBhvr>
                                        <p:cTn id="9" dur="2000"/>
                                        <p:tgtEl>
                                          <p:spTgt spid="164866"/>
                                        </p:tgtEl>
                                      </p:cBhvr>
                                    </p:animEffect>
                                  </p:childTnLst>
                                </p:cTn>
                              </p:par>
                            </p:childTnLst>
                          </p:cTn>
                        </p:par>
                        <p:par>
                          <p:cTn id="10" fill="hold" nodeType="afterGroup">
                            <p:stCondLst>
                              <p:cond delay="2000"/>
                            </p:stCondLst>
                            <p:childTnLst>
                              <p:par>
                                <p:cTn id="11" presetID="31" presetClass="entr" presetSubtype="0" fill="hold" grpId="0" nodeType="afterEffect">
                                  <p:stCondLst>
                                    <p:cond delay="0"/>
                                  </p:stCondLst>
                                  <p:iterate type="lt">
                                    <p:tmPct val="5000"/>
                                  </p:iterate>
                                  <p:childTnLst>
                                    <p:set>
                                      <p:cBhvr>
                                        <p:cTn id="12" dur="1" fill="hold">
                                          <p:stCondLst>
                                            <p:cond delay="0"/>
                                          </p:stCondLst>
                                        </p:cTn>
                                        <p:tgtEl>
                                          <p:spTgt spid="164867"/>
                                        </p:tgtEl>
                                        <p:attrNameLst>
                                          <p:attrName>style.visibility</p:attrName>
                                        </p:attrNameLst>
                                      </p:cBhvr>
                                      <p:to>
                                        <p:strVal val="visible"/>
                                      </p:to>
                                    </p:set>
                                    <p:anim calcmode="lin" valueType="num">
                                      <p:cBhvr>
                                        <p:cTn id="13" dur="2000" fill="hold"/>
                                        <p:tgtEl>
                                          <p:spTgt spid="164867"/>
                                        </p:tgtEl>
                                        <p:attrNameLst>
                                          <p:attrName>ppt_w</p:attrName>
                                        </p:attrNameLst>
                                      </p:cBhvr>
                                      <p:tavLst>
                                        <p:tav tm="0">
                                          <p:val>
                                            <p:fltVal val="0"/>
                                          </p:val>
                                        </p:tav>
                                        <p:tav tm="100000">
                                          <p:val>
                                            <p:strVal val="#ppt_w"/>
                                          </p:val>
                                        </p:tav>
                                      </p:tavLst>
                                    </p:anim>
                                    <p:anim calcmode="lin" valueType="num">
                                      <p:cBhvr>
                                        <p:cTn id="14" dur="2000" fill="hold"/>
                                        <p:tgtEl>
                                          <p:spTgt spid="164867"/>
                                        </p:tgtEl>
                                        <p:attrNameLst>
                                          <p:attrName>ppt_h</p:attrName>
                                        </p:attrNameLst>
                                      </p:cBhvr>
                                      <p:tavLst>
                                        <p:tav tm="0">
                                          <p:val>
                                            <p:fltVal val="0"/>
                                          </p:val>
                                        </p:tav>
                                        <p:tav tm="100000">
                                          <p:val>
                                            <p:strVal val="#ppt_h"/>
                                          </p:val>
                                        </p:tav>
                                      </p:tavLst>
                                    </p:anim>
                                    <p:anim calcmode="lin" valueType="num">
                                      <p:cBhvr>
                                        <p:cTn id="15" dur="2000" fill="hold"/>
                                        <p:tgtEl>
                                          <p:spTgt spid="164867"/>
                                        </p:tgtEl>
                                        <p:attrNameLst>
                                          <p:attrName>style.rotation</p:attrName>
                                        </p:attrNameLst>
                                      </p:cBhvr>
                                      <p:tavLst>
                                        <p:tav tm="0">
                                          <p:val>
                                            <p:fltVal val="90"/>
                                          </p:val>
                                        </p:tav>
                                        <p:tav tm="100000">
                                          <p:val>
                                            <p:fltVal val="0"/>
                                          </p:val>
                                        </p:tav>
                                      </p:tavLst>
                                    </p:anim>
                                    <p:animEffect transition="in" filter="fade">
                                      <p:cBhvr>
                                        <p:cTn id="16" dur="2000"/>
                                        <p:tgtEl>
                                          <p:spTgt spid="164867"/>
                                        </p:tgtEl>
                                      </p:cBhvr>
                                    </p:animEffect>
                                  </p:childTnLst>
                                </p:cTn>
                              </p:par>
                            </p:childTnLst>
                          </p:cTn>
                        </p:par>
                        <p:par>
                          <p:cTn id="17" fill="hold" nodeType="afterGroup">
                            <p:stCondLst>
                              <p:cond delay="4000"/>
                            </p:stCondLst>
                            <p:childTnLst>
                              <p:par>
                                <p:cTn id="18" presetID="55" presetClass="entr" presetSubtype="0" fill="hold" grpId="0" nodeType="afterEffect">
                                  <p:stCondLst>
                                    <p:cond delay="0"/>
                                  </p:stCondLst>
                                  <p:childTnLst>
                                    <p:set>
                                      <p:cBhvr>
                                        <p:cTn id="19" dur="1" fill="hold">
                                          <p:stCondLst>
                                            <p:cond delay="0"/>
                                          </p:stCondLst>
                                        </p:cTn>
                                        <p:tgtEl>
                                          <p:spTgt spid="164869"/>
                                        </p:tgtEl>
                                        <p:attrNameLst>
                                          <p:attrName>style.visibility</p:attrName>
                                        </p:attrNameLst>
                                      </p:cBhvr>
                                      <p:to>
                                        <p:strVal val="visible"/>
                                      </p:to>
                                    </p:set>
                                    <p:anim calcmode="lin" valueType="num">
                                      <p:cBhvr>
                                        <p:cTn id="20" dur="2000" fill="hold"/>
                                        <p:tgtEl>
                                          <p:spTgt spid="164869"/>
                                        </p:tgtEl>
                                        <p:attrNameLst>
                                          <p:attrName>ppt_w</p:attrName>
                                        </p:attrNameLst>
                                      </p:cBhvr>
                                      <p:tavLst>
                                        <p:tav tm="0">
                                          <p:val>
                                            <p:strVal val="#ppt_w*0.70"/>
                                          </p:val>
                                        </p:tav>
                                        <p:tav tm="100000">
                                          <p:val>
                                            <p:strVal val="#ppt_w"/>
                                          </p:val>
                                        </p:tav>
                                      </p:tavLst>
                                    </p:anim>
                                    <p:anim calcmode="lin" valueType="num">
                                      <p:cBhvr>
                                        <p:cTn id="21" dur="2000" fill="hold"/>
                                        <p:tgtEl>
                                          <p:spTgt spid="164869"/>
                                        </p:tgtEl>
                                        <p:attrNameLst>
                                          <p:attrName>ppt_h</p:attrName>
                                        </p:attrNameLst>
                                      </p:cBhvr>
                                      <p:tavLst>
                                        <p:tav tm="0">
                                          <p:val>
                                            <p:strVal val="#ppt_h"/>
                                          </p:val>
                                        </p:tav>
                                        <p:tav tm="100000">
                                          <p:val>
                                            <p:strVal val="#ppt_h"/>
                                          </p:val>
                                        </p:tav>
                                      </p:tavLst>
                                    </p:anim>
                                    <p:animEffect transition="in" filter="fade">
                                      <p:cBhvr>
                                        <p:cTn id="22" dur="2000"/>
                                        <p:tgtEl>
                                          <p:spTgt spid="164869"/>
                                        </p:tgtEl>
                                      </p:cBhvr>
                                    </p:animEffect>
                                  </p:childTnLst>
                                </p:cTn>
                              </p:par>
                            </p:childTnLst>
                          </p:cTn>
                        </p:par>
                        <p:par>
                          <p:cTn id="23" fill="hold" nodeType="afterGroup">
                            <p:stCondLst>
                              <p:cond delay="6000"/>
                            </p:stCondLst>
                            <p:childTnLst>
                              <p:par>
                                <p:cTn id="24" presetID="31" presetClass="entr" presetSubtype="0" fill="hold" grpId="0" nodeType="afterEffect">
                                  <p:stCondLst>
                                    <p:cond delay="0"/>
                                  </p:stCondLst>
                                  <p:iterate type="lt">
                                    <p:tmPct val="5000"/>
                                  </p:iterate>
                                  <p:childTnLst>
                                    <p:set>
                                      <p:cBhvr>
                                        <p:cTn id="25" dur="1" fill="hold">
                                          <p:stCondLst>
                                            <p:cond delay="0"/>
                                          </p:stCondLst>
                                        </p:cTn>
                                        <p:tgtEl>
                                          <p:spTgt spid="164868"/>
                                        </p:tgtEl>
                                        <p:attrNameLst>
                                          <p:attrName>style.visibility</p:attrName>
                                        </p:attrNameLst>
                                      </p:cBhvr>
                                      <p:to>
                                        <p:strVal val="visible"/>
                                      </p:to>
                                    </p:set>
                                    <p:anim calcmode="lin" valueType="num">
                                      <p:cBhvr>
                                        <p:cTn id="26" dur="2000" fill="hold"/>
                                        <p:tgtEl>
                                          <p:spTgt spid="164868"/>
                                        </p:tgtEl>
                                        <p:attrNameLst>
                                          <p:attrName>ppt_w</p:attrName>
                                        </p:attrNameLst>
                                      </p:cBhvr>
                                      <p:tavLst>
                                        <p:tav tm="0">
                                          <p:val>
                                            <p:fltVal val="0"/>
                                          </p:val>
                                        </p:tav>
                                        <p:tav tm="100000">
                                          <p:val>
                                            <p:strVal val="#ppt_w"/>
                                          </p:val>
                                        </p:tav>
                                      </p:tavLst>
                                    </p:anim>
                                    <p:anim calcmode="lin" valueType="num">
                                      <p:cBhvr>
                                        <p:cTn id="27" dur="2000" fill="hold"/>
                                        <p:tgtEl>
                                          <p:spTgt spid="164868"/>
                                        </p:tgtEl>
                                        <p:attrNameLst>
                                          <p:attrName>ppt_h</p:attrName>
                                        </p:attrNameLst>
                                      </p:cBhvr>
                                      <p:tavLst>
                                        <p:tav tm="0">
                                          <p:val>
                                            <p:fltVal val="0"/>
                                          </p:val>
                                        </p:tav>
                                        <p:tav tm="100000">
                                          <p:val>
                                            <p:strVal val="#ppt_h"/>
                                          </p:val>
                                        </p:tav>
                                      </p:tavLst>
                                    </p:anim>
                                    <p:anim calcmode="lin" valueType="num">
                                      <p:cBhvr>
                                        <p:cTn id="28" dur="2000" fill="hold"/>
                                        <p:tgtEl>
                                          <p:spTgt spid="164868"/>
                                        </p:tgtEl>
                                        <p:attrNameLst>
                                          <p:attrName>style.rotation</p:attrName>
                                        </p:attrNameLst>
                                      </p:cBhvr>
                                      <p:tavLst>
                                        <p:tav tm="0">
                                          <p:val>
                                            <p:fltVal val="90"/>
                                          </p:val>
                                        </p:tav>
                                        <p:tav tm="100000">
                                          <p:val>
                                            <p:fltVal val="0"/>
                                          </p:val>
                                        </p:tav>
                                      </p:tavLst>
                                    </p:anim>
                                    <p:animEffect transition="in" filter="fade">
                                      <p:cBhvr>
                                        <p:cTn id="29" dur="2000"/>
                                        <p:tgtEl>
                                          <p:spTgt spid="164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animBg="1"/>
      <p:bldP spid="164867" grpId="0" animBg="1"/>
      <p:bldP spid="164868" grpId="0" animBg="1"/>
      <p:bldP spid="16486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ChangeArrowheads="1"/>
          </p:cNvSpPr>
          <p:nvPr/>
        </p:nvSpPr>
        <p:spPr bwMode="auto">
          <a:xfrm>
            <a:off x="3206750" y="92075"/>
            <a:ext cx="2736850" cy="1584325"/>
          </a:xfrm>
          <a:prstGeom prst="roundRect">
            <a:avLst>
              <a:gd name="adj" fmla="val 16667"/>
            </a:avLst>
          </a:prstGeom>
          <a:solidFill>
            <a:srgbClr val="92D050"/>
          </a:solidFill>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1100" b="1">
              <a:solidFill>
                <a:srgbClr val="002060"/>
              </a:solidFill>
              <a:latin typeface="Times New Roman" pitchFamily="18" charset="0"/>
              <a:cs typeface="Times New Roman" pitchFamily="18" charset="0"/>
            </a:endParaRPr>
          </a:p>
          <a:p>
            <a:pPr algn="ctr">
              <a:defRPr/>
            </a:pPr>
            <a:r>
              <a:rPr lang="uz-Cyrl-UZ" sz="2800">
                <a:solidFill>
                  <a:srgbClr val="002060"/>
                </a:solidFill>
                <a:latin typeface="Times New Roman" pitchFamily="18" charset="0"/>
                <a:cs typeface="Times New Roman" pitchFamily="18" charset="0"/>
              </a:rPr>
              <a:t>ноанъанавий усуллар</a:t>
            </a:r>
            <a:endParaRPr lang="ru-RU" sz="2800" b="1">
              <a:solidFill>
                <a:srgbClr val="002060"/>
              </a:solidFill>
              <a:latin typeface="Times New Roman" pitchFamily="18" charset="0"/>
              <a:cs typeface="Times New Roman" pitchFamily="18" charset="0"/>
            </a:endParaRPr>
          </a:p>
        </p:txBody>
      </p:sp>
      <p:sp>
        <p:nvSpPr>
          <p:cNvPr id="11269" name="AutoShape 5"/>
          <p:cNvSpPr>
            <a:spLocks noChangeArrowheads="1"/>
          </p:cNvSpPr>
          <p:nvPr/>
        </p:nvSpPr>
        <p:spPr bwMode="auto">
          <a:xfrm>
            <a:off x="6299200" y="2708275"/>
            <a:ext cx="2736850" cy="1584325"/>
          </a:xfrm>
          <a:prstGeom prst="roundRect">
            <a:avLst>
              <a:gd name="adj" fmla="val 16667"/>
            </a:avLst>
          </a:prstGeom>
          <a:solidFill>
            <a:srgbClr val="92D050"/>
          </a:solidFill>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eaLnBrk="0" hangingPunct="0">
              <a:defRPr/>
            </a:pPr>
            <a:r>
              <a:rPr lang="uz-Cyrl-UZ" sz="2800">
                <a:solidFill>
                  <a:srgbClr val="002060"/>
                </a:solidFill>
                <a:latin typeface="Times New Roman" pitchFamily="18" charset="0"/>
                <a:cs typeface="Times New Roman" pitchFamily="18" charset="0"/>
              </a:rPr>
              <a:t>замонавий педагогик технология</a:t>
            </a:r>
            <a:endParaRPr lang="ru-RU" sz="2800" b="1">
              <a:solidFill>
                <a:srgbClr val="002060"/>
              </a:solidFill>
              <a:latin typeface="Times New Roman" pitchFamily="18" charset="0"/>
              <a:cs typeface="Times New Roman" pitchFamily="18" charset="0"/>
            </a:endParaRPr>
          </a:p>
        </p:txBody>
      </p:sp>
      <p:sp>
        <p:nvSpPr>
          <p:cNvPr id="11270" name="AutoShape 6"/>
          <p:cNvSpPr>
            <a:spLocks noChangeArrowheads="1"/>
          </p:cNvSpPr>
          <p:nvPr/>
        </p:nvSpPr>
        <p:spPr bwMode="auto">
          <a:xfrm>
            <a:off x="3206750" y="5181600"/>
            <a:ext cx="2736850" cy="1584325"/>
          </a:xfrm>
          <a:prstGeom prst="roundRect">
            <a:avLst>
              <a:gd name="adj" fmla="val 16667"/>
            </a:avLst>
          </a:prstGeom>
          <a:solidFill>
            <a:srgbClr val="92D050"/>
          </a:solidFill>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1600" b="1">
              <a:solidFill>
                <a:srgbClr val="002060"/>
              </a:solidFill>
              <a:latin typeface="Times New Roman" pitchFamily="18" charset="0"/>
              <a:cs typeface="Times New Roman" pitchFamily="18" charset="0"/>
            </a:endParaRPr>
          </a:p>
          <a:p>
            <a:pPr algn="ctr">
              <a:defRPr/>
            </a:pPr>
            <a:r>
              <a:rPr lang="uz-Cyrl-UZ" sz="2800">
                <a:solidFill>
                  <a:srgbClr val="002060"/>
                </a:solidFill>
                <a:latin typeface="Times New Roman" pitchFamily="18" charset="0"/>
                <a:cs typeface="Times New Roman" pitchFamily="18" charset="0"/>
              </a:rPr>
              <a:t>интерфаол усуллар</a:t>
            </a:r>
            <a:endParaRPr lang="ru-RU" sz="2800" b="1">
              <a:solidFill>
                <a:srgbClr val="002060"/>
              </a:solidFill>
              <a:latin typeface="Times New Roman" pitchFamily="18" charset="0"/>
              <a:cs typeface="Times New Roman" pitchFamily="18" charset="0"/>
            </a:endParaRPr>
          </a:p>
        </p:txBody>
      </p:sp>
      <p:sp>
        <p:nvSpPr>
          <p:cNvPr id="11272" name="AutoShape 8"/>
          <p:cNvSpPr>
            <a:spLocks noChangeArrowheads="1"/>
          </p:cNvSpPr>
          <p:nvPr/>
        </p:nvSpPr>
        <p:spPr bwMode="auto">
          <a:xfrm>
            <a:off x="158750" y="2708275"/>
            <a:ext cx="2736850" cy="1584325"/>
          </a:xfrm>
          <a:prstGeom prst="roundRect">
            <a:avLst>
              <a:gd name="adj" fmla="val 16667"/>
            </a:avLst>
          </a:prstGeom>
          <a:solidFill>
            <a:srgbClr val="92D050"/>
          </a:solidFill>
          <a:ln>
            <a:headEnd/>
            <a:tailEnd/>
          </a:ln>
        </p:spPr>
        <p:style>
          <a:lnRef idx="3">
            <a:schemeClr val="lt1"/>
          </a:lnRef>
          <a:fillRef idx="1">
            <a:schemeClr val="accent5"/>
          </a:fillRef>
          <a:effectRef idx="1">
            <a:schemeClr val="accent5"/>
          </a:effectRef>
          <a:fontRef idx="minor">
            <a:schemeClr val="lt1"/>
          </a:fontRef>
        </p:style>
        <p:txBody>
          <a:bodyPr lIns="86868" tIns="43434" rIns="86868" bIns="43434"/>
          <a:lstStyle/>
          <a:p>
            <a:pPr algn="ctr">
              <a:defRPr/>
            </a:pPr>
            <a:endParaRPr lang="uz-Cyrl-UZ" sz="2800" b="1">
              <a:solidFill>
                <a:srgbClr val="002060"/>
              </a:solidFill>
              <a:latin typeface="Times New Roman" pitchFamily="18" charset="0"/>
              <a:cs typeface="Times New Roman" pitchFamily="18" charset="0"/>
            </a:endParaRPr>
          </a:p>
          <a:p>
            <a:pPr algn="ctr">
              <a:defRPr/>
            </a:pPr>
            <a:r>
              <a:rPr lang="uz-Cyrl-UZ" sz="2800">
                <a:solidFill>
                  <a:srgbClr val="002060"/>
                </a:solidFill>
                <a:latin typeface="Times New Roman" pitchFamily="18" charset="0"/>
                <a:cs typeface="Times New Roman" pitchFamily="18" charset="0"/>
              </a:rPr>
              <a:t>АКТлар</a:t>
            </a:r>
            <a:endParaRPr lang="ru-RU" sz="2800">
              <a:solidFill>
                <a:srgbClr val="002060"/>
              </a:solidFill>
              <a:latin typeface="Times New Roman" pitchFamily="18" charset="0"/>
              <a:cs typeface="Times New Roman" pitchFamily="18" charset="0"/>
            </a:endParaRPr>
          </a:p>
        </p:txBody>
      </p:sp>
      <p:sp>
        <p:nvSpPr>
          <p:cNvPr id="11273" name="AutoShape 9"/>
          <p:cNvSpPr>
            <a:spLocks noChangeArrowheads="1"/>
          </p:cNvSpPr>
          <p:nvPr/>
        </p:nvSpPr>
        <p:spPr bwMode="auto">
          <a:xfrm>
            <a:off x="2867025" y="1792288"/>
            <a:ext cx="3457575" cy="3313112"/>
          </a:xfrm>
          <a:custGeom>
            <a:avLst/>
            <a:gdLst>
              <a:gd name="G0" fmla="+- 5400 0 0"/>
              <a:gd name="G1" fmla="+- 8100 0 0"/>
              <a:gd name="G2" fmla="+- 2700 0 0"/>
              <a:gd name="G3" fmla="+- 9450 0 0"/>
              <a:gd name="G4" fmla="+- 21600 0 8100"/>
              <a:gd name="G5" fmla="+- 21600 0 9450"/>
              <a:gd name="G6" fmla="+- 5400 21600 0"/>
              <a:gd name="G7" fmla="*/ G6 1 2"/>
              <a:gd name="G8" fmla="+- 21600 0 5400"/>
              <a:gd name="G9" fmla="+- 21600 0 2700"/>
              <a:gd name="T0" fmla="*/ G0 w 21600"/>
              <a:gd name="T1" fmla="*/ G0 h 21600"/>
              <a:gd name="T2" fmla="*/ G8 w 21600"/>
              <a:gd name="T3" fmla="*/ G8 h 21600"/>
            </a:gdLst>
            <a:ahLst/>
            <a:cxnLst>
              <a:cxn ang="0">
                <a:pos x="r" y="vc"/>
              </a:cxn>
              <a:cxn ang="5400000">
                <a:pos x="hc" y="b"/>
              </a:cxn>
              <a:cxn ang="10800000">
                <a:pos x="l" y="vc"/>
              </a:cxn>
              <a:cxn ang="16200000">
                <a:pos x="hc" y="t"/>
              </a:cxn>
            </a:cxnLst>
            <a:rect l="T0" t="T1" r="T2" b="T3"/>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solidFill>
            <a:srgbClr val="00B050"/>
          </a:solidFill>
          <a:ln>
            <a:headEnd/>
            <a:tailEnd/>
          </a:ln>
        </p:spPr>
        <p:style>
          <a:lnRef idx="3">
            <a:schemeClr val="lt1"/>
          </a:lnRef>
          <a:fillRef idx="1">
            <a:schemeClr val="accent4"/>
          </a:fillRef>
          <a:effectRef idx="1">
            <a:schemeClr val="accent4"/>
          </a:effectRef>
          <a:fontRef idx="minor">
            <a:schemeClr val="lt1"/>
          </a:fontRef>
        </p:style>
        <p:txBody>
          <a:bodyPr/>
          <a:lstStyle/>
          <a:p>
            <a:pPr algn="ctr">
              <a:defRPr/>
            </a:pPr>
            <a:endParaRPr lang="uz-Cyrl-UZ" sz="2000" b="1">
              <a:solidFill>
                <a:schemeClr val="accent5">
                  <a:lumMod val="20000"/>
                  <a:lumOff val="80000"/>
                </a:schemeClr>
              </a:solidFill>
              <a:latin typeface="Times New Roman" pitchFamily="18" charset="0"/>
              <a:cs typeface="Times New Roman" pitchFamily="18" charset="0"/>
            </a:endParaRPr>
          </a:p>
          <a:p>
            <a:pPr algn="ctr">
              <a:defRPr/>
            </a:pPr>
            <a:r>
              <a:rPr lang="uz-Cyrl-UZ" sz="2000" b="1">
                <a:solidFill>
                  <a:schemeClr val="accent5">
                    <a:lumMod val="20000"/>
                    <a:lumOff val="80000"/>
                  </a:schemeClr>
                </a:solidFill>
                <a:latin typeface="Times New Roman" pitchFamily="18" charset="0"/>
                <a:cs typeface="Times New Roman" pitchFamily="18" charset="0"/>
              </a:rPr>
              <a:t>Ўқитишнинг самарали методлари</a:t>
            </a:r>
            <a:endParaRPr lang="ru-RU" sz="2000" b="1">
              <a:solidFill>
                <a:schemeClr val="accent5">
                  <a:lumMod val="20000"/>
                  <a:lumOff val="80000"/>
                </a:schemeClr>
              </a:solidFill>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11273"/>
                                        </p:tgtEl>
                                        <p:attrNameLst>
                                          <p:attrName>style.visibility</p:attrName>
                                        </p:attrNameLst>
                                      </p:cBhvr>
                                      <p:to>
                                        <p:strVal val="visible"/>
                                      </p:to>
                                    </p:set>
                                    <p:anim calcmode="lin" valueType="num">
                                      <p:cBhvr>
                                        <p:cTn id="7" dur="3000" fill="hold"/>
                                        <p:tgtEl>
                                          <p:spTgt spid="11273"/>
                                        </p:tgtEl>
                                        <p:attrNameLst>
                                          <p:attrName>ppt_w</p:attrName>
                                        </p:attrNameLst>
                                      </p:cBhvr>
                                      <p:tavLst>
                                        <p:tav tm="0">
                                          <p:val>
                                            <p:fltVal val="0"/>
                                          </p:val>
                                        </p:tav>
                                        <p:tav tm="100000">
                                          <p:val>
                                            <p:strVal val="#ppt_w"/>
                                          </p:val>
                                        </p:tav>
                                      </p:tavLst>
                                    </p:anim>
                                    <p:anim calcmode="lin" valueType="num">
                                      <p:cBhvr>
                                        <p:cTn id="8" dur="3000" fill="hold"/>
                                        <p:tgtEl>
                                          <p:spTgt spid="11273"/>
                                        </p:tgtEl>
                                        <p:attrNameLst>
                                          <p:attrName>ppt_h</p:attrName>
                                        </p:attrNameLst>
                                      </p:cBhvr>
                                      <p:tavLst>
                                        <p:tav tm="0">
                                          <p:val>
                                            <p:fltVal val="0"/>
                                          </p:val>
                                        </p:tav>
                                        <p:tav tm="100000">
                                          <p:val>
                                            <p:strVal val="#ppt_h"/>
                                          </p:val>
                                        </p:tav>
                                      </p:tavLst>
                                    </p:anim>
                                    <p:anim calcmode="lin" valueType="num">
                                      <p:cBhvr>
                                        <p:cTn id="9" dur="3000" fill="hold"/>
                                        <p:tgtEl>
                                          <p:spTgt spid="11273"/>
                                        </p:tgtEl>
                                        <p:attrNameLst>
                                          <p:attrName>style.rotation</p:attrName>
                                        </p:attrNameLst>
                                      </p:cBhvr>
                                      <p:tavLst>
                                        <p:tav tm="0">
                                          <p:val>
                                            <p:fltVal val="360"/>
                                          </p:val>
                                        </p:tav>
                                        <p:tav tm="100000">
                                          <p:val>
                                            <p:fltVal val="0"/>
                                          </p:val>
                                        </p:tav>
                                      </p:tavLst>
                                    </p:anim>
                                    <p:animEffect transition="in" filter="fade">
                                      <p:cBhvr>
                                        <p:cTn id="10" dur="3000"/>
                                        <p:tgtEl>
                                          <p:spTgt spid="11273"/>
                                        </p:tgtEl>
                                      </p:cBhvr>
                                    </p:animEffect>
                                  </p:childTnLst>
                                </p:cTn>
                              </p:par>
                            </p:childTnLst>
                          </p:cTn>
                        </p:par>
                        <p:par>
                          <p:cTn id="11" fill="hold" nodeType="afterGroup">
                            <p:stCondLst>
                              <p:cond delay="3000"/>
                            </p:stCondLst>
                            <p:childTnLst>
                              <p:par>
                                <p:cTn id="12" presetID="8" presetClass="entr" presetSubtype="16" fill="hold" grpId="0" nodeType="afterEffect">
                                  <p:stCondLst>
                                    <p:cond delay="0"/>
                                  </p:stCondLst>
                                  <p:childTnLst>
                                    <p:set>
                                      <p:cBhvr>
                                        <p:cTn id="13" dur="1" fill="hold">
                                          <p:stCondLst>
                                            <p:cond delay="0"/>
                                          </p:stCondLst>
                                        </p:cTn>
                                        <p:tgtEl>
                                          <p:spTgt spid="11266"/>
                                        </p:tgtEl>
                                        <p:attrNameLst>
                                          <p:attrName>style.visibility</p:attrName>
                                        </p:attrNameLst>
                                      </p:cBhvr>
                                      <p:to>
                                        <p:strVal val="visible"/>
                                      </p:to>
                                    </p:set>
                                    <p:animEffect transition="in" filter="diamond(in)">
                                      <p:cBhvr>
                                        <p:cTn id="14" dur="2000"/>
                                        <p:tgtEl>
                                          <p:spTgt spid="11266"/>
                                        </p:tgtEl>
                                      </p:cBhvr>
                                    </p:animEffect>
                                  </p:childTnLst>
                                </p:cTn>
                              </p:par>
                            </p:childTnLst>
                          </p:cTn>
                        </p:par>
                        <p:par>
                          <p:cTn id="15" fill="hold" nodeType="afterGroup">
                            <p:stCondLst>
                              <p:cond delay="5000"/>
                            </p:stCondLst>
                            <p:childTnLst>
                              <p:par>
                                <p:cTn id="16" presetID="8" presetClass="entr" presetSubtype="16" fill="hold" grpId="0" nodeType="afterEffect">
                                  <p:stCondLst>
                                    <p:cond delay="0"/>
                                  </p:stCondLst>
                                  <p:childTnLst>
                                    <p:set>
                                      <p:cBhvr>
                                        <p:cTn id="17" dur="1" fill="hold">
                                          <p:stCondLst>
                                            <p:cond delay="0"/>
                                          </p:stCondLst>
                                        </p:cTn>
                                        <p:tgtEl>
                                          <p:spTgt spid="11269"/>
                                        </p:tgtEl>
                                        <p:attrNameLst>
                                          <p:attrName>style.visibility</p:attrName>
                                        </p:attrNameLst>
                                      </p:cBhvr>
                                      <p:to>
                                        <p:strVal val="visible"/>
                                      </p:to>
                                    </p:set>
                                    <p:animEffect transition="in" filter="diamond(in)">
                                      <p:cBhvr>
                                        <p:cTn id="18" dur="2000"/>
                                        <p:tgtEl>
                                          <p:spTgt spid="11269"/>
                                        </p:tgtEl>
                                      </p:cBhvr>
                                    </p:animEffect>
                                  </p:childTnLst>
                                </p:cTn>
                              </p:par>
                            </p:childTnLst>
                          </p:cTn>
                        </p:par>
                        <p:par>
                          <p:cTn id="19" fill="hold" nodeType="afterGroup">
                            <p:stCondLst>
                              <p:cond delay="7000"/>
                            </p:stCondLst>
                            <p:childTnLst>
                              <p:par>
                                <p:cTn id="20" presetID="8" presetClass="entr" presetSubtype="16" fill="hold" grpId="0" nodeType="afterEffect">
                                  <p:stCondLst>
                                    <p:cond delay="0"/>
                                  </p:stCondLst>
                                  <p:childTnLst>
                                    <p:set>
                                      <p:cBhvr>
                                        <p:cTn id="21" dur="1" fill="hold">
                                          <p:stCondLst>
                                            <p:cond delay="0"/>
                                          </p:stCondLst>
                                        </p:cTn>
                                        <p:tgtEl>
                                          <p:spTgt spid="11270"/>
                                        </p:tgtEl>
                                        <p:attrNameLst>
                                          <p:attrName>style.visibility</p:attrName>
                                        </p:attrNameLst>
                                      </p:cBhvr>
                                      <p:to>
                                        <p:strVal val="visible"/>
                                      </p:to>
                                    </p:set>
                                    <p:animEffect transition="in" filter="diamond(in)">
                                      <p:cBhvr>
                                        <p:cTn id="22" dur="2000"/>
                                        <p:tgtEl>
                                          <p:spTgt spid="11270"/>
                                        </p:tgtEl>
                                      </p:cBhvr>
                                    </p:animEffect>
                                  </p:childTnLst>
                                </p:cTn>
                              </p:par>
                            </p:childTnLst>
                          </p:cTn>
                        </p:par>
                        <p:par>
                          <p:cTn id="23" fill="hold" nodeType="afterGroup">
                            <p:stCondLst>
                              <p:cond delay="9000"/>
                            </p:stCondLst>
                            <p:childTnLst>
                              <p:par>
                                <p:cTn id="24" presetID="8" presetClass="entr" presetSubtype="16" fill="hold" grpId="0" nodeType="afterEffect">
                                  <p:stCondLst>
                                    <p:cond delay="0"/>
                                  </p:stCondLst>
                                  <p:childTnLst>
                                    <p:set>
                                      <p:cBhvr>
                                        <p:cTn id="25" dur="1" fill="hold">
                                          <p:stCondLst>
                                            <p:cond delay="0"/>
                                          </p:stCondLst>
                                        </p:cTn>
                                        <p:tgtEl>
                                          <p:spTgt spid="11272"/>
                                        </p:tgtEl>
                                        <p:attrNameLst>
                                          <p:attrName>style.visibility</p:attrName>
                                        </p:attrNameLst>
                                      </p:cBhvr>
                                      <p:to>
                                        <p:strVal val="visible"/>
                                      </p:to>
                                    </p:set>
                                    <p:animEffect transition="in" filter="diamond(in)">
                                      <p:cBhvr>
                                        <p:cTn id="26" dur="2000"/>
                                        <p:tgtEl>
                                          <p:spTgt spid="11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P spid="11269" grpId="0" animBg="1"/>
      <p:bldP spid="11270" grpId="0" animBg="1"/>
      <p:bldP spid="11272" grpId="0" animBg="1"/>
      <p:bldP spid="1127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41102" y="304800"/>
            <a:ext cx="8661795" cy="646331"/>
          </a:xfrm>
          <a:prstGeom prst="rect">
            <a:avLst/>
          </a:prstGeom>
          <a:noFill/>
        </p:spPr>
        <p:txBody>
          <a:bodyPr wrap="none">
            <a:spAutoFit/>
          </a:bodyPr>
          <a:lstStyle/>
          <a:p>
            <a:pPr algn="ctr">
              <a:defRPr/>
            </a:pPr>
            <a:r>
              <a:rPr lang="uz-Cyrl-UZ" sz="3600">
                <a:solidFill>
                  <a:srgbClr val="92D050"/>
                </a:solidFill>
                <a:effectLst>
                  <a:reflection blurRad="6350" stA="60000" endA="900" endPos="60000" dist="29997" dir="5400000" sy="-100000" algn="bl" rotWithShape="0"/>
                </a:effectLst>
                <a:latin typeface="Times New Roman" pitchFamily="18" charset="0"/>
                <a:cs typeface="Times New Roman" pitchFamily="18" charset="0"/>
              </a:rPr>
              <a:t>Биз маълумотларни қандай ўзлаштирамиз?</a:t>
            </a:r>
            <a:endParaRPr lang="ru-RU" sz="3600" b="1">
              <a:ln w="12700">
                <a:solidFill>
                  <a:schemeClr val="tx2">
                    <a:satMod val="155000"/>
                  </a:schemeClr>
                </a:solidFill>
                <a:prstDash val="solid"/>
              </a:ln>
              <a:solidFill>
                <a:srgbClr val="92D050"/>
              </a:solidFill>
              <a:effectLst>
                <a:reflection blurRad="6350" stA="60000" endA="900" endPos="60000" dist="29997" dir="5400000" sy="-100000" algn="bl" rotWithShape="0"/>
              </a:effectLst>
              <a:latin typeface="Times New Roman" pitchFamily="18" charset="0"/>
              <a:cs typeface="Times New Roman" pitchFamily="18" charset="0"/>
            </a:endParaRPr>
          </a:p>
        </p:txBody>
      </p:sp>
      <p:pic>
        <p:nvPicPr>
          <p:cNvPr id="7" name="Рисунок 6"/>
          <p:cNvPicPr>
            <a:picLocks noChangeAspect="1"/>
          </p:cNvPicPr>
          <p:nvPr/>
        </p:nvPicPr>
        <p:blipFill>
          <a:blip r:embed="rId3">
            <a:extLst>
              <a:ext uri="{28A0092B-C50C-407E-A947-70E740481C1C}"/>
            </a:extLst>
          </a:blip>
          <a:stretch>
            <a:fillRect/>
          </a:stretch>
        </p:blipFill>
        <p:spPr>
          <a:xfrm>
            <a:off x="152400" y="1143000"/>
            <a:ext cx="533400" cy="63689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TextBox 8"/>
          <p:cNvSpPr txBox="1">
            <a:spLocks noChangeArrowheads="1"/>
          </p:cNvSpPr>
          <p:nvPr/>
        </p:nvSpPr>
        <p:spPr bwMode="auto">
          <a:xfrm>
            <a:off x="914400" y="1143000"/>
            <a:ext cx="6037263" cy="892175"/>
          </a:xfrm>
          <a:prstGeom prst="rect">
            <a:avLst/>
          </a:prstGeom>
          <a:noFill/>
          <a:ln w="9525">
            <a:noFill/>
            <a:miter lim="800000"/>
            <a:headEnd/>
            <a:tailEnd/>
          </a:ln>
        </p:spPr>
        <p:txBody>
          <a:bodyPr>
            <a:spAutoFit/>
          </a:bodyPr>
          <a:lstStyle/>
          <a:p>
            <a:r>
              <a:rPr lang="uz-Cyrl-UZ" sz="2800">
                <a:latin typeface="Times New Roman" pitchFamily="18" charset="0"/>
                <a:cs typeface="Times New Roman" pitchFamily="18" charset="0"/>
              </a:rPr>
              <a:t>Ўқиган вазиятда – 10%</a:t>
            </a:r>
          </a:p>
          <a:p>
            <a:endParaRPr lang="ru-RU">
              <a:latin typeface="Times New Roman" pitchFamily="18" charset="0"/>
              <a:cs typeface="Times New Roman" pitchFamily="18" charset="0"/>
            </a:endParaRPr>
          </a:p>
        </p:txBody>
      </p:sp>
      <p:pic>
        <p:nvPicPr>
          <p:cNvPr id="10" name="Рисунок 9"/>
          <p:cNvPicPr>
            <a:picLocks noChangeAspect="1"/>
          </p:cNvPicPr>
          <p:nvPr/>
        </p:nvPicPr>
        <p:blipFill>
          <a:blip r:embed="rId4" cstate="print">
            <a:extLst>
              <a:ext uri="{28A0092B-C50C-407E-A947-70E740481C1C}"/>
            </a:extLst>
          </a:blip>
          <a:stretch>
            <a:fillRect/>
          </a:stretch>
        </p:blipFill>
        <p:spPr>
          <a:xfrm>
            <a:off x="152400" y="1943219"/>
            <a:ext cx="559393" cy="57138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1" name="TextBox 10"/>
          <p:cNvSpPr txBox="1">
            <a:spLocks noChangeArrowheads="1"/>
          </p:cNvSpPr>
          <p:nvPr/>
        </p:nvSpPr>
        <p:spPr bwMode="auto">
          <a:xfrm>
            <a:off x="990600" y="1943100"/>
            <a:ext cx="6037263" cy="892175"/>
          </a:xfrm>
          <a:prstGeom prst="rect">
            <a:avLst/>
          </a:prstGeom>
          <a:noFill/>
          <a:ln w="9525">
            <a:noFill/>
            <a:miter lim="800000"/>
            <a:headEnd/>
            <a:tailEnd/>
          </a:ln>
        </p:spPr>
        <p:txBody>
          <a:bodyPr>
            <a:spAutoFit/>
          </a:bodyPr>
          <a:lstStyle/>
          <a:p>
            <a:r>
              <a:rPr lang="uz-Cyrl-UZ" sz="2800">
                <a:latin typeface="Times New Roman" pitchFamily="18" charset="0"/>
                <a:cs typeface="Times New Roman" pitchFamily="18" charset="0"/>
              </a:rPr>
              <a:t>Эшитган вазиятда – 20%</a:t>
            </a:r>
          </a:p>
          <a:p>
            <a:endParaRPr lang="ru-RU">
              <a:latin typeface="Times New Roman" pitchFamily="18" charset="0"/>
              <a:cs typeface="Times New Roman" pitchFamily="18" charset="0"/>
            </a:endParaRPr>
          </a:p>
        </p:txBody>
      </p:sp>
      <p:pic>
        <p:nvPicPr>
          <p:cNvPr id="12" name="Рисунок 11"/>
          <p:cNvPicPr>
            <a:picLocks noChangeAspect="1"/>
          </p:cNvPicPr>
          <p:nvPr/>
        </p:nvPicPr>
        <p:blipFill>
          <a:blip r:embed="rId5">
            <a:extLst>
              <a:ext uri="{28A0092B-C50C-407E-A947-70E740481C1C}"/>
            </a:extLst>
          </a:blip>
          <a:stretch>
            <a:fillRect/>
          </a:stretch>
        </p:blipFill>
        <p:spPr>
          <a:xfrm>
            <a:off x="152400" y="2691581"/>
            <a:ext cx="585019" cy="58501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3" name="TextBox 12"/>
          <p:cNvSpPr txBox="1">
            <a:spLocks noChangeArrowheads="1"/>
          </p:cNvSpPr>
          <p:nvPr/>
        </p:nvSpPr>
        <p:spPr bwMode="auto">
          <a:xfrm>
            <a:off x="990600" y="2705100"/>
            <a:ext cx="6037263" cy="892175"/>
          </a:xfrm>
          <a:prstGeom prst="rect">
            <a:avLst/>
          </a:prstGeom>
          <a:noFill/>
          <a:ln w="9525">
            <a:noFill/>
            <a:miter lim="800000"/>
            <a:headEnd/>
            <a:tailEnd/>
          </a:ln>
        </p:spPr>
        <p:txBody>
          <a:bodyPr>
            <a:spAutoFit/>
          </a:bodyPr>
          <a:lstStyle/>
          <a:p>
            <a:r>
              <a:rPr lang="uz-Cyrl-UZ" sz="2800">
                <a:latin typeface="Times New Roman" pitchFamily="18" charset="0"/>
                <a:cs typeface="Times New Roman" pitchFamily="18" charset="0"/>
              </a:rPr>
              <a:t> Кўрган вазиятда – 30%</a:t>
            </a:r>
          </a:p>
          <a:p>
            <a:endParaRPr lang="ru-RU">
              <a:latin typeface="Times New Roman" pitchFamily="18" charset="0"/>
              <a:cs typeface="Times New Roman" pitchFamily="18" charset="0"/>
            </a:endParaRPr>
          </a:p>
        </p:txBody>
      </p:sp>
      <p:pic>
        <p:nvPicPr>
          <p:cNvPr id="14" name="Рисунок 13"/>
          <p:cNvPicPr>
            <a:picLocks noChangeAspect="1"/>
          </p:cNvPicPr>
          <p:nvPr/>
        </p:nvPicPr>
        <p:blipFill>
          <a:blip r:embed="rId6">
            <a:extLst>
              <a:ext uri="{28A0092B-C50C-407E-A947-70E740481C1C}"/>
            </a:extLst>
          </a:blip>
          <a:stretch>
            <a:fillRect/>
          </a:stretch>
        </p:blipFill>
        <p:spPr>
          <a:xfrm>
            <a:off x="76200" y="3514725"/>
            <a:ext cx="695325" cy="5238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5" name="TextBox 14"/>
          <p:cNvSpPr txBox="1">
            <a:spLocks noChangeArrowheads="1"/>
          </p:cNvSpPr>
          <p:nvPr/>
        </p:nvSpPr>
        <p:spPr bwMode="auto">
          <a:xfrm>
            <a:off x="990600" y="3429000"/>
            <a:ext cx="6037263" cy="892175"/>
          </a:xfrm>
          <a:prstGeom prst="rect">
            <a:avLst/>
          </a:prstGeom>
          <a:noFill/>
          <a:ln w="9525">
            <a:noFill/>
            <a:miter lim="800000"/>
            <a:headEnd/>
            <a:tailEnd/>
          </a:ln>
        </p:spPr>
        <p:txBody>
          <a:bodyPr>
            <a:spAutoFit/>
          </a:bodyPr>
          <a:lstStyle/>
          <a:p>
            <a:r>
              <a:rPr lang="uz-Cyrl-UZ" sz="2800">
                <a:latin typeface="Times New Roman" pitchFamily="18" charset="0"/>
                <a:cs typeface="Times New Roman" pitchFamily="18" charset="0"/>
              </a:rPr>
              <a:t> Эшитган ва кўрган вазиятда – 50%</a:t>
            </a:r>
          </a:p>
          <a:p>
            <a:endParaRPr lang="ru-RU">
              <a:latin typeface="Times New Roman" pitchFamily="18" charset="0"/>
              <a:cs typeface="Times New Roman" pitchFamily="18" charset="0"/>
            </a:endParaRPr>
          </a:p>
        </p:txBody>
      </p:sp>
      <p:pic>
        <p:nvPicPr>
          <p:cNvPr id="16" name="Рисунок 15"/>
          <p:cNvPicPr>
            <a:picLocks noChangeAspect="1"/>
          </p:cNvPicPr>
          <p:nvPr/>
        </p:nvPicPr>
        <p:blipFill>
          <a:blip r:embed="rId7">
            <a:extLst>
              <a:ext uri="{28A0092B-C50C-407E-A947-70E740481C1C}"/>
            </a:extLst>
          </a:blip>
          <a:stretch>
            <a:fillRect/>
          </a:stretch>
        </p:blipFill>
        <p:spPr>
          <a:xfrm>
            <a:off x="176981" y="4246098"/>
            <a:ext cx="661219" cy="5545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7" name="TextBox 16"/>
          <p:cNvSpPr txBox="1">
            <a:spLocks noChangeArrowheads="1"/>
          </p:cNvSpPr>
          <p:nvPr/>
        </p:nvSpPr>
        <p:spPr bwMode="auto">
          <a:xfrm>
            <a:off x="990600" y="4229100"/>
            <a:ext cx="6991350" cy="892175"/>
          </a:xfrm>
          <a:prstGeom prst="rect">
            <a:avLst/>
          </a:prstGeom>
          <a:noFill/>
          <a:ln w="9525">
            <a:noFill/>
            <a:miter lim="800000"/>
            <a:headEnd/>
            <a:tailEnd/>
          </a:ln>
        </p:spPr>
        <p:txBody>
          <a:bodyPr>
            <a:spAutoFit/>
          </a:bodyPr>
          <a:lstStyle/>
          <a:p>
            <a:r>
              <a:rPr lang="uz-Cyrl-UZ" sz="2800">
                <a:latin typeface="Times New Roman" pitchFamily="18" charset="0"/>
                <a:cs typeface="Times New Roman" pitchFamily="18" charset="0"/>
              </a:rPr>
              <a:t> Бошқалар билан баҳслашганда – 70%</a:t>
            </a:r>
          </a:p>
          <a:p>
            <a:endParaRPr lang="ru-RU">
              <a:latin typeface="Times New Roman" pitchFamily="18" charset="0"/>
              <a:cs typeface="Times New Roman" pitchFamily="18" charset="0"/>
            </a:endParaRPr>
          </a:p>
        </p:txBody>
      </p:sp>
      <p:pic>
        <p:nvPicPr>
          <p:cNvPr id="18" name="Рисунок 17"/>
          <p:cNvPicPr>
            <a:picLocks noChangeAspect="1"/>
          </p:cNvPicPr>
          <p:nvPr/>
        </p:nvPicPr>
        <p:blipFill>
          <a:blip r:embed="rId8">
            <a:extLst>
              <a:ext uri="{28A0092B-C50C-407E-A947-70E740481C1C}"/>
            </a:extLst>
          </a:blip>
          <a:stretch>
            <a:fillRect/>
          </a:stretch>
        </p:blipFill>
        <p:spPr>
          <a:xfrm>
            <a:off x="152400" y="4953000"/>
            <a:ext cx="604683" cy="6858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9" name="TextBox 18"/>
          <p:cNvSpPr txBox="1">
            <a:spLocks noChangeArrowheads="1"/>
          </p:cNvSpPr>
          <p:nvPr/>
        </p:nvSpPr>
        <p:spPr bwMode="auto">
          <a:xfrm>
            <a:off x="990600" y="4991100"/>
            <a:ext cx="7912100" cy="830263"/>
          </a:xfrm>
          <a:prstGeom prst="rect">
            <a:avLst/>
          </a:prstGeom>
          <a:noFill/>
          <a:ln w="9525">
            <a:noFill/>
            <a:miter lim="800000"/>
            <a:headEnd/>
            <a:tailEnd/>
          </a:ln>
        </p:spPr>
        <p:txBody>
          <a:bodyPr>
            <a:spAutoFit/>
          </a:bodyPr>
          <a:lstStyle/>
          <a:p>
            <a:r>
              <a:rPr lang="uz-Cyrl-UZ">
                <a:latin typeface="Times New Roman" pitchFamily="18" charset="0"/>
                <a:cs typeface="Times New Roman" pitchFamily="18" charset="0"/>
              </a:rPr>
              <a:t> Хусусий хиссий кечирмалар бошдан кечирган пайтда-90%</a:t>
            </a:r>
          </a:p>
          <a:p>
            <a:endParaRPr lang="ru-RU">
              <a:latin typeface="Times New Roman" pitchFamily="18" charset="0"/>
              <a:cs typeface="Times New Roman" pitchFamily="18" charset="0"/>
            </a:endParaRPr>
          </a:p>
        </p:txBody>
      </p:sp>
      <p:pic>
        <p:nvPicPr>
          <p:cNvPr id="20" name="Рисунок 19"/>
          <p:cNvPicPr>
            <a:picLocks noChangeAspect="1"/>
          </p:cNvPicPr>
          <p:nvPr/>
        </p:nvPicPr>
        <p:blipFill>
          <a:blip r:embed="rId9">
            <a:extLst>
              <a:ext uri="{28A0092B-C50C-407E-A947-70E740481C1C}"/>
            </a:extLst>
          </a:blip>
          <a:stretch>
            <a:fillRect/>
          </a:stretch>
        </p:blipFill>
        <p:spPr>
          <a:xfrm>
            <a:off x="152401" y="5863422"/>
            <a:ext cx="762000" cy="68977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1" name="TextBox 20"/>
          <p:cNvSpPr txBox="1">
            <a:spLocks noChangeArrowheads="1"/>
          </p:cNvSpPr>
          <p:nvPr/>
        </p:nvSpPr>
        <p:spPr bwMode="auto">
          <a:xfrm>
            <a:off x="990600" y="5905500"/>
            <a:ext cx="6991350" cy="892175"/>
          </a:xfrm>
          <a:prstGeom prst="rect">
            <a:avLst/>
          </a:prstGeom>
          <a:noFill/>
          <a:ln w="9525">
            <a:noFill/>
            <a:miter lim="800000"/>
            <a:headEnd/>
            <a:tailEnd/>
          </a:ln>
        </p:spPr>
        <p:txBody>
          <a:bodyPr>
            <a:spAutoFit/>
          </a:bodyPr>
          <a:lstStyle/>
          <a:p>
            <a:r>
              <a:rPr lang="uz-Cyrl-UZ" sz="2800">
                <a:latin typeface="Times New Roman" pitchFamily="18" charset="0"/>
                <a:cs typeface="Times New Roman" pitchFamily="18" charset="0"/>
              </a:rPr>
              <a:t> Бошқаларни ўқитган вазиятда – 9</a:t>
            </a:r>
            <a:r>
              <a:rPr lang="en-US" sz="2800">
                <a:latin typeface="Times New Roman" pitchFamily="18" charset="0"/>
                <a:cs typeface="Times New Roman" pitchFamily="18" charset="0"/>
              </a:rPr>
              <a:t>5</a:t>
            </a:r>
            <a:r>
              <a:rPr lang="uz-Cyrl-UZ" sz="2800">
                <a:latin typeface="Times New Roman" pitchFamily="18" charset="0"/>
                <a:cs typeface="Times New Roman" pitchFamily="18" charset="0"/>
              </a:rPr>
              <a:t>% - 100%</a:t>
            </a:r>
          </a:p>
          <a:p>
            <a:endParaRPr lang="ru-RU">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Effect transition="in" filter="circle(in)">
                                      <p:cBhvr>
                                        <p:cTn id="7" dur="1000"/>
                                        <p:tgtEl>
                                          <p:spTgt spid="5"/>
                                        </p:tgtEl>
                                      </p:cBhvr>
                                    </p:animEffect>
                                  </p:childTnLst>
                                </p:cTn>
                              </p:par>
                            </p:childTnLst>
                          </p:cTn>
                        </p:par>
                        <p:par>
                          <p:cTn id="8" fill="hold">
                            <p:stCondLst>
                              <p:cond delay="1000"/>
                            </p:stCondLst>
                            <p:childTnLst>
                              <p:par>
                                <p:cTn id="9" presetID="23" presetClass="emph" presetSubtype="0" repeatCount="indefinite" fill="hold" nodeType="afterEffect">
                                  <p:stCondLst>
                                    <p:cond delay="0"/>
                                  </p:stCondLst>
                                  <p:childTnLst>
                                    <p:animClr clrSpc="hsl" dir="cw">
                                      <p:cBhvr override="childStyle">
                                        <p:cTn id="10" dur="1750" fill="hold"/>
                                        <p:tgtEl>
                                          <p:spTgt spid="5">
                                            <p:txEl>
                                              <p:pRg st="0" end="0"/>
                                            </p:txEl>
                                          </p:spTgt>
                                        </p:tgtEl>
                                        <p:attrNameLst>
                                          <p:attrName>style.color</p:attrName>
                                        </p:attrNameLst>
                                      </p:cBhvr>
                                      <p:by>
                                        <p:hsl h="10842353" s="0" l="0"/>
                                      </p:by>
                                    </p:animClr>
                                    <p:animClr clrSpc="hsl" dir="cw">
                                      <p:cBhvr>
                                        <p:cTn id="11" dur="1750" fill="hold"/>
                                        <p:tgtEl>
                                          <p:spTgt spid="5">
                                            <p:txEl>
                                              <p:pRg st="0" end="0"/>
                                            </p:txEl>
                                          </p:spTgt>
                                        </p:tgtEl>
                                        <p:attrNameLst>
                                          <p:attrName>fillcolor</p:attrName>
                                        </p:attrNameLst>
                                      </p:cBhvr>
                                      <p:by>
                                        <p:hsl h="10842353" s="0" l="0"/>
                                      </p:by>
                                    </p:animClr>
                                    <p:animClr clrSpc="hsl" dir="cw">
                                      <p:cBhvr>
                                        <p:cTn id="12" dur="1750" fill="hold"/>
                                        <p:tgtEl>
                                          <p:spTgt spid="5">
                                            <p:txEl>
                                              <p:pRg st="0" end="0"/>
                                            </p:txEl>
                                          </p:spTgt>
                                        </p:tgtEl>
                                        <p:attrNameLst>
                                          <p:attrName>stroke.color</p:attrName>
                                        </p:attrNameLst>
                                      </p:cBhvr>
                                      <p:by>
                                        <p:hsl h="10842353" s="0" l="0"/>
                                      </p:by>
                                    </p:animClr>
                                    <p:set>
                                      <p:cBhvr>
                                        <p:cTn id="13" dur="1750" fill="hold"/>
                                        <p:tgtEl>
                                          <p:spTgt spid="5">
                                            <p:txEl>
                                              <p:pRg st="0" end="0"/>
                                            </p:txEl>
                                          </p:spTgt>
                                        </p:tgtEl>
                                        <p:attrNameLst>
                                          <p:attrName>fill.type</p:attrName>
                                        </p:attrNameLst>
                                      </p:cBhvr>
                                      <p:to>
                                        <p:strVal val="solid"/>
                                      </p:to>
                                    </p:set>
                                  </p:childTnLst>
                                </p:cTn>
                              </p:par>
                            </p:childTnLst>
                          </p:cTn>
                        </p:par>
                        <p:par>
                          <p:cTn id="14" fill="hold">
                            <p:stCondLst>
                              <p:cond delay="2750"/>
                            </p:stCondLst>
                            <p:childTnLst>
                              <p:par>
                                <p:cTn id="15" presetID="31" presetClass="entr" presetSubtype="0" fill="hold"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2000" fill="hold"/>
                                        <p:tgtEl>
                                          <p:spTgt spid="7"/>
                                        </p:tgtEl>
                                        <p:attrNameLst>
                                          <p:attrName>ppt_w</p:attrName>
                                        </p:attrNameLst>
                                      </p:cBhvr>
                                      <p:tavLst>
                                        <p:tav tm="0">
                                          <p:val>
                                            <p:fltVal val="0"/>
                                          </p:val>
                                        </p:tav>
                                        <p:tav tm="100000">
                                          <p:val>
                                            <p:strVal val="#ppt_w"/>
                                          </p:val>
                                        </p:tav>
                                      </p:tavLst>
                                    </p:anim>
                                    <p:anim calcmode="lin" valueType="num">
                                      <p:cBhvr>
                                        <p:cTn id="18" dur="2000" fill="hold"/>
                                        <p:tgtEl>
                                          <p:spTgt spid="7"/>
                                        </p:tgtEl>
                                        <p:attrNameLst>
                                          <p:attrName>ppt_h</p:attrName>
                                        </p:attrNameLst>
                                      </p:cBhvr>
                                      <p:tavLst>
                                        <p:tav tm="0">
                                          <p:val>
                                            <p:fltVal val="0"/>
                                          </p:val>
                                        </p:tav>
                                        <p:tav tm="100000">
                                          <p:val>
                                            <p:strVal val="#ppt_h"/>
                                          </p:val>
                                        </p:tav>
                                      </p:tavLst>
                                    </p:anim>
                                    <p:anim calcmode="lin" valueType="num">
                                      <p:cBhvr>
                                        <p:cTn id="19" dur="2000" fill="hold"/>
                                        <p:tgtEl>
                                          <p:spTgt spid="7"/>
                                        </p:tgtEl>
                                        <p:attrNameLst>
                                          <p:attrName>style.rotation</p:attrName>
                                        </p:attrNameLst>
                                      </p:cBhvr>
                                      <p:tavLst>
                                        <p:tav tm="0">
                                          <p:val>
                                            <p:fltVal val="90"/>
                                          </p:val>
                                        </p:tav>
                                        <p:tav tm="100000">
                                          <p:val>
                                            <p:fltVal val="0"/>
                                          </p:val>
                                        </p:tav>
                                      </p:tavLst>
                                    </p:anim>
                                    <p:animEffect transition="in" filter="fade">
                                      <p:cBhvr>
                                        <p:cTn id="20" dur="2000"/>
                                        <p:tgtEl>
                                          <p:spTgt spid="7"/>
                                        </p:tgtEl>
                                      </p:cBhvr>
                                    </p:animEffect>
                                  </p:childTnLst>
                                </p:cTn>
                              </p:par>
                            </p:childTnLst>
                          </p:cTn>
                        </p:par>
                        <p:par>
                          <p:cTn id="21" fill="hold">
                            <p:stCondLst>
                              <p:cond delay="4750"/>
                            </p:stCondLst>
                            <p:childTnLst>
                              <p:par>
                                <p:cTn id="22" presetID="37"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2000"/>
                                        <p:tgtEl>
                                          <p:spTgt spid="9"/>
                                        </p:tgtEl>
                                      </p:cBhvr>
                                    </p:animEffect>
                                    <p:anim calcmode="lin" valueType="num">
                                      <p:cBhvr>
                                        <p:cTn id="25" dur="2000" fill="hold"/>
                                        <p:tgtEl>
                                          <p:spTgt spid="9"/>
                                        </p:tgtEl>
                                        <p:attrNameLst>
                                          <p:attrName>ppt_x</p:attrName>
                                        </p:attrNameLst>
                                      </p:cBhvr>
                                      <p:tavLst>
                                        <p:tav tm="0">
                                          <p:val>
                                            <p:strVal val="#ppt_x"/>
                                          </p:val>
                                        </p:tav>
                                        <p:tav tm="100000">
                                          <p:val>
                                            <p:strVal val="#ppt_x"/>
                                          </p:val>
                                        </p:tav>
                                      </p:tavLst>
                                    </p:anim>
                                    <p:anim calcmode="lin" valueType="num">
                                      <p:cBhvr>
                                        <p:cTn id="26" dur="1800" decel="100000" fill="hold"/>
                                        <p:tgtEl>
                                          <p:spTgt spid="9"/>
                                        </p:tgtEl>
                                        <p:attrNameLst>
                                          <p:attrName>ppt_y</p:attrName>
                                        </p:attrNameLst>
                                      </p:cBhvr>
                                      <p:tavLst>
                                        <p:tav tm="0">
                                          <p:val>
                                            <p:strVal val="#ppt_y+1"/>
                                          </p:val>
                                        </p:tav>
                                        <p:tav tm="100000">
                                          <p:val>
                                            <p:strVal val="#ppt_y-.03"/>
                                          </p:val>
                                        </p:tav>
                                      </p:tavLst>
                                    </p:anim>
                                    <p:anim calcmode="lin" valueType="num">
                                      <p:cBhvr>
                                        <p:cTn id="27" dur="200" accel="100000" fill="hold">
                                          <p:stCondLst>
                                            <p:cond delay="1800"/>
                                          </p:stCondLst>
                                        </p:cTn>
                                        <p:tgtEl>
                                          <p:spTgt spid="9"/>
                                        </p:tgtEl>
                                        <p:attrNameLst>
                                          <p:attrName>ppt_y</p:attrName>
                                        </p:attrNameLst>
                                      </p:cBhvr>
                                      <p:tavLst>
                                        <p:tav tm="0">
                                          <p:val>
                                            <p:strVal val="#ppt_y-.03"/>
                                          </p:val>
                                        </p:tav>
                                        <p:tav tm="100000">
                                          <p:val>
                                            <p:strVal val="#ppt_y"/>
                                          </p:val>
                                        </p:tav>
                                      </p:tavLst>
                                    </p:anim>
                                  </p:childTnLst>
                                </p:cTn>
                              </p:par>
                            </p:childTnLst>
                          </p:cTn>
                        </p:par>
                        <p:par>
                          <p:cTn id="28" fill="hold">
                            <p:stCondLst>
                              <p:cond delay="6750"/>
                            </p:stCondLst>
                            <p:childTnLst>
                              <p:par>
                                <p:cTn id="29" presetID="31" presetClass="entr" presetSubtype="0"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2000" fill="hold"/>
                                        <p:tgtEl>
                                          <p:spTgt spid="10"/>
                                        </p:tgtEl>
                                        <p:attrNameLst>
                                          <p:attrName>ppt_w</p:attrName>
                                        </p:attrNameLst>
                                      </p:cBhvr>
                                      <p:tavLst>
                                        <p:tav tm="0">
                                          <p:val>
                                            <p:fltVal val="0"/>
                                          </p:val>
                                        </p:tav>
                                        <p:tav tm="100000">
                                          <p:val>
                                            <p:strVal val="#ppt_w"/>
                                          </p:val>
                                        </p:tav>
                                      </p:tavLst>
                                    </p:anim>
                                    <p:anim calcmode="lin" valueType="num">
                                      <p:cBhvr>
                                        <p:cTn id="32" dur="2000" fill="hold"/>
                                        <p:tgtEl>
                                          <p:spTgt spid="10"/>
                                        </p:tgtEl>
                                        <p:attrNameLst>
                                          <p:attrName>ppt_h</p:attrName>
                                        </p:attrNameLst>
                                      </p:cBhvr>
                                      <p:tavLst>
                                        <p:tav tm="0">
                                          <p:val>
                                            <p:fltVal val="0"/>
                                          </p:val>
                                        </p:tav>
                                        <p:tav tm="100000">
                                          <p:val>
                                            <p:strVal val="#ppt_h"/>
                                          </p:val>
                                        </p:tav>
                                      </p:tavLst>
                                    </p:anim>
                                    <p:anim calcmode="lin" valueType="num">
                                      <p:cBhvr>
                                        <p:cTn id="33" dur="2000" fill="hold"/>
                                        <p:tgtEl>
                                          <p:spTgt spid="10"/>
                                        </p:tgtEl>
                                        <p:attrNameLst>
                                          <p:attrName>style.rotation</p:attrName>
                                        </p:attrNameLst>
                                      </p:cBhvr>
                                      <p:tavLst>
                                        <p:tav tm="0">
                                          <p:val>
                                            <p:fltVal val="90"/>
                                          </p:val>
                                        </p:tav>
                                        <p:tav tm="100000">
                                          <p:val>
                                            <p:fltVal val="0"/>
                                          </p:val>
                                        </p:tav>
                                      </p:tavLst>
                                    </p:anim>
                                    <p:animEffect transition="in" filter="fade">
                                      <p:cBhvr>
                                        <p:cTn id="34" dur="2000"/>
                                        <p:tgtEl>
                                          <p:spTgt spid="10"/>
                                        </p:tgtEl>
                                      </p:cBhvr>
                                    </p:animEffect>
                                  </p:childTnLst>
                                </p:cTn>
                              </p:par>
                            </p:childTnLst>
                          </p:cTn>
                        </p:par>
                        <p:par>
                          <p:cTn id="35" fill="hold">
                            <p:stCondLst>
                              <p:cond delay="8750"/>
                            </p:stCondLst>
                            <p:childTnLst>
                              <p:par>
                                <p:cTn id="36" presetID="37" presetClass="entr" presetSubtype="0"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2000"/>
                                        <p:tgtEl>
                                          <p:spTgt spid="11"/>
                                        </p:tgtEl>
                                      </p:cBhvr>
                                    </p:animEffect>
                                    <p:anim calcmode="lin" valueType="num">
                                      <p:cBhvr>
                                        <p:cTn id="39" dur="2000" fill="hold"/>
                                        <p:tgtEl>
                                          <p:spTgt spid="11"/>
                                        </p:tgtEl>
                                        <p:attrNameLst>
                                          <p:attrName>ppt_x</p:attrName>
                                        </p:attrNameLst>
                                      </p:cBhvr>
                                      <p:tavLst>
                                        <p:tav tm="0">
                                          <p:val>
                                            <p:strVal val="#ppt_x"/>
                                          </p:val>
                                        </p:tav>
                                        <p:tav tm="100000">
                                          <p:val>
                                            <p:strVal val="#ppt_x"/>
                                          </p:val>
                                        </p:tav>
                                      </p:tavLst>
                                    </p:anim>
                                    <p:anim calcmode="lin" valueType="num">
                                      <p:cBhvr>
                                        <p:cTn id="40" dur="1800" decel="100000" fill="hold"/>
                                        <p:tgtEl>
                                          <p:spTgt spid="11"/>
                                        </p:tgtEl>
                                        <p:attrNameLst>
                                          <p:attrName>ppt_y</p:attrName>
                                        </p:attrNameLst>
                                      </p:cBhvr>
                                      <p:tavLst>
                                        <p:tav tm="0">
                                          <p:val>
                                            <p:strVal val="#ppt_y+1"/>
                                          </p:val>
                                        </p:tav>
                                        <p:tav tm="100000">
                                          <p:val>
                                            <p:strVal val="#ppt_y-.03"/>
                                          </p:val>
                                        </p:tav>
                                      </p:tavLst>
                                    </p:anim>
                                    <p:anim calcmode="lin" valueType="num">
                                      <p:cBhvr>
                                        <p:cTn id="41" dur="200" accel="100000" fill="hold">
                                          <p:stCondLst>
                                            <p:cond delay="1800"/>
                                          </p:stCondLst>
                                        </p:cTn>
                                        <p:tgtEl>
                                          <p:spTgt spid="11"/>
                                        </p:tgtEl>
                                        <p:attrNameLst>
                                          <p:attrName>ppt_y</p:attrName>
                                        </p:attrNameLst>
                                      </p:cBhvr>
                                      <p:tavLst>
                                        <p:tav tm="0">
                                          <p:val>
                                            <p:strVal val="#ppt_y-.03"/>
                                          </p:val>
                                        </p:tav>
                                        <p:tav tm="100000">
                                          <p:val>
                                            <p:strVal val="#ppt_y"/>
                                          </p:val>
                                        </p:tav>
                                      </p:tavLst>
                                    </p:anim>
                                  </p:childTnLst>
                                </p:cTn>
                              </p:par>
                            </p:childTnLst>
                          </p:cTn>
                        </p:par>
                        <p:par>
                          <p:cTn id="42" fill="hold">
                            <p:stCondLst>
                              <p:cond delay="10750"/>
                            </p:stCondLst>
                            <p:childTnLst>
                              <p:par>
                                <p:cTn id="43" presetID="31" presetClass="entr" presetSubtype="0" fill="hold" nodeType="after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p:cTn id="45" dur="2000" fill="hold"/>
                                        <p:tgtEl>
                                          <p:spTgt spid="12"/>
                                        </p:tgtEl>
                                        <p:attrNameLst>
                                          <p:attrName>ppt_w</p:attrName>
                                        </p:attrNameLst>
                                      </p:cBhvr>
                                      <p:tavLst>
                                        <p:tav tm="0">
                                          <p:val>
                                            <p:fltVal val="0"/>
                                          </p:val>
                                        </p:tav>
                                        <p:tav tm="100000">
                                          <p:val>
                                            <p:strVal val="#ppt_w"/>
                                          </p:val>
                                        </p:tav>
                                      </p:tavLst>
                                    </p:anim>
                                    <p:anim calcmode="lin" valueType="num">
                                      <p:cBhvr>
                                        <p:cTn id="46" dur="2000" fill="hold"/>
                                        <p:tgtEl>
                                          <p:spTgt spid="12"/>
                                        </p:tgtEl>
                                        <p:attrNameLst>
                                          <p:attrName>ppt_h</p:attrName>
                                        </p:attrNameLst>
                                      </p:cBhvr>
                                      <p:tavLst>
                                        <p:tav tm="0">
                                          <p:val>
                                            <p:fltVal val="0"/>
                                          </p:val>
                                        </p:tav>
                                        <p:tav tm="100000">
                                          <p:val>
                                            <p:strVal val="#ppt_h"/>
                                          </p:val>
                                        </p:tav>
                                      </p:tavLst>
                                    </p:anim>
                                    <p:anim calcmode="lin" valueType="num">
                                      <p:cBhvr>
                                        <p:cTn id="47" dur="2000" fill="hold"/>
                                        <p:tgtEl>
                                          <p:spTgt spid="12"/>
                                        </p:tgtEl>
                                        <p:attrNameLst>
                                          <p:attrName>style.rotation</p:attrName>
                                        </p:attrNameLst>
                                      </p:cBhvr>
                                      <p:tavLst>
                                        <p:tav tm="0">
                                          <p:val>
                                            <p:fltVal val="90"/>
                                          </p:val>
                                        </p:tav>
                                        <p:tav tm="100000">
                                          <p:val>
                                            <p:fltVal val="0"/>
                                          </p:val>
                                        </p:tav>
                                      </p:tavLst>
                                    </p:anim>
                                    <p:animEffect transition="in" filter="fade">
                                      <p:cBhvr>
                                        <p:cTn id="48" dur="2000"/>
                                        <p:tgtEl>
                                          <p:spTgt spid="12"/>
                                        </p:tgtEl>
                                      </p:cBhvr>
                                    </p:animEffect>
                                  </p:childTnLst>
                                </p:cTn>
                              </p:par>
                            </p:childTnLst>
                          </p:cTn>
                        </p:par>
                        <p:par>
                          <p:cTn id="49" fill="hold">
                            <p:stCondLst>
                              <p:cond delay="12750"/>
                            </p:stCondLst>
                            <p:childTnLst>
                              <p:par>
                                <p:cTn id="50" presetID="37" presetClass="entr" presetSubtype="0" fill="hold" grpId="0" nodeType="after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2000"/>
                                        <p:tgtEl>
                                          <p:spTgt spid="13"/>
                                        </p:tgtEl>
                                      </p:cBhvr>
                                    </p:animEffect>
                                    <p:anim calcmode="lin" valueType="num">
                                      <p:cBhvr>
                                        <p:cTn id="53" dur="2000" fill="hold"/>
                                        <p:tgtEl>
                                          <p:spTgt spid="13"/>
                                        </p:tgtEl>
                                        <p:attrNameLst>
                                          <p:attrName>ppt_x</p:attrName>
                                        </p:attrNameLst>
                                      </p:cBhvr>
                                      <p:tavLst>
                                        <p:tav tm="0">
                                          <p:val>
                                            <p:strVal val="#ppt_x"/>
                                          </p:val>
                                        </p:tav>
                                        <p:tav tm="100000">
                                          <p:val>
                                            <p:strVal val="#ppt_x"/>
                                          </p:val>
                                        </p:tav>
                                      </p:tavLst>
                                    </p:anim>
                                    <p:anim calcmode="lin" valueType="num">
                                      <p:cBhvr>
                                        <p:cTn id="54" dur="1800" decel="100000" fill="hold"/>
                                        <p:tgtEl>
                                          <p:spTgt spid="13"/>
                                        </p:tgtEl>
                                        <p:attrNameLst>
                                          <p:attrName>ppt_y</p:attrName>
                                        </p:attrNameLst>
                                      </p:cBhvr>
                                      <p:tavLst>
                                        <p:tav tm="0">
                                          <p:val>
                                            <p:strVal val="#ppt_y+1"/>
                                          </p:val>
                                        </p:tav>
                                        <p:tav tm="100000">
                                          <p:val>
                                            <p:strVal val="#ppt_y-.03"/>
                                          </p:val>
                                        </p:tav>
                                      </p:tavLst>
                                    </p:anim>
                                    <p:anim calcmode="lin" valueType="num">
                                      <p:cBhvr>
                                        <p:cTn id="55" dur="200" accel="100000" fill="hold">
                                          <p:stCondLst>
                                            <p:cond delay="1800"/>
                                          </p:stCondLst>
                                        </p:cTn>
                                        <p:tgtEl>
                                          <p:spTgt spid="13"/>
                                        </p:tgtEl>
                                        <p:attrNameLst>
                                          <p:attrName>ppt_y</p:attrName>
                                        </p:attrNameLst>
                                      </p:cBhvr>
                                      <p:tavLst>
                                        <p:tav tm="0">
                                          <p:val>
                                            <p:strVal val="#ppt_y-.03"/>
                                          </p:val>
                                        </p:tav>
                                        <p:tav tm="100000">
                                          <p:val>
                                            <p:strVal val="#ppt_y"/>
                                          </p:val>
                                        </p:tav>
                                      </p:tavLst>
                                    </p:anim>
                                  </p:childTnLst>
                                </p:cTn>
                              </p:par>
                            </p:childTnLst>
                          </p:cTn>
                        </p:par>
                        <p:par>
                          <p:cTn id="56" fill="hold">
                            <p:stCondLst>
                              <p:cond delay="14750"/>
                            </p:stCondLst>
                            <p:childTnLst>
                              <p:par>
                                <p:cTn id="57" presetID="31" presetClass="entr" presetSubtype="0" fill="hold" nodeType="after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p:cTn id="59" dur="2000" fill="hold"/>
                                        <p:tgtEl>
                                          <p:spTgt spid="14"/>
                                        </p:tgtEl>
                                        <p:attrNameLst>
                                          <p:attrName>ppt_w</p:attrName>
                                        </p:attrNameLst>
                                      </p:cBhvr>
                                      <p:tavLst>
                                        <p:tav tm="0">
                                          <p:val>
                                            <p:fltVal val="0"/>
                                          </p:val>
                                        </p:tav>
                                        <p:tav tm="100000">
                                          <p:val>
                                            <p:strVal val="#ppt_w"/>
                                          </p:val>
                                        </p:tav>
                                      </p:tavLst>
                                    </p:anim>
                                    <p:anim calcmode="lin" valueType="num">
                                      <p:cBhvr>
                                        <p:cTn id="60" dur="2000" fill="hold"/>
                                        <p:tgtEl>
                                          <p:spTgt spid="14"/>
                                        </p:tgtEl>
                                        <p:attrNameLst>
                                          <p:attrName>ppt_h</p:attrName>
                                        </p:attrNameLst>
                                      </p:cBhvr>
                                      <p:tavLst>
                                        <p:tav tm="0">
                                          <p:val>
                                            <p:fltVal val="0"/>
                                          </p:val>
                                        </p:tav>
                                        <p:tav tm="100000">
                                          <p:val>
                                            <p:strVal val="#ppt_h"/>
                                          </p:val>
                                        </p:tav>
                                      </p:tavLst>
                                    </p:anim>
                                    <p:anim calcmode="lin" valueType="num">
                                      <p:cBhvr>
                                        <p:cTn id="61" dur="2000" fill="hold"/>
                                        <p:tgtEl>
                                          <p:spTgt spid="14"/>
                                        </p:tgtEl>
                                        <p:attrNameLst>
                                          <p:attrName>style.rotation</p:attrName>
                                        </p:attrNameLst>
                                      </p:cBhvr>
                                      <p:tavLst>
                                        <p:tav tm="0">
                                          <p:val>
                                            <p:fltVal val="90"/>
                                          </p:val>
                                        </p:tav>
                                        <p:tav tm="100000">
                                          <p:val>
                                            <p:fltVal val="0"/>
                                          </p:val>
                                        </p:tav>
                                      </p:tavLst>
                                    </p:anim>
                                    <p:animEffect transition="in" filter="fade">
                                      <p:cBhvr>
                                        <p:cTn id="62" dur="2000"/>
                                        <p:tgtEl>
                                          <p:spTgt spid="14"/>
                                        </p:tgtEl>
                                      </p:cBhvr>
                                    </p:animEffect>
                                  </p:childTnLst>
                                </p:cTn>
                              </p:par>
                            </p:childTnLst>
                          </p:cTn>
                        </p:par>
                        <p:par>
                          <p:cTn id="63" fill="hold">
                            <p:stCondLst>
                              <p:cond delay="16750"/>
                            </p:stCondLst>
                            <p:childTnLst>
                              <p:par>
                                <p:cTn id="64" presetID="37" presetClass="entr" presetSubtype="0"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2000"/>
                                        <p:tgtEl>
                                          <p:spTgt spid="15"/>
                                        </p:tgtEl>
                                      </p:cBhvr>
                                    </p:animEffect>
                                    <p:anim calcmode="lin" valueType="num">
                                      <p:cBhvr>
                                        <p:cTn id="67" dur="2000" fill="hold"/>
                                        <p:tgtEl>
                                          <p:spTgt spid="15"/>
                                        </p:tgtEl>
                                        <p:attrNameLst>
                                          <p:attrName>ppt_x</p:attrName>
                                        </p:attrNameLst>
                                      </p:cBhvr>
                                      <p:tavLst>
                                        <p:tav tm="0">
                                          <p:val>
                                            <p:strVal val="#ppt_x"/>
                                          </p:val>
                                        </p:tav>
                                        <p:tav tm="100000">
                                          <p:val>
                                            <p:strVal val="#ppt_x"/>
                                          </p:val>
                                        </p:tav>
                                      </p:tavLst>
                                    </p:anim>
                                    <p:anim calcmode="lin" valueType="num">
                                      <p:cBhvr>
                                        <p:cTn id="68" dur="1800" decel="100000" fill="hold"/>
                                        <p:tgtEl>
                                          <p:spTgt spid="15"/>
                                        </p:tgtEl>
                                        <p:attrNameLst>
                                          <p:attrName>ppt_y</p:attrName>
                                        </p:attrNameLst>
                                      </p:cBhvr>
                                      <p:tavLst>
                                        <p:tav tm="0">
                                          <p:val>
                                            <p:strVal val="#ppt_y+1"/>
                                          </p:val>
                                        </p:tav>
                                        <p:tav tm="100000">
                                          <p:val>
                                            <p:strVal val="#ppt_y-.03"/>
                                          </p:val>
                                        </p:tav>
                                      </p:tavLst>
                                    </p:anim>
                                    <p:anim calcmode="lin" valueType="num">
                                      <p:cBhvr>
                                        <p:cTn id="69" dur="200" accel="100000" fill="hold">
                                          <p:stCondLst>
                                            <p:cond delay="1800"/>
                                          </p:stCondLst>
                                        </p:cTn>
                                        <p:tgtEl>
                                          <p:spTgt spid="15"/>
                                        </p:tgtEl>
                                        <p:attrNameLst>
                                          <p:attrName>ppt_y</p:attrName>
                                        </p:attrNameLst>
                                      </p:cBhvr>
                                      <p:tavLst>
                                        <p:tav tm="0">
                                          <p:val>
                                            <p:strVal val="#ppt_y-.03"/>
                                          </p:val>
                                        </p:tav>
                                        <p:tav tm="100000">
                                          <p:val>
                                            <p:strVal val="#ppt_y"/>
                                          </p:val>
                                        </p:tav>
                                      </p:tavLst>
                                    </p:anim>
                                  </p:childTnLst>
                                </p:cTn>
                              </p:par>
                            </p:childTnLst>
                          </p:cTn>
                        </p:par>
                        <p:par>
                          <p:cTn id="70" fill="hold">
                            <p:stCondLst>
                              <p:cond delay="18750"/>
                            </p:stCondLst>
                            <p:childTnLst>
                              <p:par>
                                <p:cTn id="71" presetID="31" presetClass="entr" presetSubtype="0" fill="hold" nodeType="after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2000" fill="hold"/>
                                        <p:tgtEl>
                                          <p:spTgt spid="16"/>
                                        </p:tgtEl>
                                        <p:attrNameLst>
                                          <p:attrName>ppt_w</p:attrName>
                                        </p:attrNameLst>
                                      </p:cBhvr>
                                      <p:tavLst>
                                        <p:tav tm="0">
                                          <p:val>
                                            <p:fltVal val="0"/>
                                          </p:val>
                                        </p:tav>
                                        <p:tav tm="100000">
                                          <p:val>
                                            <p:strVal val="#ppt_w"/>
                                          </p:val>
                                        </p:tav>
                                      </p:tavLst>
                                    </p:anim>
                                    <p:anim calcmode="lin" valueType="num">
                                      <p:cBhvr>
                                        <p:cTn id="74" dur="2000" fill="hold"/>
                                        <p:tgtEl>
                                          <p:spTgt spid="16"/>
                                        </p:tgtEl>
                                        <p:attrNameLst>
                                          <p:attrName>ppt_h</p:attrName>
                                        </p:attrNameLst>
                                      </p:cBhvr>
                                      <p:tavLst>
                                        <p:tav tm="0">
                                          <p:val>
                                            <p:fltVal val="0"/>
                                          </p:val>
                                        </p:tav>
                                        <p:tav tm="100000">
                                          <p:val>
                                            <p:strVal val="#ppt_h"/>
                                          </p:val>
                                        </p:tav>
                                      </p:tavLst>
                                    </p:anim>
                                    <p:anim calcmode="lin" valueType="num">
                                      <p:cBhvr>
                                        <p:cTn id="75" dur="2000" fill="hold"/>
                                        <p:tgtEl>
                                          <p:spTgt spid="16"/>
                                        </p:tgtEl>
                                        <p:attrNameLst>
                                          <p:attrName>style.rotation</p:attrName>
                                        </p:attrNameLst>
                                      </p:cBhvr>
                                      <p:tavLst>
                                        <p:tav tm="0">
                                          <p:val>
                                            <p:fltVal val="90"/>
                                          </p:val>
                                        </p:tav>
                                        <p:tav tm="100000">
                                          <p:val>
                                            <p:fltVal val="0"/>
                                          </p:val>
                                        </p:tav>
                                      </p:tavLst>
                                    </p:anim>
                                    <p:animEffect transition="in" filter="fade">
                                      <p:cBhvr>
                                        <p:cTn id="76" dur="2000"/>
                                        <p:tgtEl>
                                          <p:spTgt spid="16"/>
                                        </p:tgtEl>
                                      </p:cBhvr>
                                    </p:animEffect>
                                  </p:childTnLst>
                                </p:cTn>
                              </p:par>
                            </p:childTnLst>
                          </p:cTn>
                        </p:par>
                        <p:par>
                          <p:cTn id="77" fill="hold">
                            <p:stCondLst>
                              <p:cond delay="20750"/>
                            </p:stCondLst>
                            <p:childTnLst>
                              <p:par>
                                <p:cTn id="78" presetID="37" presetClass="entr" presetSubtype="0" fill="hold" grpId="0" nodeType="after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fade">
                                      <p:cBhvr>
                                        <p:cTn id="80" dur="2000"/>
                                        <p:tgtEl>
                                          <p:spTgt spid="17"/>
                                        </p:tgtEl>
                                      </p:cBhvr>
                                    </p:animEffect>
                                    <p:anim calcmode="lin" valueType="num">
                                      <p:cBhvr>
                                        <p:cTn id="81" dur="2000" fill="hold"/>
                                        <p:tgtEl>
                                          <p:spTgt spid="17"/>
                                        </p:tgtEl>
                                        <p:attrNameLst>
                                          <p:attrName>ppt_x</p:attrName>
                                        </p:attrNameLst>
                                      </p:cBhvr>
                                      <p:tavLst>
                                        <p:tav tm="0">
                                          <p:val>
                                            <p:strVal val="#ppt_x"/>
                                          </p:val>
                                        </p:tav>
                                        <p:tav tm="100000">
                                          <p:val>
                                            <p:strVal val="#ppt_x"/>
                                          </p:val>
                                        </p:tav>
                                      </p:tavLst>
                                    </p:anim>
                                    <p:anim calcmode="lin" valueType="num">
                                      <p:cBhvr>
                                        <p:cTn id="82" dur="1800" decel="100000" fill="hold"/>
                                        <p:tgtEl>
                                          <p:spTgt spid="17"/>
                                        </p:tgtEl>
                                        <p:attrNameLst>
                                          <p:attrName>ppt_y</p:attrName>
                                        </p:attrNameLst>
                                      </p:cBhvr>
                                      <p:tavLst>
                                        <p:tav tm="0">
                                          <p:val>
                                            <p:strVal val="#ppt_y+1"/>
                                          </p:val>
                                        </p:tav>
                                        <p:tav tm="100000">
                                          <p:val>
                                            <p:strVal val="#ppt_y-.03"/>
                                          </p:val>
                                        </p:tav>
                                      </p:tavLst>
                                    </p:anim>
                                    <p:anim calcmode="lin" valueType="num">
                                      <p:cBhvr>
                                        <p:cTn id="83" dur="200" accel="100000" fill="hold">
                                          <p:stCondLst>
                                            <p:cond delay="1800"/>
                                          </p:stCondLst>
                                        </p:cTn>
                                        <p:tgtEl>
                                          <p:spTgt spid="17"/>
                                        </p:tgtEl>
                                        <p:attrNameLst>
                                          <p:attrName>ppt_y</p:attrName>
                                        </p:attrNameLst>
                                      </p:cBhvr>
                                      <p:tavLst>
                                        <p:tav tm="0">
                                          <p:val>
                                            <p:strVal val="#ppt_y-.03"/>
                                          </p:val>
                                        </p:tav>
                                        <p:tav tm="100000">
                                          <p:val>
                                            <p:strVal val="#ppt_y"/>
                                          </p:val>
                                        </p:tav>
                                      </p:tavLst>
                                    </p:anim>
                                  </p:childTnLst>
                                </p:cTn>
                              </p:par>
                            </p:childTnLst>
                          </p:cTn>
                        </p:par>
                        <p:par>
                          <p:cTn id="84" fill="hold">
                            <p:stCondLst>
                              <p:cond delay="22750"/>
                            </p:stCondLst>
                            <p:childTnLst>
                              <p:par>
                                <p:cTn id="85" presetID="31" presetClass="entr" presetSubtype="0" fill="hold" nodeType="afterEffect">
                                  <p:stCondLst>
                                    <p:cond delay="0"/>
                                  </p:stCondLst>
                                  <p:childTnLst>
                                    <p:set>
                                      <p:cBhvr>
                                        <p:cTn id="86" dur="1" fill="hold">
                                          <p:stCondLst>
                                            <p:cond delay="0"/>
                                          </p:stCondLst>
                                        </p:cTn>
                                        <p:tgtEl>
                                          <p:spTgt spid="18"/>
                                        </p:tgtEl>
                                        <p:attrNameLst>
                                          <p:attrName>style.visibility</p:attrName>
                                        </p:attrNameLst>
                                      </p:cBhvr>
                                      <p:to>
                                        <p:strVal val="visible"/>
                                      </p:to>
                                    </p:set>
                                    <p:anim calcmode="lin" valueType="num">
                                      <p:cBhvr>
                                        <p:cTn id="87" dur="2000" fill="hold"/>
                                        <p:tgtEl>
                                          <p:spTgt spid="18"/>
                                        </p:tgtEl>
                                        <p:attrNameLst>
                                          <p:attrName>ppt_w</p:attrName>
                                        </p:attrNameLst>
                                      </p:cBhvr>
                                      <p:tavLst>
                                        <p:tav tm="0">
                                          <p:val>
                                            <p:fltVal val="0"/>
                                          </p:val>
                                        </p:tav>
                                        <p:tav tm="100000">
                                          <p:val>
                                            <p:strVal val="#ppt_w"/>
                                          </p:val>
                                        </p:tav>
                                      </p:tavLst>
                                    </p:anim>
                                    <p:anim calcmode="lin" valueType="num">
                                      <p:cBhvr>
                                        <p:cTn id="88" dur="2000" fill="hold"/>
                                        <p:tgtEl>
                                          <p:spTgt spid="18"/>
                                        </p:tgtEl>
                                        <p:attrNameLst>
                                          <p:attrName>ppt_h</p:attrName>
                                        </p:attrNameLst>
                                      </p:cBhvr>
                                      <p:tavLst>
                                        <p:tav tm="0">
                                          <p:val>
                                            <p:fltVal val="0"/>
                                          </p:val>
                                        </p:tav>
                                        <p:tav tm="100000">
                                          <p:val>
                                            <p:strVal val="#ppt_h"/>
                                          </p:val>
                                        </p:tav>
                                      </p:tavLst>
                                    </p:anim>
                                    <p:anim calcmode="lin" valueType="num">
                                      <p:cBhvr>
                                        <p:cTn id="89" dur="2000" fill="hold"/>
                                        <p:tgtEl>
                                          <p:spTgt spid="18"/>
                                        </p:tgtEl>
                                        <p:attrNameLst>
                                          <p:attrName>style.rotation</p:attrName>
                                        </p:attrNameLst>
                                      </p:cBhvr>
                                      <p:tavLst>
                                        <p:tav tm="0">
                                          <p:val>
                                            <p:fltVal val="90"/>
                                          </p:val>
                                        </p:tav>
                                        <p:tav tm="100000">
                                          <p:val>
                                            <p:fltVal val="0"/>
                                          </p:val>
                                        </p:tav>
                                      </p:tavLst>
                                    </p:anim>
                                    <p:animEffect transition="in" filter="fade">
                                      <p:cBhvr>
                                        <p:cTn id="90" dur="2000"/>
                                        <p:tgtEl>
                                          <p:spTgt spid="18"/>
                                        </p:tgtEl>
                                      </p:cBhvr>
                                    </p:animEffect>
                                  </p:childTnLst>
                                </p:cTn>
                              </p:par>
                            </p:childTnLst>
                          </p:cTn>
                        </p:par>
                        <p:par>
                          <p:cTn id="91" fill="hold">
                            <p:stCondLst>
                              <p:cond delay="24750"/>
                            </p:stCondLst>
                            <p:childTnLst>
                              <p:par>
                                <p:cTn id="92" presetID="37" presetClass="entr" presetSubtype="0" fill="hold" grpId="0" nodeType="afterEffect">
                                  <p:stCondLst>
                                    <p:cond delay="0"/>
                                  </p:stCondLst>
                                  <p:childTnLst>
                                    <p:set>
                                      <p:cBhvr>
                                        <p:cTn id="93" dur="1" fill="hold">
                                          <p:stCondLst>
                                            <p:cond delay="0"/>
                                          </p:stCondLst>
                                        </p:cTn>
                                        <p:tgtEl>
                                          <p:spTgt spid="19"/>
                                        </p:tgtEl>
                                        <p:attrNameLst>
                                          <p:attrName>style.visibility</p:attrName>
                                        </p:attrNameLst>
                                      </p:cBhvr>
                                      <p:to>
                                        <p:strVal val="visible"/>
                                      </p:to>
                                    </p:set>
                                    <p:animEffect transition="in" filter="fade">
                                      <p:cBhvr>
                                        <p:cTn id="94" dur="2000"/>
                                        <p:tgtEl>
                                          <p:spTgt spid="19"/>
                                        </p:tgtEl>
                                      </p:cBhvr>
                                    </p:animEffect>
                                    <p:anim calcmode="lin" valueType="num">
                                      <p:cBhvr>
                                        <p:cTn id="95" dur="2000" fill="hold"/>
                                        <p:tgtEl>
                                          <p:spTgt spid="19"/>
                                        </p:tgtEl>
                                        <p:attrNameLst>
                                          <p:attrName>ppt_x</p:attrName>
                                        </p:attrNameLst>
                                      </p:cBhvr>
                                      <p:tavLst>
                                        <p:tav tm="0">
                                          <p:val>
                                            <p:strVal val="#ppt_x"/>
                                          </p:val>
                                        </p:tav>
                                        <p:tav tm="100000">
                                          <p:val>
                                            <p:strVal val="#ppt_x"/>
                                          </p:val>
                                        </p:tav>
                                      </p:tavLst>
                                    </p:anim>
                                    <p:anim calcmode="lin" valueType="num">
                                      <p:cBhvr>
                                        <p:cTn id="96" dur="1800" decel="100000" fill="hold"/>
                                        <p:tgtEl>
                                          <p:spTgt spid="19"/>
                                        </p:tgtEl>
                                        <p:attrNameLst>
                                          <p:attrName>ppt_y</p:attrName>
                                        </p:attrNameLst>
                                      </p:cBhvr>
                                      <p:tavLst>
                                        <p:tav tm="0">
                                          <p:val>
                                            <p:strVal val="#ppt_y+1"/>
                                          </p:val>
                                        </p:tav>
                                        <p:tav tm="100000">
                                          <p:val>
                                            <p:strVal val="#ppt_y-.03"/>
                                          </p:val>
                                        </p:tav>
                                      </p:tavLst>
                                    </p:anim>
                                    <p:anim calcmode="lin" valueType="num">
                                      <p:cBhvr>
                                        <p:cTn id="97" dur="200" accel="100000" fill="hold">
                                          <p:stCondLst>
                                            <p:cond delay="1800"/>
                                          </p:stCondLst>
                                        </p:cTn>
                                        <p:tgtEl>
                                          <p:spTgt spid="19"/>
                                        </p:tgtEl>
                                        <p:attrNameLst>
                                          <p:attrName>ppt_y</p:attrName>
                                        </p:attrNameLst>
                                      </p:cBhvr>
                                      <p:tavLst>
                                        <p:tav tm="0">
                                          <p:val>
                                            <p:strVal val="#ppt_y-.03"/>
                                          </p:val>
                                        </p:tav>
                                        <p:tav tm="100000">
                                          <p:val>
                                            <p:strVal val="#ppt_y"/>
                                          </p:val>
                                        </p:tav>
                                      </p:tavLst>
                                    </p:anim>
                                  </p:childTnLst>
                                </p:cTn>
                              </p:par>
                            </p:childTnLst>
                          </p:cTn>
                        </p:par>
                        <p:par>
                          <p:cTn id="98" fill="hold">
                            <p:stCondLst>
                              <p:cond delay="26750"/>
                            </p:stCondLst>
                            <p:childTnLst>
                              <p:par>
                                <p:cTn id="99" presetID="31" presetClass="entr" presetSubtype="0" fill="hold" nodeType="afterEffect">
                                  <p:stCondLst>
                                    <p:cond delay="0"/>
                                  </p:stCondLst>
                                  <p:childTnLst>
                                    <p:set>
                                      <p:cBhvr>
                                        <p:cTn id="100" dur="1" fill="hold">
                                          <p:stCondLst>
                                            <p:cond delay="0"/>
                                          </p:stCondLst>
                                        </p:cTn>
                                        <p:tgtEl>
                                          <p:spTgt spid="20"/>
                                        </p:tgtEl>
                                        <p:attrNameLst>
                                          <p:attrName>style.visibility</p:attrName>
                                        </p:attrNameLst>
                                      </p:cBhvr>
                                      <p:to>
                                        <p:strVal val="visible"/>
                                      </p:to>
                                    </p:set>
                                    <p:anim calcmode="lin" valueType="num">
                                      <p:cBhvr>
                                        <p:cTn id="101" dur="2000" fill="hold"/>
                                        <p:tgtEl>
                                          <p:spTgt spid="20"/>
                                        </p:tgtEl>
                                        <p:attrNameLst>
                                          <p:attrName>ppt_w</p:attrName>
                                        </p:attrNameLst>
                                      </p:cBhvr>
                                      <p:tavLst>
                                        <p:tav tm="0">
                                          <p:val>
                                            <p:fltVal val="0"/>
                                          </p:val>
                                        </p:tav>
                                        <p:tav tm="100000">
                                          <p:val>
                                            <p:strVal val="#ppt_w"/>
                                          </p:val>
                                        </p:tav>
                                      </p:tavLst>
                                    </p:anim>
                                    <p:anim calcmode="lin" valueType="num">
                                      <p:cBhvr>
                                        <p:cTn id="102" dur="2000" fill="hold"/>
                                        <p:tgtEl>
                                          <p:spTgt spid="20"/>
                                        </p:tgtEl>
                                        <p:attrNameLst>
                                          <p:attrName>ppt_h</p:attrName>
                                        </p:attrNameLst>
                                      </p:cBhvr>
                                      <p:tavLst>
                                        <p:tav tm="0">
                                          <p:val>
                                            <p:fltVal val="0"/>
                                          </p:val>
                                        </p:tav>
                                        <p:tav tm="100000">
                                          <p:val>
                                            <p:strVal val="#ppt_h"/>
                                          </p:val>
                                        </p:tav>
                                      </p:tavLst>
                                    </p:anim>
                                    <p:anim calcmode="lin" valueType="num">
                                      <p:cBhvr>
                                        <p:cTn id="103" dur="2000" fill="hold"/>
                                        <p:tgtEl>
                                          <p:spTgt spid="20"/>
                                        </p:tgtEl>
                                        <p:attrNameLst>
                                          <p:attrName>style.rotation</p:attrName>
                                        </p:attrNameLst>
                                      </p:cBhvr>
                                      <p:tavLst>
                                        <p:tav tm="0">
                                          <p:val>
                                            <p:fltVal val="90"/>
                                          </p:val>
                                        </p:tav>
                                        <p:tav tm="100000">
                                          <p:val>
                                            <p:fltVal val="0"/>
                                          </p:val>
                                        </p:tav>
                                      </p:tavLst>
                                    </p:anim>
                                    <p:animEffect transition="in" filter="fade">
                                      <p:cBhvr>
                                        <p:cTn id="104" dur="2000"/>
                                        <p:tgtEl>
                                          <p:spTgt spid="20"/>
                                        </p:tgtEl>
                                      </p:cBhvr>
                                    </p:animEffect>
                                  </p:childTnLst>
                                </p:cTn>
                              </p:par>
                            </p:childTnLst>
                          </p:cTn>
                        </p:par>
                        <p:par>
                          <p:cTn id="105" fill="hold">
                            <p:stCondLst>
                              <p:cond delay="28750"/>
                            </p:stCondLst>
                            <p:childTnLst>
                              <p:par>
                                <p:cTn id="106" presetID="37" presetClass="entr" presetSubtype="0" fill="hold" grpId="0" nodeType="afterEffect">
                                  <p:stCondLst>
                                    <p:cond delay="0"/>
                                  </p:stCondLst>
                                  <p:childTnLst>
                                    <p:set>
                                      <p:cBhvr>
                                        <p:cTn id="107" dur="1" fill="hold">
                                          <p:stCondLst>
                                            <p:cond delay="0"/>
                                          </p:stCondLst>
                                        </p:cTn>
                                        <p:tgtEl>
                                          <p:spTgt spid="21"/>
                                        </p:tgtEl>
                                        <p:attrNameLst>
                                          <p:attrName>style.visibility</p:attrName>
                                        </p:attrNameLst>
                                      </p:cBhvr>
                                      <p:to>
                                        <p:strVal val="visible"/>
                                      </p:to>
                                    </p:set>
                                    <p:animEffect transition="in" filter="fade">
                                      <p:cBhvr>
                                        <p:cTn id="108" dur="2000"/>
                                        <p:tgtEl>
                                          <p:spTgt spid="21"/>
                                        </p:tgtEl>
                                      </p:cBhvr>
                                    </p:animEffect>
                                    <p:anim calcmode="lin" valueType="num">
                                      <p:cBhvr>
                                        <p:cTn id="109" dur="2000" fill="hold"/>
                                        <p:tgtEl>
                                          <p:spTgt spid="21"/>
                                        </p:tgtEl>
                                        <p:attrNameLst>
                                          <p:attrName>ppt_x</p:attrName>
                                        </p:attrNameLst>
                                      </p:cBhvr>
                                      <p:tavLst>
                                        <p:tav tm="0">
                                          <p:val>
                                            <p:strVal val="#ppt_x"/>
                                          </p:val>
                                        </p:tav>
                                        <p:tav tm="100000">
                                          <p:val>
                                            <p:strVal val="#ppt_x"/>
                                          </p:val>
                                        </p:tav>
                                      </p:tavLst>
                                    </p:anim>
                                    <p:anim calcmode="lin" valueType="num">
                                      <p:cBhvr>
                                        <p:cTn id="110" dur="1800" decel="100000" fill="hold"/>
                                        <p:tgtEl>
                                          <p:spTgt spid="21"/>
                                        </p:tgtEl>
                                        <p:attrNameLst>
                                          <p:attrName>ppt_y</p:attrName>
                                        </p:attrNameLst>
                                      </p:cBhvr>
                                      <p:tavLst>
                                        <p:tav tm="0">
                                          <p:val>
                                            <p:strVal val="#ppt_y+1"/>
                                          </p:val>
                                        </p:tav>
                                        <p:tav tm="100000">
                                          <p:val>
                                            <p:strVal val="#ppt_y-.03"/>
                                          </p:val>
                                        </p:tav>
                                      </p:tavLst>
                                    </p:anim>
                                    <p:anim calcmode="lin" valueType="num">
                                      <p:cBhvr>
                                        <p:cTn id="111" dur="200" accel="100000" fill="hold">
                                          <p:stCondLst>
                                            <p:cond delay="1800"/>
                                          </p:stCondLst>
                                        </p:cTn>
                                        <p:tgtEl>
                                          <p:spTgt spid="2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p:bldP spid="13" grpId="0"/>
      <p:bldP spid="15" grpId="0"/>
      <p:bldP spid="17" grpId="0"/>
      <p:bldP spid="19" grpId="0"/>
      <p:bldP spid="2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4"/>
          <p:cNvSpPr>
            <a:spLocks noChangeArrowheads="1"/>
          </p:cNvSpPr>
          <p:nvPr/>
        </p:nvSpPr>
        <p:spPr bwMode="auto">
          <a:xfrm>
            <a:off x="611188" y="188913"/>
            <a:ext cx="7921625" cy="719137"/>
          </a:xfrm>
          <a:prstGeom prst="roundRect">
            <a:avLst>
              <a:gd name="adj" fmla="val 16667"/>
            </a:avLst>
          </a:prstGeom>
          <a:solidFill>
            <a:srgbClr val="FFCC99"/>
          </a:solidFill>
          <a:ln w="76200" cmpd="tri">
            <a:solidFill>
              <a:srgbClr val="0000CC"/>
            </a:solidFill>
            <a:round/>
            <a:headEnd/>
            <a:tailEnd/>
          </a:ln>
          <a:effectLst>
            <a:outerShdw dist="107763" dir="13500000" algn="ctr" rotWithShape="0">
              <a:srgbClr val="808080">
                <a:alpha val="50000"/>
              </a:srgbClr>
            </a:outerShdw>
          </a:effectLst>
        </p:spPr>
        <p:txBody>
          <a:bodyPr/>
          <a:lstStyle/>
          <a:p>
            <a:pPr algn="ctr">
              <a:defRPr/>
            </a:pPr>
            <a:r>
              <a:rPr lang="uz-Cyrl-UZ" sz="3200">
                <a:solidFill>
                  <a:srgbClr val="0033CC"/>
                </a:solidFill>
                <a:latin typeface="Times New Roman" pitchFamily="18" charset="0"/>
                <a:cs typeface="Times New Roman" pitchFamily="18" charset="0"/>
              </a:rPr>
              <a:t>Педагогик технологияларга таърифлар</a:t>
            </a:r>
            <a:endParaRPr lang="ru-RU" sz="3200">
              <a:solidFill>
                <a:srgbClr val="0033CC"/>
              </a:solidFill>
              <a:latin typeface="Times New Roman" pitchFamily="18" charset="0"/>
              <a:cs typeface="Times New Roman" pitchFamily="18" charset="0"/>
            </a:endParaRPr>
          </a:p>
        </p:txBody>
      </p:sp>
      <p:sp>
        <p:nvSpPr>
          <p:cNvPr id="3" name="AutoShape 15"/>
          <p:cNvSpPr>
            <a:spLocks noChangeArrowheads="1"/>
          </p:cNvSpPr>
          <p:nvPr/>
        </p:nvSpPr>
        <p:spPr bwMode="auto">
          <a:xfrm>
            <a:off x="179388" y="1125538"/>
            <a:ext cx="3960812" cy="3095625"/>
          </a:xfrm>
          <a:prstGeom prst="roundRect">
            <a:avLst>
              <a:gd name="adj" fmla="val 0"/>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sz="2000">
                <a:solidFill>
                  <a:srgbClr val="993300"/>
                </a:solidFill>
                <a:latin typeface="Times New Roman" pitchFamily="18" charset="0"/>
                <a:cs typeface="Times New Roman" pitchFamily="18" charset="0"/>
              </a:rPr>
              <a:t>Педагогик технология – ҳозирги кунда таълим ва тарбия ишларини педагогик технологиялар доирасига ўтказиш дегани бўлиб, бу мактаб амалиётида педагогик жараённи ихтиёрий тузишни ва уни амалга оширишни ҳал килувчи ўзгартиришларга олиб келинишини билдиради (Л.Г.)</a:t>
            </a:r>
            <a:endParaRPr lang="ru-RU" sz="2000">
              <a:solidFill>
                <a:srgbClr val="993300"/>
              </a:solidFill>
              <a:latin typeface="Times New Roman" pitchFamily="18" charset="0"/>
              <a:cs typeface="Times New Roman" pitchFamily="18" charset="0"/>
            </a:endParaRPr>
          </a:p>
        </p:txBody>
      </p:sp>
      <p:sp>
        <p:nvSpPr>
          <p:cNvPr id="4" name="AutoShape 15"/>
          <p:cNvSpPr>
            <a:spLocks noChangeArrowheads="1"/>
          </p:cNvSpPr>
          <p:nvPr/>
        </p:nvSpPr>
        <p:spPr bwMode="auto">
          <a:xfrm>
            <a:off x="4284663" y="1125538"/>
            <a:ext cx="4751387" cy="3095625"/>
          </a:xfrm>
          <a:prstGeom prst="roundRect">
            <a:avLst>
              <a:gd name="adj" fmla="val 0"/>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sz="1800">
                <a:solidFill>
                  <a:srgbClr val="993300"/>
                </a:solidFill>
                <a:latin typeface="Times New Roman" pitchFamily="18" charset="0"/>
                <a:cs typeface="Times New Roman" pitchFamily="18" charset="0"/>
              </a:rPr>
              <a:t>ПТ таълим жараёнини ҳар бир таркибий қисми ва босқичлари бир текисда асосланганлиги (таълим жараёни алгоритмини ясаш – уни аниқ қисмларга асосланган холда бўлиб ташлаш орқали максимал шаклга келтириш, аник таркибий кисмлар буйича расмийлаштириш – кетма-кетлик билан таълим бериш йўллари ва воситаларини, коммуникация, ахборотлаштириш ва бошқариш буйича тартибга келтириш –( Л.Г.)</a:t>
            </a:r>
            <a:endParaRPr lang="ru-RU" sz="1800">
              <a:solidFill>
                <a:srgbClr val="993300"/>
              </a:solidFill>
              <a:latin typeface="Times New Roman" pitchFamily="18" charset="0"/>
              <a:cs typeface="Times New Roman" pitchFamily="18" charset="0"/>
            </a:endParaRPr>
          </a:p>
        </p:txBody>
      </p:sp>
      <p:sp>
        <p:nvSpPr>
          <p:cNvPr id="5" name="AutoShape 15"/>
          <p:cNvSpPr>
            <a:spLocks noChangeArrowheads="1"/>
          </p:cNvSpPr>
          <p:nvPr/>
        </p:nvSpPr>
        <p:spPr bwMode="auto">
          <a:xfrm>
            <a:off x="179388" y="4437063"/>
            <a:ext cx="3960812" cy="2305050"/>
          </a:xfrm>
          <a:prstGeom prst="roundRect">
            <a:avLst>
              <a:gd name="adj" fmla="val 0"/>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uz-Cyrl-UZ" sz="2000">
                <a:solidFill>
                  <a:srgbClr val="993300"/>
                </a:solidFill>
                <a:latin typeface="Times New Roman" pitchFamily="18" charset="0"/>
                <a:cs typeface="Times New Roman" pitchFamily="18" charset="0"/>
              </a:rPr>
              <a:t>Педагогик технология – эътиборни </a:t>
            </a:r>
            <a:r>
              <a:rPr lang="ru-RU" sz="2000">
                <a:solidFill>
                  <a:srgbClr val="993300"/>
                </a:solidFill>
                <a:latin typeface="Times New Roman" pitchFamily="18" charset="0"/>
                <a:cs typeface="Times New Roman" pitchFamily="18" charset="0"/>
              </a:rPr>
              <a:t>объектив равишда ани</a:t>
            </a:r>
            <a:r>
              <a:rPr lang="uz-Cyrl-UZ" sz="2000">
                <a:solidFill>
                  <a:srgbClr val="993300"/>
                </a:solidFill>
                <a:latin typeface="Times New Roman" pitchFamily="18" charset="0"/>
                <a:cs typeface="Times New Roman" pitchFamily="18" charset="0"/>
              </a:rPr>
              <a:t>қ</a:t>
            </a:r>
            <a:r>
              <a:rPr lang="ru-RU" sz="2000">
                <a:solidFill>
                  <a:srgbClr val="993300"/>
                </a:solidFill>
                <a:latin typeface="Times New Roman" pitchFamily="18" charset="0"/>
                <a:cs typeface="Times New Roman" pitchFamily="18" charset="0"/>
              </a:rPr>
              <a:t>ланган якуний натижага </a:t>
            </a:r>
            <a:r>
              <a:rPr lang="uz-Cyrl-UZ" sz="2000">
                <a:solidFill>
                  <a:srgbClr val="993300"/>
                </a:solidFill>
                <a:latin typeface="Times New Roman" pitchFamily="18" charset="0"/>
                <a:cs typeface="Times New Roman" pitchFamily="18" charset="0"/>
              </a:rPr>
              <a:t>қ</a:t>
            </a:r>
            <a:r>
              <a:rPr lang="ru-RU" sz="2000">
                <a:solidFill>
                  <a:srgbClr val="993300"/>
                </a:solidFill>
                <a:latin typeface="Times New Roman" pitchFamily="18" charset="0"/>
                <a:cs typeface="Times New Roman" pitchFamily="18" charset="0"/>
              </a:rPr>
              <a:t>аратиш» (В. Беспалько 1989)</a:t>
            </a:r>
          </a:p>
        </p:txBody>
      </p:sp>
      <p:sp>
        <p:nvSpPr>
          <p:cNvPr id="6" name="AutoShape 15"/>
          <p:cNvSpPr>
            <a:spLocks noChangeArrowheads="1"/>
          </p:cNvSpPr>
          <p:nvPr/>
        </p:nvSpPr>
        <p:spPr bwMode="auto">
          <a:xfrm>
            <a:off x="4284663" y="4437063"/>
            <a:ext cx="4751387" cy="2305050"/>
          </a:xfrm>
          <a:prstGeom prst="roundRect">
            <a:avLst>
              <a:gd name="adj" fmla="val 0"/>
            </a:avLst>
          </a:prstGeom>
          <a:solidFill>
            <a:srgbClr val="FFCCCC"/>
          </a:solidFill>
          <a:ln w="76200" cmpd="tri">
            <a:solidFill>
              <a:srgbClr val="CCCCFF"/>
            </a:solidFill>
            <a:round/>
            <a:headEnd/>
            <a:tailEnd/>
          </a:ln>
          <a:effectLst>
            <a:outerShdw dist="107763" dir="13500000" algn="ctr" rotWithShape="0">
              <a:srgbClr val="808080">
                <a:alpha val="50000"/>
              </a:srgbClr>
            </a:outerShdw>
          </a:effectLst>
        </p:spPr>
        <p:txBody>
          <a:bodyPr/>
          <a:lstStyle/>
          <a:p>
            <a:pPr algn="ctr">
              <a:defRPr/>
            </a:pPr>
            <a:r>
              <a:rPr lang="ru-RU" sz="1900">
                <a:solidFill>
                  <a:srgbClr val="993300"/>
                </a:solidFill>
                <a:latin typeface="Times New Roman" pitchFamily="18" charset="0"/>
                <a:cs typeface="Times New Roman" pitchFamily="18" charset="0"/>
              </a:rPr>
              <a:t>Таълим жараёнида олдинга </a:t>
            </a:r>
            <a:r>
              <a:rPr lang="uz-Cyrl-UZ" sz="1900">
                <a:solidFill>
                  <a:srgbClr val="993300"/>
                </a:solidFill>
                <a:latin typeface="Times New Roman" pitchFamily="18" charset="0"/>
                <a:cs typeface="Times New Roman" pitchFamily="18" charset="0"/>
              </a:rPr>
              <a:t>қў</a:t>
            </a:r>
            <a:r>
              <a:rPr lang="ru-RU" sz="1900">
                <a:solidFill>
                  <a:srgbClr val="993300"/>
                </a:solidFill>
                <a:latin typeface="Times New Roman" pitchFamily="18" charset="0"/>
                <a:cs typeface="Times New Roman" pitchFamily="18" charset="0"/>
              </a:rPr>
              <a:t>йилган таълим максадлари натижасига эришишни кафолатлайдиган ва к</a:t>
            </a:r>
            <a:r>
              <a:rPr lang="uz-Cyrl-UZ" sz="1900">
                <a:solidFill>
                  <a:srgbClr val="993300"/>
                </a:solidFill>
                <a:latin typeface="Times New Roman" pitchFamily="18" charset="0"/>
                <a:cs typeface="Times New Roman" pitchFamily="18" charset="0"/>
              </a:rPr>
              <a:t>ў</a:t>
            </a:r>
            <a:r>
              <a:rPr lang="ru-RU" sz="1900">
                <a:solidFill>
                  <a:srgbClr val="993300"/>
                </a:solidFill>
                <a:latin typeface="Times New Roman" pitchFamily="18" charset="0"/>
                <a:cs typeface="Times New Roman" pitchFamily="18" charset="0"/>
              </a:rPr>
              <a:t>рсатилган ва</a:t>
            </a:r>
            <a:r>
              <a:rPr lang="uz-Cyrl-UZ" sz="1900">
                <a:solidFill>
                  <a:srgbClr val="993300"/>
                </a:solidFill>
                <a:latin typeface="Times New Roman" pitchFamily="18" charset="0"/>
                <a:cs typeface="Times New Roman" pitchFamily="18" charset="0"/>
              </a:rPr>
              <a:t>қ</a:t>
            </a:r>
            <a:r>
              <a:rPr lang="ru-RU" sz="1900">
                <a:solidFill>
                  <a:srgbClr val="993300"/>
                </a:solidFill>
                <a:latin typeface="Times New Roman" pitchFamily="18" charset="0"/>
                <a:cs typeface="Times New Roman" pitchFamily="18" charset="0"/>
              </a:rPr>
              <a:t>т мобайнида ижобий натижани олиш мумкин б</a:t>
            </a:r>
            <a:r>
              <a:rPr lang="uz-Cyrl-UZ" sz="1900">
                <a:solidFill>
                  <a:srgbClr val="993300"/>
                </a:solidFill>
                <a:latin typeface="Times New Roman" pitchFamily="18" charset="0"/>
                <a:cs typeface="Times New Roman" pitchFamily="18" charset="0"/>
              </a:rPr>
              <a:t>ў</a:t>
            </a:r>
            <a:r>
              <a:rPr lang="ru-RU" sz="1900">
                <a:solidFill>
                  <a:srgbClr val="993300"/>
                </a:solidFill>
                <a:latin typeface="Times New Roman" pitchFamily="18" charset="0"/>
                <a:cs typeface="Times New Roman" pitchFamily="18" charset="0"/>
              </a:rPr>
              <a:t>лган мукаммал, текис, боси</a:t>
            </a:r>
            <a:r>
              <a:rPr lang="uz-Cyrl-UZ" sz="1900">
                <a:solidFill>
                  <a:srgbClr val="993300"/>
                </a:solidFill>
                <a:latin typeface="Times New Roman" pitchFamily="18" charset="0"/>
                <a:cs typeface="Times New Roman" pitchFamily="18" charset="0"/>
              </a:rPr>
              <a:t>қ</a:t>
            </a:r>
            <a:r>
              <a:rPr lang="ru-RU" sz="1900">
                <a:solidFill>
                  <a:srgbClr val="993300"/>
                </a:solidFill>
                <a:latin typeface="Times New Roman" pitchFamily="18" charset="0"/>
                <a:cs typeface="Times New Roman" pitchFamily="18" charset="0"/>
              </a:rPr>
              <a:t>, ани</a:t>
            </a:r>
            <a:r>
              <a:rPr lang="uz-Cyrl-UZ" sz="1900">
                <a:solidFill>
                  <a:srgbClr val="993300"/>
                </a:solidFill>
                <a:latin typeface="Times New Roman" pitchFamily="18" charset="0"/>
                <a:cs typeface="Times New Roman" pitchFamily="18" charset="0"/>
              </a:rPr>
              <a:t>қ</a:t>
            </a:r>
            <a:r>
              <a:rPr lang="ru-RU" sz="1900">
                <a:solidFill>
                  <a:srgbClr val="993300"/>
                </a:solidFill>
                <a:latin typeface="Times New Roman" pitchFamily="18" charset="0"/>
                <a:cs typeface="Times New Roman" pitchFamily="18" charset="0"/>
              </a:rPr>
              <a:t> й</a:t>
            </a:r>
            <a:r>
              <a:rPr lang="uz-Cyrl-UZ" sz="1900">
                <a:solidFill>
                  <a:srgbClr val="993300"/>
                </a:solidFill>
                <a:latin typeface="Times New Roman" pitchFamily="18" charset="0"/>
                <a:cs typeface="Times New Roman" pitchFamily="18" charset="0"/>
              </a:rPr>
              <a:t>ў</a:t>
            </a:r>
            <a:r>
              <a:rPr lang="ru-RU" sz="1900">
                <a:solidFill>
                  <a:srgbClr val="993300"/>
                </a:solidFill>
                <a:latin typeface="Times New Roman" pitchFamily="18" charset="0"/>
                <a:cs typeface="Times New Roman" pitchFamily="18" charset="0"/>
              </a:rPr>
              <a:t>лга </a:t>
            </a:r>
            <a:r>
              <a:rPr lang="uz-Cyrl-UZ" sz="1900">
                <a:solidFill>
                  <a:srgbClr val="993300"/>
                </a:solidFill>
                <a:latin typeface="Times New Roman" pitchFamily="18" charset="0"/>
                <a:cs typeface="Times New Roman" pitchFamily="18" charset="0"/>
              </a:rPr>
              <a:t>қў</a:t>
            </a:r>
            <a:r>
              <a:rPr lang="ru-RU" sz="1900">
                <a:solidFill>
                  <a:srgbClr val="993300"/>
                </a:solidFill>
                <a:latin typeface="Times New Roman" pitchFamily="18" charset="0"/>
                <a:cs typeface="Times New Roman" pitchFamily="18" charset="0"/>
              </a:rPr>
              <a:t>йилган ишлаб чи</a:t>
            </a:r>
            <a:r>
              <a:rPr lang="uz-Cyrl-UZ" sz="1900">
                <a:solidFill>
                  <a:srgbClr val="993300"/>
                </a:solidFill>
                <a:latin typeface="Times New Roman" pitchFamily="18" charset="0"/>
                <a:cs typeface="Times New Roman" pitchFamily="18" charset="0"/>
              </a:rPr>
              <a:t>қ</a:t>
            </a:r>
            <a:r>
              <a:rPr lang="ru-RU" sz="1900">
                <a:solidFill>
                  <a:srgbClr val="993300"/>
                </a:solidFill>
                <a:latin typeface="Times New Roman" pitchFamily="18" charset="0"/>
                <a:cs typeface="Times New Roman" pitchFamily="18" charset="0"/>
              </a:rPr>
              <a:t>ариш технологик жараёни.</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par>
                          <p:cTn id="8" fill="hold" nodeType="afterGroup">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heckerboard(across)">
                                      <p:cBhvr>
                                        <p:cTn id="11" dur="2000"/>
                                        <p:tgtEl>
                                          <p:spTgt spid="3"/>
                                        </p:tgtEl>
                                      </p:cBhvr>
                                    </p:animEffect>
                                  </p:childTnLst>
                                </p:cTn>
                              </p:par>
                            </p:childTnLst>
                          </p:cTn>
                        </p:par>
                        <p:par>
                          <p:cTn id="12" fill="hold" nodeType="afterGroup">
                            <p:stCondLst>
                              <p:cond delay="4000"/>
                            </p:stCondLst>
                            <p:childTnLst>
                              <p:par>
                                <p:cTn id="13" presetID="5" presetClass="entr" presetSubtype="1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heckerboard(across)">
                                      <p:cBhvr>
                                        <p:cTn id="15" dur="2000"/>
                                        <p:tgtEl>
                                          <p:spTgt spid="4"/>
                                        </p:tgtEl>
                                      </p:cBhvr>
                                    </p:animEffect>
                                  </p:childTnLst>
                                </p:cTn>
                              </p:par>
                            </p:childTnLst>
                          </p:cTn>
                        </p:par>
                        <p:par>
                          <p:cTn id="16" fill="hold" nodeType="afterGroup">
                            <p:stCondLst>
                              <p:cond delay="6000"/>
                            </p:stCondLst>
                            <p:childTnLst>
                              <p:par>
                                <p:cTn id="17" presetID="5" presetClass="entr" presetSubtype="1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heckerboard(across)">
                                      <p:cBhvr>
                                        <p:cTn id="19" dur="2000"/>
                                        <p:tgtEl>
                                          <p:spTgt spid="5"/>
                                        </p:tgtEl>
                                      </p:cBhvr>
                                    </p:animEffect>
                                  </p:childTnLst>
                                </p:cTn>
                              </p:par>
                            </p:childTnLst>
                          </p:cTn>
                        </p:par>
                        <p:par>
                          <p:cTn id="20" fill="hold" nodeType="afterGroup">
                            <p:stCondLst>
                              <p:cond delay="8000"/>
                            </p:stCondLst>
                            <p:childTnLst>
                              <p:par>
                                <p:cTn id="21" presetID="5" presetClass="entr" presetSubtype="10"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heckerboard(across)">
                                      <p:cBhvr>
                                        <p:cTn id="2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uz-Cyrl-UZ" smtClean="0"/>
              <a:t>Педагогик технологиялар</a:t>
            </a:r>
            <a:endParaRPr lang="ru-RU" smtClean="0"/>
          </a:p>
        </p:txBody>
      </p:sp>
      <p:sp>
        <p:nvSpPr>
          <p:cNvPr id="50179" name="Rectangle 3"/>
          <p:cNvSpPr>
            <a:spLocks noGrp="1"/>
          </p:cNvSpPr>
          <p:nvPr>
            <p:ph type="body" idx="1"/>
          </p:nvPr>
        </p:nvSpPr>
        <p:spPr/>
        <p:txBody>
          <a:bodyPr/>
          <a:lstStyle/>
          <a:p>
            <a:pPr>
              <a:lnSpc>
                <a:spcPct val="80000"/>
              </a:lnSpc>
            </a:pPr>
            <a:r>
              <a:rPr lang="uz-Cyrl-UZ" sz="2400" b="1" smtClean="0">
                <a:solidFill>
                  <a:srgbClr val="FF0000"/>
                </a:solidFill>
              </a:rPr>
              <a:t>«</a:t>
            </a:r>
            <a:r>
              <a:rPr lang="uz-Cyrl-UZ" sz="2400" b="1" i="1" smtClean="0">
                <a:solidFill>
                  <a:srgbClr val="FF0000"/>
                </a:solidFill>
              </a:rPr>
              <a:t>Педагогик технология</a:t>
            </a:r>
            <a:r>
              <a:rPr lang="uz-Cyrl-UZ" sz="2400" smtClean="0">
                <a:solidFill>
                  <a:srgbClr val="FF0000"/>
                </a:solidFill>
              </a:rPr>
              <a:t> – бу таълим шаклларини муқобиллаштириш вазифасини кўзлаган ўқитиш ва билимларни ўзлаштиришнинг барча жараёнларини техника ва инсон омилларида ва уларнинг биргаликдаги ҳаракатлари воситасида яратиш, татбиқ этиш ва белгилашнинг изчил методидир» (ЮНЕСКО).</a:t>
            </a:r>
          </a:p>
          <a:p>
            <a:pPr>
              <a:lnSpc>
                <a:spcPct val="80000"/>
              </a:lnSpc>
            </a:pPr>
            <a:r>
              <a:rPr lang="uz-Cyrl-UZ" sz="2400" smtClean="0"/>
              <a:t> </a:t>
            </a:r>
            <a:r>
              <a:rPr lang="uz-Cyrl-UZ" sz="2400" b="1" i="1" smtClean="0"/>
              <a:t>        </a:t>
            </a:r>
            <a:r>
              <a:rPr lang="uz-Cyrl-UZ" sz="2400" i="1" smtClean="0"/>
              <a:t>“Педагогик технология- </a:t>
            </a:r>
            <a:r>
              <a:rPr lang="uz-Cyrl-UZ" sz="2400" smtClean="0"/>
              <a:t>бу ўқитувчи (тарбиячи)нинг ўқитиш (тарбия) воситалари ёрдамида ўқувчи (талаба)ларга муаян шароитда таъсир кўрсатиши ва бу фаолият маҳсули сифатида уларда олдиндан белгиланган шахс сифатларини интенсив шакллантириш жараёнидир” (Н.Саидахмедов, О.Очилов).</a:t>
            </a:r>
            <a:endParaRPr lang="ru-RU" sz="2400" smtClean="0"/>
          </a:p>
        </p:txBody>
      </p:sp>
    </p:spTree>
  </p:cSld>
  <p:clrMapOvr>
    <a:masterClrMapping/>
  </p:clrMapOvr>
  <p:transition spd="slow" advClick="0">
    <p:fade/>
    <p:sndAc>
      <p:stSnd>
        <p:snd r:embed="rId2" name="wind.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lstStyle/>
          <a:p>
            <a:endParaRPr lang="ru-RU" smtClean="0"/>
          </a:p>
        </p:txBody>
      </p:sp>
      <p:sp>
        <p:nvSpPr>
          <p:cNvPr id="48131" name="Rectangle 3"/>
          <p:cNvSpPr>
            <a:spLocks noGrp="1"/>
          </p:cNvSpPr>
          <p:nvPr>
            <p:ph type="body" idx="1"/>
          </p:nvPr>
        </p:nvSpPr>
        <p:spPr>
          <a:xfrm>
            <a:off x="457200" y="1646238"/>
            <a:ext cx="8229600" cy="4525962"/>
          </a:xfrm>
        </p:spPr>
        <p:txBody>
          <a:bodyPr/>
          <a:lstStyle/>
          <a:p>
            <a:pPr>
              <a:lnSpc>
                <a:spcPct val="90000"/>
              </a:lnSpc>
            </a:pPr>
            <a:r>
              <a:rPr lang="uz-Cyrl-UZ" sz="2800" b="1" smtClean="0"/>
              <a:t>“Педагогик технология</a:t>
            </a:r>
            <a:r>
              <a:rPr lang="uz-Cyrl-UZ" sz="2800" smtClean="0"/>
              <a:t> – ўқув жараёнига ёндошган холда олдиндан белгилаб  олинган мақсад кўрсаткичларидан келиб чиқиб ўқув жараёнини лойиҳалашдир”    М.В. Кларин </a:t>
            </a:r>
            <a:endParaRPr lang="uz-Cyrl-UZ" sz="2800" b="1" smtClean="0"/>
          </a:p>
          <a:p>
            <a:pPr>
              <a:lnSpc>
                <a:spcPct val="90000"/>
              </a:lnSpc>
            </a:pPr>
            <a:r>
              <a:rPr lang="uz-Cyrl-UZ" sz="2800" b="1" smtClean="0"/>
              <a:t> </a:t>
            </a:r>
            <a:r>
              <a:rPr lang="uz-Cyrl-UZ" sz="2800" b="1" smtClean="0">
                <a:solidFill>
                  <a:srgbClr val="FF0000"/>
                </a:solidFill>
              </a:rPr>
              <a:t>“Педагогик технология</a:t>
            </a:r>
            <a:r>
              <a:rPr lang="uz-Cyrl-UZ" sz="2800" smtClean="0">
                <a:solidFill>
                  <a:srgbClr val="FF0000"/>
                </a:solidFill>
              </a:rPr>
              <a:t> -  таълим жараёнига янгича ёндошув бўлиб,  у педагогик жараённи техника имкониятлари ва инсоннинг техникавий тафаккури асосида стандарт холга солиб, унинг оптимал лойиҳасини тизиб чиқиш билан боғлиқ ижтимоий ходисадир   В.Л. Фарберман</a:t>
            </a:r>
            <a:endParaRPr lang="ru-RU" sz="2800" smtClean="0">
              <a:solidFill>
                <a:srgbClr val="FF0000"/>
              </a:solidFill>
            </a:endParaRPr>
          </a:p>
        </p:txBody>
      </p:sp>
    </p:spTree>
  </p:cSld>
  <p:clrMapOvr>
    <a:masterClrMapping/>
  </p:clrMapOvr>
  <p:transition spd="slow" advClick="0">
    <p:fade/>
    <p:sndAc>
      <p:stSnd>
        <p:snd r:embed="rId2" name="wind.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lstStyle/>
          <a:p>
            <a:endParaRPr lang="ru-RU" smtClean="0"/>
          </a:p>
        </p:txBody>
      </p:sp>
      <p:sp>
        <p:nvSpPr>
          <p:cNvPr id="47107" name="Rectangle 3"/>
          <p:cNvSpPr>
            <a:spLocks noGrp="1"/>
          </p:cNvSpPr>
          <p:nvPr>
            <p:ph type="body" idx="1"/>
          </p:nvPr>
        </p:nvSpPr>
        <p:spPr/>
        <p:txBody>
          <a:bodyPr/>
          <a:lstStyle/>
          <a:p>
            <a:pPr>
              <a:lnSpc>
                <a:spcPct val="80000"/>
              </a:lnSpc>
            </a:pPr>
            <a:r>
              <a:rPr lang="uz-Cyrl-UZ" sz="2000" smtClean="0"/>
              <a:t> </a:t>
            </a:r>
            <a:r>
              <a:rPr lang="uz-Cyrl-UZ" sz="2000" b="1" smtClean="0">
                <a:solidFill>
                  <a:srgbClr val="FF0000"/>
                </a:solidFill>
              </a:rPr>
              <a:t>“</a:t>
            </a:r>
            <a:r>
              <a:rPr lang="uz-Cyrl-UZ" sz="2000" b="1" i="1" smtClean="0">
                <a:solidFill>
                  <a:srgbClr val="FF0000"/>
                </a:solidFill>
              </a:rPr>
              <a:t>Педагогик технология</a:t>
            </a:r>
            <a:r>
              <a:rPr lang="uz-Cyrl-UZ" sz="2000" b="1" smtClean="0">
                <a:solidFill>
                  <a:srgbClr val="FF0000"/>
                </a:solidFill>
              </a:rPr>
              <a:t> –</a:t>
            </a:r>
            <a:r>
              <a:rPr lang="uz-Cyrl-UZ" sz="2000" smtClean="0">
                <a:solidFill>
                  <a:srgbClr val="FF0000"/>
                </a:solidFill>
              </a:rPr>
              <a:t> педагогнинг ўқитиш воситалари ёрдамида таҳсил олувчиларга муайян шароитларда кўрсатган тизимли таъсири натижасида уларда жамият учун  зарур бўлган ва олдиндан белгиланган ижтимоий – сифатларни интенсив тарзда шакллантирувчи ижтимоий ҳодиса”              (Б.Зиёмуҳаммедов).</a:t>
            </a:r>
            <a:endParaRPr lang="uz-Cyrl-UZ" sz="2000" b="1" i="1" smtClean="0">
              <a:solidFill>
                <a:srgbClr val="FF0000"/>
              </a:solidFill>
            </a:endParaRPr>
          </a:p>
          <a:p>
            <a:pPr>
              <a:lnSpc>
                <a:spcPct val="80000"/>
              </a:lnSpc>
            </a:pPr>
            <a:r>
              <a:rPr lang="uz-Cyrl-UZ" sz="2000" b="1" i="1" smtClean="0"/>
              <a:t>        “Педагогик технология</a:t>
            </a:r>
            <a:r>
              <a:rPr lang="uz-Cyrl-UZ" sz="2000" b="1" smtClean="0"/>
              <a:t> –</a:t>
            </a:r>
            <a:r>
              <a:rPr lang="uz-Cyrl-UZ" sz="2000" smtClean="0"/>
              <a:t> педагогик жараённи бошқариш омили сифатида қуйидаги мазмунга эга: </a:t>
            </a:r>
            <a:r>
              <a:rPr lang="uz-Cyrl-UZ" sz="2000" smtClean="0">
                <a:solidFill>
                  <a:srgbClr val="FF0000"/>
                </a:solidFill>
              </a:rPr>
              <a:t>ПТ - таълим жараёнини лойиҳалаш асосида ташкиллаштириш, унинг самарали натижасини кафолатловчи ҳусусиятларга,</a:t>
            </a:r>
            <a:r>
              <a:rPr lang="uz-Cyrl-UZ" sz="2000" smtClean="0"/>
              <a:t>  (педагогик маҳорат, педагогик такт, педагогик стил, педагогик аниқлик) </a:t>
            </a:r>
            <a:r>
              <a:rPr lang="uz-Cyrl-UZ" sz="2000" smtClean="0">
                <a:solidFill>
                  <a:srgbClr val="FF0000"/>
                </a:solidFill>
              </a:rPr>
              <a:t>педагог фаолиятининг инновацион ҳусусиятларига</a:t>
            </a:r>
            <a:r>
              <a:rPr lang="uz-Cyrl-UZ" sz="2000" smtClean="0"/>
              <a:t> (ижодкорлик – креативлик, юксак профессионализм – акмеология, таҳлилий ва танқидий ёндошув - рефлексия) </a:t>
            </a:r>
            <a:r>
              <a:rPr lang="uz-Cyrl-UZ" sz="2000" smtClean="0">
                <a:solidFill>
                  <a:srgbClr val="FF0000"/>
                </a:solidFill>
              </a:rPr>
              <a:t>таянган холда таълимнинг янги шакл ва усулларини яратиш ва амалиётга жорий этишни бутунлигича аниқловчи тизимли категориядир</a:t>
            </a:r>
            <a:r>
              <a:rPr lang="uz-Cyrl-UZ" sz="2000" smtClean="0"/>
              <a:t>”  (С.Йўлдошева). </a:t>
            </a:r>
            <a:endParaRPr lang="ru-RU" sz="2000" smtClean="0"/>
          </a:p>
        </p:txBody>
      </p:sp>
    </p:spTree>
  </p:cSld>
  <p:clrMapOvr>
    <a:masterClrMapping/>
  </p:clrMapOvr>
  <p:transition spd="slow" advClick="0">
    <p:fade/>
    <p:sndAc>
      <p:stSnd>
        <p:snd r:embed="rId2" name="wind.wav"/>
      </p:stSnd>
    </p:sndAc>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7" name="AutoShape 5"/>
          <p:cNvSpPr>
            <a:spLocks noChangeArrowheads="1"/>
          </p:cNvSpPr>
          <p:nvPr/>
        </p:nvSpPr>
        <p:spPr bwMode="auto">
          <a:xfrm>
            <a:off x="3132138" y="2565400"/>
            <a:ext cx="3168650" cy="2592388"/>
          </a:xfrm>
          <a:prstGeom prst="octagon">
            <a:avLst>
              <a:gd name="adj" fmla="val 29287"/>
            </a:avLst>
          </a:prstGeom>
          <a:solidFill>
            <a:srgbClr val="99E719"/>
          </a:solidFill>
          <a:ln w="73025" cmpd="tri">
            <a:solidFill>
              <a:srgbClr val="800000"/>
            </a:solidFill>
            <a:miter lim="800000"/>
            <a:headEnd/>
            <a:tailEnd/>
          </a:ln>
        </p:spPr>
        <p:txBody>
          <a:bodyPr lIns="86654" tIns="43329" rIns="86654" bIns="43329"/>
          <a:lstStyle/>
          <a:p>
            <a:pPr algn="ctr"/>
            <a:r>
              <a:rPr lang="ru-RU" sz="3600">
                <a:solidFill>
                  <a:srgbClr val="993300"/>
                </a:solidFill>
                <a:latin typeface="Times New Roman" pitchFamily="18" charset="0"/>
                <a:cs typeface="Times New Roman" pitchFamily="18" charset="0"/>
              </a:rPr>
              <a:t>Педагогик технология</a:t>
            </a:r>
            <a:endParaRPr lang="ru-RU" sz="3600" b="1">
              <a:solidFill>
                <a:srgbClr val="993300"/>
              </a:solidFill>
              <a:latin typeface="Times New Roman" pitchFamily="18" charset="0"/>
              <a:cs typeface="Times New Roman" pitchFamily="18" charset="0"/>
            </a:endParaRPr>
          </a:p>
        </p:txBody>
      </p:sp>
      <p:sp>
        <p:nvSpPr>
          <p:cNvPr id="74767" name="Oval 15"/>
          <p:cNvSpPr>
            <a:spLocks noChangeArrowheads="1"/>
          </p:cNvSpPr>
          <p:nvPr/>
        </p:nvSpPr>
        <p:spPr bwMode="auto">
          <a:xfrm>
            <a:off x="468313" y="1676400"/>
            <a:ext cx="2324100" cy="1968500"/>
          </a:xfrm>
          <a:prstGeom prst="ellipse">
            <a:avLst/>
          </a:prstGeom>
          <a:solidFill>
            <a:srgbClr val="99CCFF"/>
          </a:solidFill>
          <a:ln w="76200" cmpd="tri">
            <a:solidFill>
              <a:srgbClr val="0000CC"/>
            </a:solidFill>
            <a:round/>
            <a:headEnd/>
            <a:tailEnd/>
          </a:ln>
        </p:spPr>
        <p:txBody>
          <a:bodyPr lIns="86654" tIns="43329" rIns="86654" bIns="43329"/>
          <a:lstStyle/>
          <a:p>
            <a:pPr algn="ctr"/>
            <a:r>
              <a:rPr lang="ru-RU">
                <a:solidFill>
                  <a:srgbClr val="0000FF"/>
                </a:solidFill>
                <a:latin typeface="Times New Roman" pitchFamily="18" charset="0"/>
                <a:cs typeface="Times New Roman" pitchFamily="18" charset="0"/>
              </a:rPr>
              <a:t>Репродук- тив  мактаб</a:t>
            </a:r>
          </a:p>
        </p:txBody>
      </p:sp>
      <p:sp>
        <p:nvSpPr>
          <p:cNvPr id="74770" name="Oval 18"/>
          <p:cNvSpPr>
            <a:spLocks noChangeArrowheads="1"/>
          </p:cNvSpPr>
          <p:nvPr/>
        </p:nvSpPr>
        <p:spPr bwMode="auto">
          <a:xfrm>
            <a:off x="3419475" y="188913"/>
            <a:ext cx="2324100" cy="1968500"/>
          </a:xfrm>
          <a:prstGeom prst="ellipse">
            <a:avLst/>
          </a:prstGeom>
          <a:solidFill>
            <a:srgbClr val="99CCFF"/>
          </a:solidFill>
          <a:ln w="76200" cmpd="tri">
            <a:solidFill>
              <a:srgbClr val="0000CC"/>
            </a:solidFill>
            <a:round/>
            <a:headEnd/>
            <a:tailEnd/>
          </a:ln>
        </p:spPr>
        <p:txBody>
          <a:bodyPr lIns="86654" tIns="43329" rIns="86654" bIns="43329"/>
          <a:lstStyle/>
          <a:p>
            <a:pPr algn="ctr"/>
            <a:r>
              <a:rPr lang="ru-RU">
                <a:solidFill>
                  <a:srgbClr val="0000FF"/>
                </a:solidFill>
                <a:latin typeface="Times New Roman" pitchFamily="18" charset="0"/>
                <a:cs typeface="Times New Roman" pitchFamily="18" charset="0"/>
              </a:rPr>
              <a:t>Хотира мактаби</a:t>
            </a:r>
            <a:endParaRPr lang="ru-RU" b="1">
              <a:solidFill>
                <a:srgbClr val="0000FF"/>
              </a:solidFill>
              <a:latin typeface="Times New Roman" pitchFamily="18" charset="0"/>
              <a:cs typeface="Times New Roman" pitchFamily="18" charset="0"/>
            </a:endParaRPr>
          </a:p>
        </p:txBody>
      </p:sp>
      <p:sp>
        <p:nvSpPr>
          <p:cNvPr id="74771" name="Oval 19"/>
          <p:cNvSpPr>
            <a:spLocks noChangeArrowheads="1"/>
          </p:cNvSpPr>
          <p:nvPr/>
        </p:nvSpPr>
        <p:spPr bwMode="auto">
          <a:xfrm>
            <a:off x="1095375" y="4700588"/>
            <a:ext cx="2324100" cy="1968500"/>
          </a:xfrm>
          <a:prstGeom prst="ellipse">
            <a:avLst/>
          </a:prstGeom>
          <a:solidFill>
            <a:srgbClr val="99CCFF"/>
          </a:solidFill>
          <a:ln w="76200" cmpd="tri">
            <a:solidFill>
              <a:srgbClr val="0000CC"/>
            </a:solidFill>
            <a:round/>
            <a:headEnd/>
            <a:tailEnd/>
          </a:ln>
        </p:spPr>
        <p:txBody>
          <a:bodyPr lIns="86654" tIns="43329" rIns="86654" bIns="43329"/>
          <a:lstStyle/>
          <a:p>
            <a:pPr algn="ctr"/>
            <a:endParaRPr lang="ru-RU" sz="1400">
              <a:solidFill>
                <a:srgbClr val="0000FF"/>
              </a:solidFill>
              <a:latin typeface="Times New Roman" pitchFamily="18" charset="0"/>
              <a:cs typeface="Times New Roman" pitchFamily="18" charset="0"/>
            </a:endParaRPr>
          </a:p>
          <a:p>
            <a:pPr algn="ctr"/>
            <a:r>
              <a:rPr lang="ru-RU">
                <a:solidFill>
                  <a:srgbClr val="0000FF"/>
                </a:solidFill>
                <a:latin typeface="Times New Roman" pitchFamily="18" charset="0"/>
                <a:cs typeface="Times New Roman" pitchFamily="18" charset="0"/>
              </a:rPr>
              <a:t>Муаммо-ли таълим</a:t>
            </a:r>
            <a:endParaRPr lang="ru-RU" b="1">
              <a:solidFill>
                <a:srgbClr val="0000FF"/>
              </a:solidFill>
              <a:latin typeface="Times New Roman" pitchFamily="18" charset="0"/>
              <a:cs typeface="Times New Roman" pitchFamily="18" charset="0"/>
            </a:endParaRPr>
          </a:p>
        </p:txBody>
      </p:sp>
      <p:sp>
        <p:nvSpPr>
          <p:cNvPr id="74772" name="Oval 20"/>
          <p:cNvSpPr>
            <a:spLocks noChangeArrowheads="1"/>
          </p:cNvSpPr>
          <p:nvPr/>
        </p:nvSpPr>
        <p:spPr bwMode="auto">
          <a:xfrm>
            <a:off x="5992813" y="4629150"/>
            <a:ext cx="2324100" cy="1968500"/>
          </a:xfrm>
          <a:prstGeom prst="ellipse">
            <a:avLst/>
          </a:prstGeom>
          <a:solidFill>
            <a:srgbClr val="99CCFF"/>
          </a:solidFill>
          <a:ln w="76200" cmpd="tri">
            <a:solidFill>
              <a:srgbClr val="0000CC"/>
            </a:solidFill>
            <a:round/>
            <a:headEnd/>
            <a:tailEnd/>
          </a:ln>
        </p:spPr>
        <p:txBody>
          <a:bodyPr lIns="86654" tIns="43329" rIns="86654" bIns="43329"/>
          <a:lstStyle/>
          <a:p>
            <a:pPr algn="ctr"/>
            <a:r>
              <a:rPr lang="ru-RU">
                <a:solidFill>
                  <a:srgbClr val="0000FF"/>
                </a:solidFill>
                <a:latin typeface="Times New Roman" pitchFamily="18" charset="0"/>
                <a:cs typeface="Times New Roman" pitchFamily="18" charset="0"/>
              </a:rPr>
              <a:t>Педагогик техноло- гиялар</a:t>
            </a:r>
            <a:endParaRPr lang="ru-RU" b="1">
              <a:solidFill>
                <a:srgbClr val="0000FF"/>
              </a:solidFill>
              <a:latin typeface="Times New Roman" pitchFamily="18" charset="0"/>
              <a:cs typeface="Times New Roman" pitchFamily="18" charset="0"/>
            </a:endParaRPr>
          </a:p>
        </p:txBody>
      </p:sp>
      <p:sp>
        <p:nvSpPr>
          <p:cNvPr id="74773" name="Oval 21"/>
          <p:cNvSpPr>
            <a:spLocks noChangeArrowheads="1"/>
          </p:cNvSpPr>
          <p:nvPr/>
        </p:nvSpPr>
        <p:spPr bwMode="auto">
          <a:xfrm>
            <a:off x="6496050" y="1389063"/>
            <a:ext cx="2324100" cy="1968500"/>
          </a:xfrm>
          <a:prstGeom prst="ellipse">
            <a:avLst/>
          </a:prstGeom>
          <a:solidFill>
            <a:srgbClr val="99CCFF"/>
          </a:solidFill>
          <a:ln w="76200" cmpd="tri">
            <a:solidFill>
              <a:srgbClr val="0000CC"/>
            </a:solidFill>
            <a:round/>
            <a:headEnd/>
            <a:tailEnd/>
          </a:ln>
        </p:spPr>
        <p:txBody>
          <a:bodyPr lIns="86654" tIns="43329" rIns="86654" bIns="43329"/>
          <a:lstStyle/>
          <a:p>
            <a:pPr algn="ctr"/>
            <a:r>
              <a:rPr lang="ru-RU">
                <a:solidFill>
                  <a:srgbClr val="0000FF"/>
                </a:solidFill>
                <a:latin typeface="Times New Roman" pitchFamily="18" charset="0"/>
                <a:cs typeface="Times New Roman" pitchFamily="18" charset="0"/>
              </a:rPr>
              <a:t>Дастурли таълим</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4757"/>
                                        </p:tgtEl>
                                        <p:attrNameLst>
                                          <p:attrName>style.visibility</p:attrName>
                                        </p:attrNameLst>
                                      </p:cBhvr>
                                      <p:to>
                                        <p:strVal val="visible"/>
                                      </p:to>
                                    </p:set>
                                    <p:animEffect transition="in" filter="circle(in)">
                                      <p:cBhvr>
                                        <p:cTn id="7" dur="2000"/>
                                        <p:tgtEl>
                                          <p:spTgt spid="74757"/>
                                        </p:tgtEl>
                                      </p:cBhvr>
                                    </p:animEffect>
                                  </p:childTnLst>
                                </p:cTn>
                              </p:par>
                            </p:childTnLst>
                          </p:cTn>
                        </p:par>
                        <p:par>
                          <p:cTn id="8" fill="hold" nodeType="afterGroup">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74770"/>
                                        </p:tgtEl>
                                        <p:attrNameLst>
                                          <p:attrName>style.visibility</p:attrName>
                                        </p:attrNameLst>
                                      </p:cBhvr>
                                      <p:to>
                                        <p:strVal val="visible"/>
                                      </p:to>
                                    </p:set>
                                    <p:animEffect transition="in" filter="circle(in)">
                                      <p:cBhvr>
                                        <p:cTn id="11" dur="2000"/>
                                        <p:tgtEl>
                                          <p:spTgt spid="74770"/>
                                        </p:tgtEl>
                                      </p:cBhvr>
                                    </p:animEffect>
                                  </p:childTnLst>
                                </p:cTn>
                              </p:par>
                            </p:childTnLst>
                          </p:cTn>
                        </p:par>
                        <p:par>
                          <p:cTn id="12" fill="hold" nodeType="afterGroup">
                            <p:stCondLst>
                              <p:cond delay="4000"/>
                            </p:stCondLst>
                            <p:childTnLst>
                              <p:par>
                                <p:cTn id="13" presetID="6" presetClass="entr" presetSubtype="16" fill="hold" grpId="0" nodeType="afterEffect">
                                  <p:stCondLst>
                                    <p:cond delay="0"/>
                                  </p:stCondLst>
                                  <p:childTnLst>
                                    <p:set>
                                      <p:cBhvr>
                                        <p:cTn id="14" dur="1" fill="hold">
                                          <p:stCondLst>
                                            <p:cond delay="0"/>
                                          </p:stCondLst>
                                        </p:cTn>
                                        <p:tgtEl>
                                          <p:spTgt spid="74767"/>
                                        </p:tgtEl>
                                        <p:attrNameLst>
                                          <p:attrName>style.visibility</p:attrName>
                                        </p:attrNameLst>
                                      </p:cBhvr>
                                      <p:to>
                                        <p:strVal val="visible"/>
                                      </p:to>
                                    </p:set>
                                    <p:animEffect transition="in" filter="circle(in)">
                                      <p:cBhvr>
                                        <p:cTn id="15" dur="2000"/>
                                        <p:tgtEl>
                                          <p:spTgt spid="74767"/>
                                        </p:tgtEl>
                                      </p:cBhvr>
                                    </p:animEffect>
                                  </p:childTnLst>
                                </p:cTn>
                              </p:par>
                            </p:childTnLst>
                          </p:cTn>
                        </p:par>
                        <p:par>
                          <p:cTn id="16" fill="hold" nodeType="afterGroup">
                            <p:stCondLst>
                              <p:cond delay="6000"/>
                            </p:stCondLst>
                            <p:childTnLst>
                              <p:par>
                                <p:cTn id="17" presetID="6" presetClass="entr" presetSubtype="16" fill="hold" grpId="0" nodeType="afterEffect">
                                  <p:stCondLst>
                                    <p:cond delay="0"/>
                                  </p:stCondLst>
                                  <p:childTnLst>
                                    <p:set>
                                      <p:cBhvr>
                                        <p:cTn id="18" dur="1" fill="hold">
                                          <p:stCondLst>
                                            <p:cond delay="0"/>
                                          </p:stCondLst>
                                        </p:cTn>
                                        <p:tgtEl>
                                          <p:spTgt spid="74773"/>
                                        </p:tgtEl>
                                        <p:attrNameLst>
                                          <p:attrName>style.visibility</p:attrName>
                                        </p:attrNameLst>
                                      </p:cBhvr>
                                      <p:to>
                                        <p:strVal val="visible"/>
                                      </p:to>
                                    </p:set>
                                    <p:animEffect transition="in" filter="circle(in)">
                                      <p:cBhvr>
                                        <p:cTn id="19" dur="2000"/>
                                        <p:tgtEl>
                                          <p:spTgt spid="74773"/>
                                        </p:tgtEl>
                                      </p:cBhvr>
                                    </p:animEffect>
                                  </p:childTnLst>
                                </p:cTn>
                              </p:par>
                            </p:childTnLst>
                          </p:cTn>
                        </p:par>
                        <p:par>
                          <p:cTn id="20" fill="hold" nodeType="afterGroup">
                            <p:stCondLst>
                              <p:cond delay="8000"/>
                            </p:stCondLst>
                            <p:childTnLst>
                              <p:par>
                                <p:cTn id="21" presetID="6" presetClass="entr" presetSubtype="16" fill="hold" grpId="0" nodeType="afterEffect">
                                  <p:stCondLst>
                                    <p:cond delay="0"/>
                                  </p:stCondLst>
                                  <p:childTnLst>
                                    <p:set>
                                      <p:cBhvr>
                                        <p:cTn id="22" dur="1" fill="hold">
                                          <p:stCondLst>
                                            <p:cond delay="0"/>
                                          </p:stCondLst>
                                        </p:cTn>
                                        <p:tgtEl>
                                          <p:spTgt spid="74771"/>
                                        </p:tgtEl>
                                        <p:attrNameLst>
                                          <p:attrName>style.visibility</p:attrName>
                                        </p:attrNameLst>
                                      </p:cBhvr>
                                      <p:to>
                                        <p:strVal val="visible"/>
                                      </p:to>
                                    </p:set>
                                    <p:animEffect transition="in" filter="circle(in)">
                                      <p:cBhvr>
                                        <p:cTn id="23" dur="2000"/>
                                        <p:tgtEl>
                                          <p:spTgt spid="74771"/>
                                        </p:tgtEl>
                                      </p:cBhvr>
                                    </p:animEffect>
                                  </p:childTnLst>
                                </p:cTn>
                              </p:par>
                            </p:childTnLst>
                          </p:cTn>
                        </p:par>
                        <p:par>
                          <p:cTn id="24" fill="hold" nodeType="afterGroup">
                            <p:stCondLst>
                              <p:cond delay="10000"/>
                            </p:stCondLst>
                            <p:childTnLst>
                              <p:par>
                                <p:cTn id="25" presetID="6" presetClass="entr" presetSubtype="16" fill="hold" grpId="0" nodeType="afterEffect">
                                  <p:stCondLst>
                                    <p:cond delay="0"/>
                                  </p:stCondLst>
                                  <p:childTnLst>
                                    <p:set>
                                      <p:cBhvr>
                                        <p:cTn id="26" dur="1" fill="hold">
                                          <p:stCondLst>
                                            <p:cond delay="0"/>
                                          </p:stCondLst>
                                        </p:cTn>
                                        <p:tgtEl>
                                          <p:spTgt spid="74772"/>
                                        </p:tgtEl>
                                        <p:attrNameLst>
                                          <p:attrName>style.visibility</p:attrName>
                                        </p:attrNameLst>
                                      </p:cBhvr>
                                      <p:to>
                                        <p:strVal val="visible"/>
                                      </p:to>
                                    </p:set>
                                    <p:animEffect transition="in" filter="circle(in)">
                                      <p:cBhvr>
                                        <p:cTn id="27" dur="2000"/>
                                        <p:tgtEl>
                                          <p:spTgt spid="74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animBg="1"/>
      <p:bldP spid="74767" grpId="0" animBg="1"/>
      <p:bldP spid="74770" grpId="0" animBg="1"/>
      <p:bldP spid="74771" grpId="0" animBg="1"/>
      <p:bldP spid="74772" grpId="0" animBg="1"/>
      <p:bldP spid="7477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ChangeArrowheads="1"/>
          </p:cNvSpPr>
          <p:nvPr/>
        </p:nvSpPr>
        <p:spPr bwMode="auto">
          <a:xfrm>
            <a:off x="1763713" y="287338"/>
            <a:ext cx="2305050" cy="1081087"/>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Аниқ илмий </a:t>
            </a:r>
          </a:p>
          <a:p>
            <a:pPr algn="ctr">
              <a:defRPr/>
            </a:pPr>
            <a:r>
              <a:rPr lang="uz-Cyrl-UZ" sz="2200">
                <a:solidFill>
                  <a:srgbClr val="336600"/>
                </a:solidFill>
                <a:latin typeface="Times New Roman" pitchFamily="18" charset="0"/>
                <a:cs typeface="Times New Roman" pitchFamily="18" charset="0"/>
              </a:rPr>
              <a:t>лойиха</a:t>
            </a:r>
            <a:endParaRPr lang="ru-RU" sz="2200">
              <a:solidFill>
                <a:srgbClr val="336600"/>
              </a:solidFill>
              <a:latin typeface="Times New Roman" pitchFamily="18" charset="0"/>
              <a:cs typeface="Times New Roman" pitchFamily="18" charset="0"/>
            </a:endParaRPr>
          </a:p>
        </p:txBody>
      </p:sp>
      <p:sp>
        <p:nvSpPr>
          <p:cNvPr id="37891" name="AutoShape 3"/>
          <p:cNvSpPr>
            <a:spLocks noChangeArrowheads="1"/>
          </p:cNvSpPr>
          <p:nvPr/>
        </p:nvSpPr>
        <p:spPr bwMode="auto">
          <a:xfrm>
            <a:off x="4714875" y="287338"/>
            <a:ext cx="2305050" cy="1081087"/>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Концептуаллик</a:t>
            </a:r>
            <a:endParaRPr lang="ru-RU" sz="2200">
              <a:solidFill>
                <a:srgbClr val="336600"/>
              </a:solidFill>
              <a:latin typeface="Times New Roman" pitchFamily="18" charset="0"/>
              <a:cs typeface="Times New Roman" pitchFamily="18" charset="0"/>
            </a:endParaRPr>
          </a:p>
        </p:txBody>
      </p:sp>
      <p:sp>
        <p:nvSpPr>
          <p:cNvPr id="37892" name="AutoShape 4"/>
          <p:cNvSpPr>
            <a:spLocks noChangeArrowheads="1"/>
          </p:cNvSpPr>
          <p:nvPr/>
        </p:nvSpPr>
        <p:spPr bwMode="auto">
          <a:xfrm>
            <a:off x="6372225" y="1844675"/>
            <a:ext cx="2305050" cy="1130300"/>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Самарали </a:t>
            </a:r>
          </a:p>
          <a:p>
            <a:pPr algn="ctr">
              <a:defRPr/>
            </a:pPr>
            <a:r>
              <a:rPr lang="uz-Cyrl-UZ" sz="2200">
                <a:solidFill>
                  <a:srgbClr val="336600"/>
                </a:solidFill>
                <a:latin typeface="Times New Roman" pitchFamily="18" charset="0"/>
                <a:cs typeface="Times New Roman" pitchFamily="18" charset="0"/>
              </a:rPr>
              <a:t>натижа</a:t>
            </a:r>
            <a:endParaRPr lang="ru-RU" sz="2200">
              <a:solidFill>
                <a:srgbClr val="336600"/>
              </a:solidFill>
              <a:latin typeface="Times New Roman" pitchFamily="18" charset="0"/>
              <a:cs typeface="Times New Roman" pitchFamily="18" charset="0"/>
            </a:endParaRPr>
          </a:p>
        </p:txBody>
      </p:sp>
      <p:sp>
        <p:nvSpPr>
          <p:cNvPr id="37893" name="AutoShape 5"/>
          <p:cNvSpPr>
            <a:spLocks noChangeArrowheads="1"/>
          </p:cNvSpPr>
          <p:nvPr/>
        </p:nvSpPr>
        <p:spPr bwMode="auto">
          <a:xfrm>
            <a:off x="6443663" y="3816350"/>
            <a:ext cx="2305050" cy="1081088"/>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Такрорланиш</a:t>
            </a:r>
            <a:endParaRPr lang="ru-RU" sz="2200">
              <a:solidFill>
                <a:srgbClr val="336600"/>
              </a:solidFill>
              <a:latin typeface="Times New Roman" pitchFamily="18" charset="0"/>
              <a:cs typeface="Times New Roman" pitchFamily="18" charset="0"/>
            </a:endParaRPr>
          </a:p>
        </p:txBody>
      </p:sp>
      <p:sp>
        <p:nvSpPr>
          <p:cNvPr id="37894" name="AutoShape 6"/>
          <p:cNvSpPr>
            <a:spLocks noChangeArrowheads="1"/>
          </p:cNvSpPr>
          <p:nvPr/>
        </p:nvSpPr>
        <p:spPr bwMode="auto">
          <a:xfrm>
            <a:off x="3275013" y="5516563"/>
            <a:ext cx="2305050" cy="1152525"/>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Ўқувчи</a:t>
            </a:r>
          </a:p>
          <a:p>
            <a:pPr algn="ctr">
              <a:defRPr/>
            </a:pPr>
            <a:r>
              <a:rPr lang="uz-Cyrl-UZ" sz="2200">
                <a:solidFill>
                  <a:srgbClr val="336600"/>
                </a:solidFill>
                <a:latin typeface="Times New Roman" pitchFamily="18" charset="0"/>
                <a:cs typeface="Times New Roman" pitchFamily="18" charset="0"/>
              </a:rPr>
              <a:t>субъетига</a:t>
            </a:r>
          </a:p>
          <a:p>
            <a:pPr algn="ctr">
              <a:defRPr/>
            </a:pPr>
            <a:r>
              <a:rPr lang="uz-Cyrl-UZ" sz="2200">
                <a:solidFill>
                  <a:srgbClr val="336600"/>
                </a:solidFill>
                <a:latin typeface="Times New Roman" pitchFamily="18" charset="0"/>
                <a:cs typeface="Times New Roman" pitchFamily="18" charset="0"/>
              </a:rPr>
              <a:t>эътибор</a:t>
            </a:r>
            <a:endParaRPr lang="ru-RU" sz="2200">
              <a:solidFill>
                <a:srgbClr val="336600"/>
              </a:solidFill>
              <a:latin typeface="Times New Roman" pitchFamily="18" charset="0"/>
              <a:cs typeface="Times New Roman" pitchFamily="18" charset="0"/>
            </a:endParaRPr>
          </a:p>
        </p:txBody>
      </p:sp>
      <p:sp>
        <p:nvSpPr>
          <p:cNvPr id="37895" name="AutoShape 7"/>
          <p:cNvSpPr>
            <a:spLocks noChangeArrowheads="1"/>
          </p:cNvSpPr>
          <p:nvPr/>
        </p:nvSpPr>
        <p:spPr bwMode="auto">
          <a:xfrm>
            <a:off x="179388" y="3816350"/>
            <a:ext cx="2305050" cy="1081088"/>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Тизимлилик</a:t>
            </a:r>
            <a:endParaRPr lang="ru-RU" sz="2200">
              <a:solidFill>
                <a:srgbClr val="336600"/>
              </a:solidFill>
              <a:latin typeface="Times New Roman" pitchFamily="18" charset="0"/>
              <a:cs typeface="Times New Roman" pitchFamily="18" charset="0"/>
            </a:endParaRPr>
          </a:p>
        </p:txBody>
      </p:sp>
      <p:sp>
        <p:nvSpPr>
          <p:cNvPr id="37896" name="AutoShape 8"/>
          <p:cNvSpPr>
            <a:spLocks noChangeArrowheads="1"/>
          </p:cNvSpPr>
          <p:nvPr/>
        </p:nvSpPr>
        <p:spPr bwMode="auto">
          <a:xfrm>
            <a:off x="179388" y="1844675"/>
            <a:ext cx="2305050" cy="1081088"/>
          </a:xfrm>
          <a:prstGeom prst="roundRect">
            <a:avLst>
              <a:gd name="adj" fmla="val 16667"/>
            </a:avLst>
          </a:prstGeom>
          <a:solidFill>
            <a:srgbClr val="66CCFF"/>
          </a:solidFill>
          <a:ln w="38100">
            <a:solidFill>
              <a:schemeClr val="hlink"/>
            </a:solidFill>
            <a:round/>
            <a:headEnd/>
            <a:tailEnd/>
          </a:ln>
          <a:effectLst>
            <a:outerShdw dist="107763" dir="13500000" algn="ctr" rotWithShape="0">
              <a:srgbClr val="808080">
                <a:alpha val="50000"/>
              </a:srgbClr>
            </a:outerShdw>
          </a:effectLst>
        </p:spPr>
        <p:txBody>
          <a:bodyPr lIns="86868" tIns="43434" rIns="86868" bIns="43434"/>
          <a:lstStyle/>
          <a:p>
            <a:pPr algn="ctr">
              <a:defRPr/>
            </a:pPr>
            <a:r>
              <a:rPr lang="uz-Cyrl-UZ" sz="2200">
                <a:solidFill>
                  <a:srgbClr val="336600"/>
                </a:solidFill>
                <a:latin typeface="Times New Roman" pitchFamily="18" charset="0"/>
                <a:cs typeface="Times New Roman" pitchFamily="18" charset="0"/>
              </a:rPr>
              <a:t>Бошқарувчанлик</a:t>
            </a:r>
            <a:endParaRPr lang="ru-RU" sz="2200">
              <a:solidFill>
                <a:srgbClr val="336600"/>
              </a:solidFill>
              <a:latin typeface="Times New Roman" pitchFamily="18" charset="0"/>
              <a:cs typeface="Times New Roman" pitchFamily="18" charset="0"/>
            </a:endParaRPr>
          </a:p>
        </p:txBody>
      </p:sp>
      <p:sp>
        <p:nvSpPr>
          <p:cNvPr id="37897" name="AutoShape 9"/>
          <p:cNvSpPr>
            <a:spLocks noChangeArrowheads="1"/>
          </p:cNvSpPr>
          <p:nvPr/>
        </p:nvSpPr>
        <p:spPr bwMode="auto">
          <a:xfrm>
            <a:off x="2195513" y="1195388"/>
            <a:ext cx="4392612" cy="4249737"/>
          </a:xfrm>
          <a:custGeom>
            <a:avLst/>
            <a:gdLst>
              <a:gd name="T0" fmla="*/ 2147483647 w 21600"/>
              <a:gd name="T1" fmla="*/ 2147483647 h 21600"/>
              <a:gd name="T2" fmla="*/ 2147483647 w 21600"/>
              <a:gd name="T3" fmla="*/ 2147483647 h 21600"/>
              <a:gd name="T4" fmla="*/ 0 w 21600"/>
              <a:gd name="T5" fmla="*/ 2147483647 h 21600"/>
              <a:gd name="T6" fmla="*/ 2147483647 w 21600"/>
              <a:gd name="T7" fmla="*/ 0 h 21600"/>
              <a:gd name="T8" fmla="*/ 0 60000 65536"/>
              <a:gd name="T9" fmla="*/ 5898240 60000 65536"/>
              <a:gd name="T10" fmla="*/ 11796480 60000 65536"/>
              <a:gd name="T11" fmla="*/ 17694720 60000 65536"/>
              <a:gd name="T12" fmla="*/ 5400 w 21600"/>
              <a:gd name="T13" fmla="*/ 5400 h 21600"/>
              <a:gd name="T14" fmla="*/ 16200 w 21600"/>
              <a:gd name="T15" fmla="*/ 16200 h 21600"/>
            </a:gdLst>
            <a:ahLst/>
            <a:cxnLst>
              <a:cxn ang="T8">
                <a:pos x="T0" y="T1"/>
              </a:cxn>
              <a:cxn ang="T9">
                <a:pos x="T2" y="T3"/>
              </a:cxn>
              <a:cxn ang="T10">
                <a:pos x="T4" y="T5"/>
              </a:cxn>
              <a:cxn ang="T11">
                <a:pos x="T6" y="T7"/>
              </a:cxn>
            </a:cxnLst>
            <a:rect l="T12" t="T13" r="T14" b="T15"/>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lnTo>
                  <a:pt x="5400" y="5400"/>
                </a:lnTo>
                <a:close/>
              </a:path>
            </a:pathLst>
          </a:custGeom>
          <a:solidFill>
            <a:srgbClr val="7993DB"/>
          </a:solidFill>
          <a:ln w="57150">
            <a:solidFill>
              <a:srgbClr val="000066"/>
            </a:solidFill>
            <a:miter lim="800000"/>
            <a:headEnd/>
            <a:tailEnd/>
          </a:ln>
          <a:effectLst>
            <a:outerShdw dist="107763" dir="13500000" algn="ctr" rotWithShape="0">
              <a:srgbClr val="808080">
                <a:alpha val="50000"/>
              </a:srgbClr>
            </a:outerShdw>
          </a:effectLst>
        </p:spPr>
        <p:txBody>
          <a:bodyPr/>
          <a:lstStyle/>
          <a:p>
            <a:pPr algn="ctr">
              <a:defRPr/>
            </a:pPr>
            <a:r>
              <a:rPr lang="uz-Cyrl-UZ" b="1">
                <a:solidFill>
                  <a:srgbClr val="000099"/>
                </a:solidFill>
                <a:latin typeface="Times New Roman" pitchFamily="18" charset="0"/>
              </a:rPr>
              <a:t>ПЕДАГОГИК </a:t>
            </a:r>
          </a:p>
          <a:p>
            <a:pPr algn="ctr">
              <a:defRPr/>
            </a:pPr>
            <a:r>
              <a:rPr lang="uz-Cyrl-UZ" b="1">
                <a:solidFill>
                  <a:srgbClr val="000099"/>
                </a:solidFill>
                <a:latin typeface="Times New Roman" pitchFamily="18" charset="0"/>
              </a:rPr>
              <a:t>ТЕХНОЛО ГИЯ</a:t>
            </a:r>
          </a:p>
          <a:p>
            <a:pPr algn="ctr">
              <a:defRPr/>
            </a:pPr>
            <a:r>
              <a:rPr lang="uz-Cyrl-UZ" b="1">
                <a:solidFill>
                  <a:srgbClr val="000099"/>
                </a:solidFill>
                <a:latin typeface="Times New Roman" pitchFamily="18" charset="0"/>
              </a:rPr>
              <a:t>ХУСУСИЯТ ЛАРИ</a:t>
            </a:r>
            <a:endParaRPr lang="ru-RU" b="1">
              <a:solidFill>
                <a:srgbClr val="000099"/>
              </a:solidFill>
              <a:latin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7897"/>
                                        </p:tgtEl>
                                        <p:attrNameLst>
                                          <p:attrName>style.visibility</p:attrName>
                                        </p:attrNameLst>
                                      </p:cBhvr>
                                      <p:to>
                                        <p:strVal val="visible"/>
                                      </p:to>
                                    </p:set>
                                    <p:anim calcmode="lin" valueType="num">
                                      <p:cBhvr>
                                        <p:cTn id="7" dur="3000" fill="hold"/>
                                        <p:tgtEl>
                                          <p:spTgt spid="37897"/>
                                        </p:tgtEl>
                                        <p:attrNameLst>
                                          <p:attrName>ppt_w</p:attrName>
                                        </p:attrNameLst>
                                      </p:cBhvr>
                                      <p:tavLst>
                                        <p:tav tm="0">
                                          <p:val>
                                            <p:fltVal val="0"/>
                                          </p:val>
                                        </p:tav>
                                        <p:tav tm="100000">
                                          <p:val>
                                            <p:strVal val="#ppt_w"/>
                                          </p:val>
                                        </p:tav>
                                      </p:tavLst>
                                    </p:anim>
                                    <p:anim calcmode="lin" valueType="num">
                                      <p:cBhvr>
                                        <p:cTn id="8" dur="3000" fill="hold"/>
                                        <p:tgtEl>
                                          <p:spTgt spid="37897"/>
                                        </p:tgtEl>
                                        <p:attrNameLst>
                                          <p:attrName>ppt_h</p:attrName>
                                        </p:attrNameLst>
                                      </p:cBhvr>
                                      <p:tavLst>
                                        <p:tav tm="0">
                                          <p:val>
                                            <p:fltVal val="0"/>
                                          </p:val>
                                        </p:tav>
                                        <p:tav tm="100000">
                                          <p:val>
                                            <p:strVal val="#ppt_h"/>
                                          </p:val>
                                        </p:tav>
                                      </p:tavLst>
                                    </p:anim>
                                    <p:anim calcmode="lin" valueType="num">
                                      <p:cBhvr>
                                        <p:cTn id="9" dur="3000" fill="hold"/>
                                        <p:tgtEl>
                                          <p:spTgt spid="37897"/>
                                        </p:tgtEl>
                                        <p:attrNameLst>
                                          <p:attrName>style.rotation</p:attrName>
                                        </p:attrNameLst>
                                      </p:cBhvr>
                                      <p:tavLst>
                                        <p:tav tm="0">
                                          <p:val>
                                            <p:fltVal val="360"/>
                                          </p:val>
                                        </p:tav>
                                        <p:tav tm="100000">
                                          <p:val>
                                            <p:fltVal val="0"/>
                                          </p:val>
                                        </p:tav>
                                      </p:tavLst>
                                    </p:anim>
                                    <p:animEffect transition="in" filter="fade">
                                      <p:cBhvr>
                                        <p:cTn id="10" dur="3000"/>
                                        <p:tgtEl>
                                          <p:spTgt spid="37897"/>
                                        </p:tgtEl>
                                      </p:cBhvr>
                                    </p:animEffect>
                                  </p:childTnLst>
                                </p:cTn>
                              </p:par>
                            </p:childTnLst>
                          </p:cTn>
                        </p:par>
                        <p:par>
                          <p:cTn id="11" fill="hold" nodeType="afterGroup">
                            <p:stCondLst>
                              <p:cond delay="3000"/>
                            </p:stCondLst>
                            <p:childTnLst>
                              <p:par>
                                <p:cTn id="12" presetID="8" presetClass="entr" presetSubtype="16" fill="hold" grpId="0" nodeType="afterEffect">
                                  <p:stCondLst>
                                    <p:cond delay="0"/>
                                  </p:stCondLst>
                                  <p:childTnLst>
                                    <p:set>
                                      <p:cBhvr>
                                        <p:cTn id="13" dur="1" fill="hold">
                                          <p:stCondLst>
                                            <p:cond delay="0"/>
                                          </p:stCondLst>
                                        </p:cTn>
                                        <p:tgtEl>
                                          <p:spTgt spid="37890"/>
                                        </p:tgtEl>
                                        <p:attrNameLst>
                                          <p:attrName>style.visibility</p:attrName>
                                        </p:attrNameLst>
                                      </p:cBhvr>
                                      <p:to>
                                        <p:strVal val="visible"/>
                                      </p:to>
                                    </p:set>
                                    <p:animEffect transition="in" filter="diamond(in)">
                                      <p:cBhvr>
                                        <p:cTn id="14" dur="2000"/>
                                        <p:tgtEl>
                                          <p:spTgt spid="37890"/>
                                        </p:tgtEl>
                                      </p:cBhvr>
                                    </p:animEffect>
                                  </p:childTnLst>
                                </p:cTn>
                              </p:par>
                            </p:childTnLst>
                          </p:cTn>
                        </p:par>
                        <p:par>
                          <p:cTn id="15" fill="hold" nodeType="afterGroup">
                            <p:stCondLst>
                              <p:cond delay="5000"/>
                            </p:stCondLst>
                            <p:childTnLst>
                              <p:par>
                                <p:cTn id="16" presetID="8" presetClass="entr" presetSubtype="16" fill="hold" grpId="0" nodeType="afterEffect">
                                  <p:stCondLst>
                                    <p:cond delay="0"/>
                                  </p:stCondLst>
                                  <p:childTnLst>
                                    <p:set>
                                      <p:cBhvr>
                                        <p:cTn id="17" dur="1" fill="hold">
                                          <p:stCondLst>
                                            <p:cond delay="0"/>
                                          </p:stCondLst>
                                        </p:cTn>
                                        <p:tgtEl>
                                          <p:spTgt spid="37891"/>
                                        </p:tgtEl>
                                        <p:attrNameLst>
                                          <p:attrName>style.visibility</p:attrName>
                                        </p:attrNameLst>
                                      </p:cBhvr>
                                      <p:to>
                                        <p:strVal val="visible"/>
                                      </p:to>
                                    </p:set>
                                    <p:animEffect transition="in" filter="diamond(in)">
                                      <p:cBhvr>
                                        <p:cTn id="18" dur="2000"/>
                                        <p:tgtEl>
                                          <p:spTgt spid="37891"/>
                                        </p:tgtEl>
                                      </p:cBhvr>
                                    </p:animEffect>
                                  </p:childTnLst>
                                </p:cTn>
                              </p:par>
                            </p:childTnLst>
                          </p:cTn>
                        </p:par>
                        <p:par>
                          <p:cTn id="19" fill="hold" nodeType="afterGroup">
                            <p:stCondLst>
                              <p:cond delay="7000"/>
                            </p:stCondLst>
                            <p:childTnLst>
                              <p:par>
                                <p:cTn id="20" presetID="8" presetClass="entr" presetSubtype="16" fill="hold" grpId="0" nodeType="afterEffect">
                                  <p:stCondLst>
                                    <p:cond delay="0"/>
                                  </p:stCondLst>
                                  <p:childTnLst>
                                    <p:set>
                                      <p:cBhvr>
                                        <p:cTn id="21" dur="1" fill="hold">
                                          <p:stCondLst>
                                            <p:cond delay="0"/>
                                          </p:stCondLst>
                                        </p:cTn>
                                        <p:tgtEl>
                                          <p:spTgt spid="37896"/>
                                        </p:tgtEl>
                                        <p:attrNameLst>
                                          <p:attrName>style.visibility</p:attrName>
                                        </p:attrNameLst>
                                      </p:cBhvr>
                                      <p:to>
                                        <p:strVal val="visible"/>
                                      </p:to>
                                    </p:set>
                                    <p:animEffect transition="in" filter="diamond(in)">
                                      <p:cBhvr>
                                        <p:cTn id="22" dur="2000"/>
                                        <p:tgtEl>
                                          <p:spTgt spid="37896"/>
                                        </p:tgtEl>
                                      </p:cBhvr>
                                    </p:animEffect>
                                  </p:childTnLst>
                                </p:cTn>
                              </p:par>
                            </p:childTnLst>
                          </p:cTn>
                        </p:par>
                        <p:par>
                          <p:cTn id="23" fill="hold" nodeType="afterGroup">
                            <p:stCondLst>
                              <p:cond delay="9000"/>
                            </p:stCondLst>
                            <p:childTnLst>
                              <p:par>
                                <p:cTn id="24" presetID="8" presetClass="entr" presetSubtype="16" fill="hold" grpId="0" nodeType="afterEffect">
                                  <p:stCondLst>
                                    <p:cond delay="0"/>
                                  </p:stCondLst>
                                  <p:childTnLst>
                                    <p:set>
                                      <p:cBhvr>
                                        <p:cTn id="25" dur="1" fill="hold">
                                          <p:stCondLst>
                                            <p:cond delay="0"/>
                                          </p:stCondLst>
                                        </p:cTn>
                                        <p:tgtEl>
                                          <p:spTgt spid="37892"/>
                                        </p:tgtEl>
                                        <p:attrNameLst>
                                          <p:attrName>style.visibility</p:attrName>
                                        </p:attrNameLst>
                                      </p:cBhvr>
                                      <p:to>
                                        <p:strVal val="visible"/>
                                      </p:to>
                                    </p:set>
                                    <p:animEffect transition="in" filter="diamond(in)">
                                      <p:cBhvr>
                                        <p:cTn id="26" dur="2000"/>
                                        <p:tgtEl>
                                          <p:spTgt spid="37892"/>
                                        </p:tgtEl>
                                      </p:cBhvr>
                                    </p:animEffect>
                                  </p:childTnLst>
                                </p:cTn>
                              </p:par>
                            </p:childTnLst>
                          </p:cTn>
                        </p:par>
                        <p:par>
                          <p:cTn id="27" fill="hold" nodeType="afterGroup">
                            <p:stCondLst>
                              <p:cond delay="11000"/>
                            </p:stCondLst>
                            <p:childTnLst>
                              <p:par>
                                <p:cTn id="28" presetID="8" presetClass="entr" presetSubtype="16" fill="hold" grpId="0" nodeType="afterEffect">
                                  <p:stCondLst>
                                    <p:cond delay="0"/>
                                  </p:stCondLst>
                                  <p:childTnLst>
                                    <p:set>
                                      <p:cBhvr>
                                        <p:cTn id="29" dur="1" fill="hold">
                                          <p:stCondLst>
                                            <p:cond delay="0"/>
                                          </p:stCondLst>
                                        </p:cTn>
                                        <p:tgtEl>
                                          <p:spTgt spid="37895"/>
                                        </p:tgtEl>
                                        <p:attrNameLst>
                                          <p:attrName>style.visibility</p:attrName>
                                        </p:attrNameLst>
                                      </p:cBhvr>
                                      <p:to>
                                        <p:strVal val="visible"/>
                                      </p:to>
                                    </p:set>
                                    <p:animEffect transition="in" filter="diamond(in)">
                                      <p:cBhvr>
                                        <p:cTn id="30" dur="2000"/>
                                        <p:tgtEl>
                                          <p:spTgt spid="37895"/>
                                        </p:tgtEl>
                                      </p:cBhvr>
                                    </p:animEffect>
                                  </p:childTnLst>
                                </p:cTn>
                              </p:par>
                            </p:childTnLst>
                          </p:cTn>
                        </p:par>
                        <p:par>
                          <p:cTn id="31" fill="hold" nodeType="afterGroup">
                            <p:stCondLst>
                              <p:cond delay="13000"/>
                            </p:stCondLst>
                            <p:childTnLst>
                              <p:par>
                                <p:cTn id="32" presetID="8" presetClass="entr" presetSubtype="16" fill="hold" grpId="0" nodeType="afterEffect">
                                  <p:stCondLst>
                                    <p:cond delay="0"/>
                                  </p:stCondLst>
                                  <p:childTnLst>
                                    <p:set>
                                      <p:cBhvr>
                                        <p:cTn id="33" dur="1" fill="hold">
                                          <p:stCondLst>
                                            <p:cond delay="0"/>
                                          </p:stCondLst>
                                        </p:cTn>
                                        <p:tgtEl>
                                          <p:spTgt spid="37893"/>
                                        </p:tgtEl>
                                        <p:attrNameLst>
                                          <p:attrName>style.visibility</p:attrName>
                                        </p:attrNameLst>
                                      </p:cBhvr>
                                      <p:to>
                                        <p:strVal val="visible"/>
                                      </p:to>
                                    </p:set>
                                    <p:animEffect transition="in" filter="diamond(in)">
                                      <p:cBhvr>
                                        <p:cTn id="34" dur="2000"/>
                                        <p:tgtEl>
                                          <p:spTgt spid="37893"/>
                                        </p:tgtEl>
                                      </p:cBhvr>
                                    </p:animEffect>
                                  </p:childTnLst>
                                </p:cTn>
                              </p:par>
                            </p:childTnLst>
                          </p:cTn>
                        </p:par>
                        <p:par>
                          <p:cTn id="35" fill="hold" nodeType="afterGroup">
                            <p:stCondLst>
                              <p:cond delay="15000"/>
                            </p:stCondLst>
                            <p:childTnLst>
                              <p:par>
                                <p:cTn id="36" presetID="8" presetClass="entr" presetSubtype="16" fill="hold" grpId="0" nodeType="afterEffect">
                                  <p:stCondLst>
                                    <p:cond delay="0"/>
                                  </p:stCondLst>
                                  <p:childTnLst>
                                    <p:set>
                                      <p:cBhvr>
                                        <p:cTn id="37" dur="1" fill="hold">
                                          <p:stCondLst>
                                            <p:cond delay="0"/>
                                          </p:stCondLst>
                                        </p:cTn>
                                        <p:tgtEl>
                                          <p:spTgt spid="37894"/>
                                        </p:tgtEl>
                                        <p:attrNameLst>
                                          <p:attrName>style.visibility</p:attrName>
                                        </p:attrNameLst>
                                      </p:cBhvr>
                                      <p:to>
                                        <p:strVal val="visible"/>
                                      </p:to>
                                    </p:set>
                                    <p:animEffect transition="in" filter="diamond(in)">
                                      <p:cBhvr>
                                        <p:cTn id="38" dur="2000"/>
                                        <p:tgtEl>
                                          <p:spTgt spid="37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nimBg="1"/>
      <p:bldP spid="37891" grpId="0" animBg="1"/>
      <p:bldP spid="37892" grpId="0" animBg="1"/>
      <p:bldP spid="37893" grpId="0" animBg="1"/>
      <p:bldP spid="37894" grpId="0" animBg="1"/>
      <p:bldP spid="37895" grpId="0" animBg="1"/>
      <p:bldP spid="37896" grpId="0" animBg="1"/>
      <p:bldP spid="3789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AutoShape 4"/>
          <p:cNvSpPr>
            <a:spLocks noChangeArrowheads="1"/>
          </p:cNvSpPr>
          <p:nvPr/>
        </p:nvSpPr>
        <p:spPr bwMode="auto">
          <a:xfrm>
            <a:off x="107950" y="620713"/>
            <a:ext cx="8856663" cy="5903912"/>
          </a:xfrm>
          <a:prstGeom prst="ribbon">
            <a:avLst>
              <a:gd name="adj1" fmla="val 12500"/>
              <a:gd name="adj2" fmla="val 50000"/>
            </a:avLst>
          </a:prstGeom>
          <a:solidFill>
            <a:srgbClr val="FFCC66"/>
          </a:solidFill>
          <a:ln w="28575">
            <a:solidFill>
              <a:srgbClr val="DA5E26"/>
            </a:solidFill>
            <a:round/>
            <a:headEnd/>
            <a:tailEnd/>
          </a:ln>
          <a:effectLst>
            <a:outerShdw dist="107763" dir="2700000" algn="ctr" rotWithShape="0">
              <a:srgbClr val="808080">
                <a:alpha val="50000"/>
              </a:srgbClr>
            </a:outerShdw>
          </a:effectLst>
        </p:spPr>
        <p:txBody>
          <a:bodyPr lIns="86923" tIns="43461" rIns="86923" bIns="43461"/>
          <a:lstStyle/>
          <a:p>
            <a:pPr algn="ctr">
              <a:lnSpc>
                <a:spcPct val="90000"/>
              </a:lnSpc>
              <a:defRPr/>
            </a:pPr>
            <a:r>
              <a:rPr lang="uz-Cyrl-UZ" sz="2600">
                <a:solidFill>
                  <a:srgbClr val="C00000"/>
                </a:solidFill>
                <a:latin typeface="Times New Roman" pitchFamily="18" charset="0"/>
                <a:cs typeface="Times New Roman" pitchFamily="18" charset="0"/>
              </a:rPr>
              <a:t>Таълим ислохотларидаги талаблардан бири шахсий эҳтиёж асосида малака ошириш бўлиб,  асосий эътибор ўқитувчи фаолиятининг инновацион ҳусусиятлари – акмеологик, креатив ва рефлектив жиҳатларини ўрганиш ва олий ва ўрта-махсус таълимда самарали ўқитиш технологияларининг ўзига хос хусусиятларига эътибор қаратиш ва...............</a:t>
            </a:r>
            <a:endParaRPr lang="ru-RU" sz="2600">
              <a:solidFill>
                <a:srgbClr val="C00000"/>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83972"/>
                                        </p:tgtEl>
                                        <p:attrNameLst>
                                          <p:attrName>style.visibility</p:attrName>
                                        </p:attrNameLst>
                                      </p:cBhvr>
                                      <p:to>
                                        <p:strVal val="visible"/>
                                      </p:to>
                                    </p:set>
                                    <p:anim calcmode="lin" valueType="num">
                                      <p:cBhvr>
                                        <p:cTn id="7" dur="2000" fill="hold"/>
                                        <p:tgtEl>
                                          <p:spTgt spid="83972"/>
                                        </p:tgtEl>
                                        <p:attrNameLst>
                                          <p:attrName>ppt_w</p:attrName>
                                        </p:attrNameLst>
                                      </p:cBhvr>
                                      <p:tavLst>
                                        <p:tav tm="0">
                                          <p:val>
                                            <p:fltVal val="0"/>
                                          </p:val>
                                        </p:tav>
                                        <p:tav tm="100000">
                                          <p:val>
                                            <p:strVal val="#ppt_w"/>
                                          </p:val>
                                        </p:tav>
                                      </p:tavLst>
                                    </p:anim>
                                    <p:anim calcmode="lin" valueType="num">
                                      <p:cBhvr>
                                        <p:cTn id="8" dur="2000" fill="hold"/>
                                        <p:tgtEl>
                                          <p:spTgt spid="8397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uz-Cyrl-UZ" smtClean="0">
                <a:latin typeface="Times New Roman" pitchFamily="18" charset="0"/>
                <a:cs typeface="Times New Roman" pitchFamily="18" charset="0"/>
              </a:rPr>
              <a:t>РЕЖА</a:t>
            </a:r>
            <a:endParaRPr lang="ru-RU" smtClean="0">
              <a:latin typeface="Times New Roman" pitchFamily="18" charset="0"/>
              <a:cs typeface="Times New Roman" pitchFamily="18" charset="0"/>
            </a:endParaRPr>
          </a:p>
        </p:txBody>
      </p:sp>
      <p:sp>
        <p:nvSpPr>
          <p:cNvPr id="60419" name="Rectangle 3"/>
          <p:cNvSpPr>
            <a:spLocks noGrp="1" noChangeArrowheads="1"/>
          </p:cNvSpPr>
          <p:nvPr>
            <p:ph idx="1"/>
          </p:nvPr>
        </p:nvSpPr>
        <p:spPr/>
        <p:txBody>
          <a:bodyPr/>
          <a:lstStyle/>
          <a:p>
            <a:r>
              <a:rPr lang="uz-Cyrl-UZ" b="1" smtClean="0"/>
              <a:t>1.1.1.Таълимни ислоҳ қилишнинг илмий- назарий ва қонуний асослари.</a:t>
            </a:r>
          </a:p>
          <a:p>
            <a:pPr algn="just">
              <a:buFont typeface="Wingdings" pitchFamily="2" charset="2"/>
              <a:buNone/>
            </a:pPr>
            <a:endParaRPr lang="uz-Cyrl-UZ" smtClean="0">
              <a:latin typeface="Times New Roman" pitchFamily="18" charset="0"/>
              <a:cs typeface="Times New Roman" pitchFamily="18" charset="0"/>
            </a:endParaRPr>
          </a:p>
          <a:p>
            <a:r>
              <a:rPr lang="uz-Cyrl-UZ" b="1" smtClean="0"/>
              <a:t>1.1.2.Таълим дастурларининг уйғунлашуви ва таълим ислоҳотлари талаблари.</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fade">
                                      <p:cBhvr>
                                        <p:cTn id="7" dur="2000"/>
                                        <p:tgtEl>
                                          <p:spTgt spid="60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39752" y="836712"/>
            <a:ext cx="4572000" cy="2954655"/>
          </a:xfrm>
          <a:prstGeom prst="rect">
            <a:avLst/>
          </a:prstGeom>
        </p:spPr>
        <p:txBody>
          <a:bodyPr>
            <a:spAutoFit/>
          </a:bodyPr>
          <a:lstStyle/>
          <a:p>
            <a:pPr algn="ctr">
              <a:defRPr/>
            </a:pPr>
            <a:r>
              <a:rPr lang="ru-RU" sz="6200" kern="10" dirty="0" err="1">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Этиборингиз</a:t>
            </a:r>
            <a:r>
              <a:rPr lang="ru-RU" sz="6200"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 </a:t>
            </a:r>
          </a:p>
          <a:p>
            <a:pPr algn="ctr">
              <a:defRPr/>
            </a:pPr>
            <a:r>
              <a:rPr lang="ru-RU" sz="6200" kern="10" dirty="0" err="1">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учун</a:t>
            </a:r>
            <a:r>
              <a:rPr lang="ru-RU" sz="6200"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 </a:t>
            </a:r>
          </a:p>
          <a:p>
            <a:pPr algn="ctr">
              <a:defRPr/>
            </a:pPr>
            <a:r>
              <a:rPr lang="ru-RU" sz="6200" kern="10" dirty="0" err="1">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рахмат</a:t>
            </a:r>
            <a:r>
              <a:rPr lang="ru-RU" sz="6200"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a:t>
            </a: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AutoShape 2"/>
          <p:cNvSpPr>
            <a:spLocks noChangeArrowheads="1"/>
          </p:cNvSpPr>
          <p:nvPr/>
        </p:nvSpPr>
        <p:spPr bwMode="auto">
          <a:xfrm>
            <a:off x="952500" y="115888"/>
            <a:ext cx="7507288" cy="1647825"/>
          </a:xfrm>
          <a:prstGeom prst="wedgeEllipseCallout">
            <a:avLst>
              <a:gd name="adj1" fmla="val -39787"/>
              <a:gd name="adj2" fmla="val 64259"/>
            </a:avLst>
          </a:prstGeom>
          <a:solidFill>
            <a:srgbClr val="00FFFF"/>
          </a:solidFill>
          <a:ln w="19050">
            <a:solidFill>
              <a:srgbClr val="000000"/>
            </a:solidFill>
            <a:miter lim="800000"/>
            <a:headEnd/>
            <a:tailEnd/>
          </a:ln>
        </p:spPr>
        <p:txBody>
          <a:bodyPr/>
          <a:lstStyle/>
          <a:p>
            <a:pPr algn="ctr"/>
            <a:r>
              <a:rPr lang="uz-Cyrl-UZ" sz="4000" b="1">
                <a:solidFill>
                  <a:srgbClr val="0000FF"/>
                </a:solidFill>
                <a:latin typeface="Times New Roman" pitchFamily="18" charset="0"/>
                <a:cs typeface="Times New Roman" pitchFamily="18" charset="0"/>
              </a:rPr>
              <a:t>Асосий тушунчалар</a:t>
            </a:r>
            <a:endParaRPr lang="en-US" sz="4000" b="1">
              <a:solidFill>
                <a:srgbClr val="0000FF"/>
              </a:solidFill>
              <a:latin typeface="Times New Roman" pitchFamily="18" charset="0"/>
              <a:cs typeface="Times New Roman" pitchFamily="18" charset="0"/>
            </a:endParaRPr>
          </a:p>
        </p:txBody>
      </p:sp>
      <p:sp>
        <p:nvSpPr>
          <p:cNvPr id="157699" name="AutoShape 3"/>
          <p:cNvSpPr>
            <a:spLocks noChangeArrowheads="1"/>
          </p:cNvSpPr>
          <p:nvPr/>
        </p:nvSpPr>
        <p:spPr bwMode="auto">
          <a:xfrm>
            <a:off x="323850" y="2205038"/>
            <a:ext cx="8496300" cy="4464050"/>
          </a:xfrm>
          <a:prstGeom prst="verticalScroll">
            <a:avLst>
              <a:gd name="adj" fmla="val 12500"/>
            </a:avLst>
          </a:prstGeom>
          <a:solidFill>
            <a:srgbClr val="CCFFFF"/>
          </a:solidFill>
          <a:ln w="9525">
            <a:solidFill>
              <a:srgbClr val="000000"/>
            </a:solidFill>
            <a:round/>
            <a:headEnd/>
            <a:tailEnd/>
          </a:ln>
        </p:spPr>
        <p:txBody>
          <a:bodyPr/>
          <a:lstStyle/>
          <a:p>
            <a:pPr algn="ctr"/>
            <a:r>
              <a:rPr lang="uz-Cyrl-UZ" sz="2200">
                <a:solidFill>
                  <a:srgbClr val="0000CC"/>
                </a:solidFill>
                <a:latin typeface="Times New Roman" pitchFamily="18" charset="0"/>
              </a:rPr>
              <a:t>	</a:t>
            </a:r>
            <a:r>
              <a:rPr lang="uz-Cyrl-UZ" sz="3200" b="1">
                <a:solidFill>
                  <a:srgbClr val="CC6600"/>
                </a:solidFill>
                <a:latin typeface="Times New Roman" pitchFamily="18" charset="0"/>
                <a:cs typeface="Times New Roman" pitchFamily="18" charset="0"/>
              </a:rPr>
              <a:t>таълим, тарбия, маълумот, педагогик</a:t>
            </a:r>
            <a:r>
              <a:rPr lang="uz-Cyrl-UZ" sz="3200" b="1">
                <a:solidFill>
                  <a:srgbClr val="CC6600"/>
                </a:solidFill>
                <a:latin typeface="Times New Roman" pitchFamily="18" charset="0"/>
              </a:rPr>
              <a:t> </a:t>
            </a:r>
            <a:r>
              <a:rPr lang="uz-Cyrl-UZ" sz="3200" b="1">
                <a:solidFill>
                  <a:srgbClr val="CC6600"/>
                </a:solidFill>
                <a:latin typeface="Times New Roman" pitchFamily="18" charset="0"/>
                <a:cs typeface="Times New Roman" pitchFamily="18" charset="0"/>
              </a:rPr>
              <a:t>жараён, ислоҳот, таълим тараққиёти, </a:t>
            </a:r>
            <a:r>
              <a:rPr lang="uz-Cyrl-UZ" sz="3200" b="1">
                <a:solidFill>
                  <a:srgbClr val="CC6600"/>
                </a:solidFill>
                <a:latin typeface="Times New Roman" pitchFamily="18" charset="0"/>
              </a:rPr>
              <a:t> </a:t>
            </a:r>
            <a:r>
              <a:rPr lang="uz-Cyrl-UZ" sz="3200" b="1">
                <a:solidFill>
                  <a:srgbClr val="CC6600"/>
                </a:solidFill>
                <a:latin typeface="Times New Roman" pitchFamily="18" charset="0"/>
                <a:cs typeface="Times New Roman" pitchFamily="18" charset="0"/>
              </a:rPr>
              <a:t>педагогик технология,</a:t>
            </a:r>
            <a:r>
              <a:rPr lang="uz-Cyrl-UZ" sz="3200" b="1">
                <a:solidFill>
                  <a:srgbClr val="CC6600"/>
                </a:solidFill>
                <a:latin typeface="Times New Roman" pitchFamily="18" charset="0"/>
              </a:rPr>
              <a:t> </a:t>
            </a:r>
            <a:r>
              <a:rPr lang="uz-Cyrl-UZ" sz="3200" b="1">
                <a:solidFill>
                  <a:srgbClr val="CC6600"/>
                </a:solidFill>
                <a:latin typeface="Times New Roman" pitchFamily="18" charset="0"/>
                <a:cs typeface="Times New Roman" pitchFamily="18" charset="0"/>
              </a:rPr>
              <a:t>педагогнинг инновацион хусусиятлари, касб маҳорати</a:t>
            </a:r>
            <a:endParaRPr lang="ru-RU" sz="3200" b="1">
              <a:solidFill>
                <a:srgbClr val="CC6600"/>
              </a:solidFill>
              <a:latin typeface="Times New Roman" pitchFamily="18" charset="0"/>
              <a:cs typeface="Times New Roman" pitchFamily="18" charset="0"/>
            </a:endParaRPr>
          </a:p>
          <a:p>
            <a:pPr algn="ctr"/>
            <a:r>
              <a:rPr lang="uz-Cyrl-UZ" sz="3200" b="1">
                <a:solidFill>
                  <a:srgbClr val="CC6600"/>
                </a:solidFill>
                <a:latin typeface="Times New Roman" pitchFamily="18" charset="0"/>
                <a:cs typeface="Times New Roman" pitchFamily="18" charset="0"/>
              </a:rPr>
              <a:t>акмеология, креативлик, рефлексия, малака ошириш,</a:t>
            </a:r>
            <a:r>
              <a:rPr lang="uz-Cyrl-UZ" sz="3200" b="1">
                <a:solidFill>
                  <a:srgbClr val="CC6600"/>
                </a:solidFill>
                <a:latin typeface="Times New Roman" pitchFamily="18" charset="0"/>
              </a:rPr>
              <a:t> </a:t>
            </a:r>
            <a:r>
              <a:rPr lang="uz-Cyrl-UZ" sz="3200" b="1">
                <a:solidFill>
                  <a:srgbClr val="CC6600"/>
                </a:solidFill>
                <a:latin typeface="Times New Roman" pitchFamily="18" charset="0"/>
                <a:cs typeface="Times New Roman" pitchFamily="18" charset="0"/>
              </a:rPr>
              <a:t> эҳтиёж, мустақил таълим</a:t>
            </a:r>
            <a:r>
              <a:rPr lang="uz-Cyrl-UZ" sz="3200">
                <a:solidFill>
                  <a:srgbClr val="CC6600"/>
                </a:solidFill>
                <a:latin typeface="Times New Roman" pitchFamily="18" charset="0"/>
              </a:rPr>
              <a:t>. </a:t>
            </a:r>
            <a:endParaRPr lang="ru-RU" sz="3200">
              <a:solidFill>
                <a:srgbClr val="CC6600"/>
              </a:solidFill>
              <a:latin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57698"/>
                                        </p:tgtEl>
                                        <p:attrNameLst>
                                          <p:attrName>style.visibility</p:attrName>
                                        </p:attrNameLst>
                                      </p:cBhvr>
                                      <p:to>
                                        <p:strVal val="visible"/>
                                      </p:to>
                                    </p:set>
                                    <p:anim calcmode="lin" valueType="num">
                                      <p:cBhvr>
                                        <p:cTn id="7" dur="2000" fill="hold"/>
                                        <p:tgtEl>
                                          <p:spTgt spid="157698"/>
                                        </p:tgtEl>
                                        <p:attrNameLst>
                                          <p:attrName>ppt_x</p:attrName>
                                        </p:attrNameLst>
                                      </p:cBhvr>
                                      <p:tavLst>
                                        <p:tav tm="0">
                                          <p:val>
                                            <p:strVal val="#ppt_x-.2"/>
                                          </p:val>
                                        </p:tav>
                                        <p:tav tm="100000">
                                          <p:val>
                                            <p:strVal val="#ppt_x"/>
                                          </p:val>
                                        </p:tav>
                                      </p:tavLst>
                                    </p:anim>
                                    <p:anim calcmode="lin" valueType="num">
                                      <p:cBhvr>
                                        <p:cTn id="8" dur="2000" fill="hold"/>
                                        <p:tgtEl>
                                          <p:spTgt spid="157698"/>
                                        </p:tgtEl>
                                        <p:attrNameLst>
                                          <p:attrName>ppt_y</p:attrName>
                                        </p:attrNameLst>
                                      </p:cBhvr>
                                      <p:tavLst>
                                        <p:tav tm="0">
                                          <p:val>
                                            <p:strVal val="#ppt_y"/>
                                          </p:val>
                                        </p:tav>
                                        <p:tav tm="100000">
                                          <p:val>
                                            <p:strVal val="#ppt_y"/>
                                          </p:val>
                                        </p:tav>
                                      </p:tavLst>
                                    </p:anim>
                                    <p:animEffect transition="in" filter="wipe(right)" prLst="gradientSize: 0.1">
                                      <p:cBhvr>
                                        <p:cTn id="9" dur="2000"/>
                                        <p:tgtEl>
                                          <p:spTgt spid="157698"/>
                                        </p:tgtEl>
                                      </p:cBhvr>
                                    </p:animEffect>
                                  </p:childTnLst>
                                </p:cTn>
                              </p:par>
                            </p:childTnLst>
                          </p:cTn>
                        </p:par>
                        <p:par>
                          <p:cTn id="10" fill="hold" nodeType="afterGroup">
                            <p:stCondLst>
                              <p:cond delay="2000"/>
                            </p:stCondLst>
                            <p:childTnLst>
                              <p:par>
                                <p:cTn id="11" presetID="16" presetClass="entr" presetSubtype="26" fill="hold" grpId="0" nodeType="afterEffect">
                                  <p:stCondLst>
                                    <p:cond delay="0"/>
                                  </p:stCondLst>
                                  <p:childTnLst>
                                    <p:set>
                                      <p:cBhvr>
                                        <p:cTn id="12" dur="1" fill="hold">
                                          <p:stCondLst>
                                            <p:cond delay="0"/>
                                          </p:stCondLst>
                                        </p:cTn>
                                        <p:tgtEl>
                                          <p:spTgt spid="157699"/>
                                        </p:tgtEl>
                                        <p:attrNameLst>
                                          <p:attrName>style.visibility</p:attrName>
                                        </p:attrNameLst>
                                      </p:cBhvr>
                                      <p:to>
                                        <p:strVal val="visible"/>
                                      </p:to>
                                    </p:set>
                                    <p:animEffect transition="in" filter="barn(inHorizontal)">
                                      <p:cBhvr>
                                        <p:cTn id="13" dur="2000"/>
                                        <p:tgtEl>
                                          <p:spTgt spid="157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nimBg="1"/>
      <p:bldP spid="15769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179388" y="1125538"/>
            <a:ext cx="3600450" cy="5543550"/>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marL="342900" indent="-342900" algn="ctr">
              <a:defRPr/>
            </a:pPr>
            <a:r>
              <a:rPr lang="uz-Cyrl-UZ" sz="1800">
                <a:solidFill>
                  <a:srgbClr val="993300"/>
                </a:solidFill>
                <a:latin typeface="Times New Roman" pitchFamily="18" charset="0"/>
                <a:cs typeface="Times New Roman" pitchFamily="18" charset="0"/>
              </a:rPr>
              <a:t>инсонларни,  ёшларни ва.х.к. объектив ва субъектив таъсирлар асосида ахлоқий, ақлий, амалий, жисмоний шаклланиш жараёни бўлиб,  тарбиячи ўзи хохлаган сифатларни  тарбияланувчи</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лар онгига сингдириш учун </a:t>
            </a:r>
            <a:r>
              <a:rPr lang="uz-Cyrl-UZ" sz="1800">
                <a:solidFill>
                  <a:srgbClr val="993300"/>
                </a:solidFill>
                <a:latin typeface="Times New Roman" pitchFamily="18" charset="0"/>
                <a:cs typeface="Times New Roman" pitchFamily="18" charset="0"/>
              </a:rPr>
              <a:t>уларнинг </a:t>
            </a:r>
            <a:r>
              <a:rPr lang="uz-Cyrl-UZ" sz="1800">
                <a:solidFill>
                  <a:srgbClr val="993300"/>
                </a:solidFill>
                <a:latin typeface="Times New Roman" pitchFamily="18" charset="0"/>
                <a:cs typeface="Times New Roman" pitchFamily="18" charset="0"/>
              </a:rPr>
              <a:t>руҳиятига маъ</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лум мақсадга йўналтирил</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ган тизимли таъсир кўрса</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тишига айтилади</a:t>
            </a:r>
            <a:r>
              <a:rPr lang="uz-Cyrl-UZ" sz="1800" u="sng">
                <a:solidFill>
                  <a:srgbClr val="993300"/>
                </a:solidFill>
                <a:latin typeface="Times New Roman" pitchFamily="18" charset="0"/>
                <a:cs typeface="Times New Roman" pitchFamily="18" charset="0"/>
              </a:rPr>
              <a:t>.</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Тарбия мазмуни таълим ва маълу</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мот олиш жараёнларига кирадиган ишларнинг маз</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муни билан чамбарчас боғ</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лиқ бўлиб, уларнинг нати</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жаларини ўзида акс эттиради</a:t>
            </a:r>
            <a:r>
              <a:rPr lang="uz-Cyrl-UZ" sz="2000">
                <a:solidFill>
                  <a:srgbClr val="993300"/>
                </a:solidFill>
                <a:latin typeface="Times New Roman" pitchFamily="18" charset="0"/>
                <a:cs typeface="Times New Roman" pitchFamily="18" charset="0"/>
              </a:rPr>
              <a:t>.. </a:t>
            </a:r>
            <a:endParaRPr lang="ru-RU" sz="2000">
              <a:solidFill>
                <a:srgbClr val="993300"/>
              </a:solidFill>
              <a:latin typeface="Times New Roman" pitchFamily="18" charset="0"/>
              <a:cs typeface="Times New Roman" pitchFamily="18" charset="0"/>
            </a:endParaRPr>
          </a:p>
        </p:txBody>
      </p:sp>
      <p:sp>
        <p:nvSpPr>
          <p:cNvPr id="3" name="AutoShape 7"/>
          <p:cNvSpPr>
            <a:spLocks noChangeArrowheads="1"/>
          </p:cNvSpPr>
          <p:nvPr/>
        </p:nvSpPr>
        <p:spPr bwMode="auto">
          <a:xfrm>
            <a:off x="396875" y="188913"/>
            <a:ext cx="3167063" cy="790575"/>
          </a:xfrm>
          <a:prstGeom prst="bevel">
            <a:avLst>
              <a:gd name="adj" fmla="val 12500"/>
            </a:avLst>
          </a:prstGeom>
          <a:solidFill>
            <a:srgbClr val="FFCC00"/>
          </a:solidFill>
          <a:ln w="9525">
            <a:solidFill>
              <a:srgbClr val="000000"/>
            </a:solidFill>
            <a:miter lim="800000"/>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800" b="1">
                <a:solidFill>
                  <a:srgbClr val="C00000"/>
                </a:solidFill>
                <a:latin typeface="Times New Roman" pitchFamily="18" charset="0"/>
                <a:cs typeface="Times New Roman" pitchFamily="18" charset="0"/>
              </a:rPr>
              <a:t>Тарбия</a:t>
            </a:r>
            <a:endParaRPr lang="ru-RU" sz="2800" b="1">
              <a:solidFill>
                <a:srgbClr val="C00000"/>
              </a:solidFill>
              <a:latin typeface="Times New Roman" pitchFamily="18" charset="0"/>
              <a:cs typeface="Times New Roman" pitchFamily="18" charset="0"/>
            </a:endParaRPr>
          </a:p>
        </p:txBody>
      </p:sp>
      <p:sp>
        <p:nvSpPr>
          <p:cNvPr id="4" name="AutoShape 2"/>
          <p:cNvSpPr>
            <a:spLocks noChangeArrowheads="1"/>
          </p:cNvSpPr>
          <p:nvPr/>
        </p:nvSpPr>
        <p:spPr bwMode="auto">
          <a:xfrm>
            <a:off x="3995738" y="1628775"/>
            <a:ext cx="2808287" cy="5040313"/>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marL="342900" indent="-342900" algn="ctr">
              <a:defRPr/>
            </a:pPr>
            <a:r>
              <a:rPr lang="uz-Cyrl-UZ" sz="1800">
                <a:solidFill>
                  <a:srgbClr val="993300"/>
                </a:solidFill>
                <a:latin typeface="Times New Roman" pitchFamily="18" charset="0"/>
                <a:cs typeface="Times New Roman" pitchFamily="18" charset="0"/>
              </a:rPr>
              <a:t>махсус тайёрланган кишилар</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раҳбарлигида ўтказиладиган, таълим олувчиларни билим, кўникма, малакалар билан</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қуроллантирадиган, билиш қобилиятла</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рини ўстирадиган, уларнинг дунёқарашларини таркиб топтирадиган махсус ташкил этилган ўқитиш жараёнидир. </a:t>
            </a:r>
            <a:endParaRPr lang="ru-RU" sz="1800">
              <a:solidFill>
                <a:srgbClr val="993300"/>
              </a:solidFill>
              <a:latin typeface="Times New Roman" pitchFamily="18" charset="0"/>
              <a:cs typeface="Times New Roman" pitchFamily="18" charset="0"/>
            </a:endParaRPr>
          </a:p>
        </p:txBody>
      </p:sp>
      <p:sp>
        <p:nvSpPr>
          <p:cNvPr id="5" name="AutoShape 7"/>
          <p:cNvSpPr>
            <a:spLocks noChangeArrowheads="1"/>
          </p:cNvSpPr>
          <p:nvPr/>
        </p:nvSpPr>
        <p:spPr bwMode="auto">
          <a:xfrm>
            <a:off x="4427538" y="188913"/>
            <a:ext cx="1944687" cy="1150937"/>
          </a:xfrm>
          <a:prstGeom prst="bevel">
            <a:avLst>
              <a:gd name="adj" fmla="val 12500"/>
            </a:avLst>
          </a:prstGeom>
          <a:solidFill>
            <a:srgbClr val="FFCC00"/>
          </a:solidFill>
          <a:ln w="9525">
            <a:solidFill>
              <a:srgbClr val="000000"/>
            </a:solidFill>
            <a:miter lim="800000"/>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800" b="1">
                <a:solidFill>
                  <a:srgbClr val="C00000"/>
                </a:solidFill>
                <a:latin typeface="Times New Roman" pitchFamily="18" charset="0"/>
                <a:cs typeface="Times New Roman" pitchFamily="18" charset="0"/>
              </a:rPr>
              <a:t>Таълим</a:t>
            </a:r>
            <a:endParaRPr lang="ru-RU" sz="2800" b="1">
              <a:solidFill>
                <a:srgbClr val="C00000"/>
              </a:solidFill>
              <a:latin typeface="Times New Roman" pitchFamily="18" charset="0"/>
              <a:cs typeface="Times New Roman" pitchFamily="18" charset="0"/>
            </a:endParaRPr>
          </a:p>
        </p:txBody>
      </p:sp>
      <p:sp>
        <p:nvSpPr>
          <p:cNvPr id="6" name="AutoShape 2"/>
          <p:cNvSpPr>
            <a:spLocks noChangeArrowheads="1"/>
          </p:cNvSpPr>
          <p:nvPr/>
        </p:nvSpPr>
        <p:spPr bwMode="auto">
          <a:xfrm>
            <a:off x="7019925" y="2097088"/>
            <a:ext cx="1873250" cy="2484437"/>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1800">
                <a:solidFill>
                  <a:srgbClr val="993300"/>
                </a:solidFill>
                <a:latin typeface="Times New Roman" pitchFamily="18" charset="0"/>
                <a:cs typeface="Times New Roman" pitchFamily="18" charset="0"/>
              </a:rPr>
              <a:t>Таълим</a:t>
            </a:r>
            <a:r>
              <a:rPr lang="en-US" sz="1800">
                <a:solidFill>
                  <a:srgbClr val="993300"/>
                </a:solidFill>
                <a:latin typeface="Times New Roman" pitchFamily="18" charset="0"/>
                <a:cs typeface="Times New Roman" pitchFamily="18" charset="0"/>
              </a:rPr>
              <a:t> - </a:t>
            </a:r>
            <a:r>
              <a:rPr lang="uz-Cyrl-UZ" sz="1800">
                <a:solidFill>
                  <a:srgbClr val="993300"/>
                </a:solidFill>
                <a:latin typeface="Times New Roman" pitchFamily="18" charset="0"/>
                <a:cs typeface="Times New Roman" pitchFamily="18" charset="0"/>
              </a:rPr>
              <a:t>тарбиянинг махсус ташкил этилган уйғун</a:t>
            </a:r>
            <a:r>
              <a:rPr lang="en-US" sz="1800">
                <a:solidFill>
                  <a:srgbClr val="993300"/>
                </a:solidFill>
                <a:latin typeface="Times New Roman" pitchFamily="18" charset="0"/>
                <a:cs typeface="Times New Roman" pitchFamily="18" charset="0"/>
              </a:rPr>
              <a:t> </a:t>
            </a:r>
            <a:r>
              <a:rPr lang="uz-Cyrl-UZ" sz="1800">
                <a:solidFill>
                  <a:srgbClr val="993300"/>
                </a:solidFill>
                <a:latin typeface="Times New Roman" pitchFamily="18" charset="0"/>
                <a:cs typeface="Times New Roman" pitchFamily="18" charset="0"/>
              </a:rPr>
              <a:t>лашган холати.</a:t>
            </a:r>
            <a:endParaRPr lang="ru-RU" sz="1800">
              <a:solidFill>
                <a:srgbClr val="993300"/>
              </a:solidFill>
              <a:latin typeface="Times New Roman" pitchFamily="18" charset="0"/>
              <a:cs typeface="Times New Roman" pitchFamily="18" charset="0"/>
            </a:endParaRPr>
          </a:p>
        </p:txBody>
      </p:sp>
      <p:sp>
        <p:nvSpPr>
          <p:cNvPr id="7" name="AutoShape 7"/>
          <p:cNvSpPr>
            <a:spLocks noChangeArrowheads="1"/>
          </p:cNvSpPr>
          <p:nvPr/>
        </p:nvSpPr>
        <p:spPr bwMode="auto">
          <a:xfrm>
            <a:off x="6659563" y="115888"/>
            <a:ext cx="2376487" cy="1512887"/>
          </a:xfrm>
          <a:prstGeom prst="bevel">
            <a:avLst>
              <a:gd name="adj" fmla="val 12500"/>
            </a:avLst>
          </a:prstGeom>
          <a:solidFill>
            <a:srgbClr val="FFCC00"/>
          </a:solidFill>
          <a:ln w="9525">
            <a:solidFill>
              <a:srgbClr val="000000"/>
            </a:solidFill>
            <a:miter lim="800000"/>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800" b="1">
                <a:solidFill>
                  <a:srgbClr val="C00000"/>
                </a:solidFill>
                <a:latin typeface="Times New Roman" pitchFamily="18" charset="0"/>
                <a:cs typeface="Times New Roman" pitchFamily="18" charset="0"/>
              </a:rPr>
              <a:t>Педагогик жараён </a:t>
            </a:r>
            <a:endParaRPr lang="ru-RU" sz="2800" b="1">
              <a:solidFill>
                <a:srgbClr val="C00000"/>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par>
                          <p:cTn id="8" fill="hold" nodeType="afterGroup">
                            <p:stCondLst>
                              <p:cond delay="2000"/>
                            </p:stCondLst>
                            <p:childTnLst>
                              <p:par>
                                <p:cTn id="9" presetID="4" presetClass="entr" presetSubtype="16"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ox(in)">
                                      <p:cBhvr>
                                        <p:cTn id="11" dur="2000"/>
                                        <p:tgtEl>
                                          <p:spTgt spid="2"/>
                                        </p:tgtEl>
                                      </p:cBhvr>
                                    </p:animEffect>
                                  </p:childTnLst>
                                </p:cTn>
                              </p:par>
                            </p:childTnLst>
                          </p:cTn>
                        </p:par>
                        <p:par>
                          <p:cTn id="12" fill="hold" nodeType="afterGroup">
                            <p:stCondLst>
                              <p:cond delay="4000"/>
                            </p:stCondLst>
                            <p:childTnLst>
                              <p:par>
                                <p:cTn id="13" presetID="4" presetClass="entr" presetSubtype="16"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2000"/>
                                        <p:tgtEl>
                                          <p:spTgt spid="5"/>
                                        </p:tgtEl>
                                      </p:cBhvr>
                                    </p:animEffect>
                                  </p:childTnLst>
                                </p:cTn>
                              </p:par>
                            </p:childTnLst>
                          </p:cTn>
                        </p:par>
                        <p:par>
                          <p:cTn id="16" fill="hold" nodeType="afterGroup">
                            <p:stCondLst>
                              <p:cond delay="6000"/>
                            </p:stCondLst>
                            <p:childTnLst>
                              <p:par>
                                <p:cTn id="17" presetID="4" presetClass="entr" presetSubtype="16"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ox(in)">
                                      <p:cBhvr>
                                        <p:cTn id="19" dur="2000"/>
                                        <p:tgtEl>
                                          <p:spTgt spid="4"/>
                                        </p:tgtEl>
                                      </p:cBhvr>
                                    </p:animEffect>
                                  </p:childTnLst>
                                </p:cTn>
                              </p:par>
                            </p:childTnLst>
                          </p:cTn>
                        </p:par>
                        <p:par>
                          <p:cTn id="20" fill="hold" nodeType="afterGroup">
                            <p:stCondLst>
                              <p:cond delay="8000"/>
                            </p:stCondLst>
                            <p:childTnLst>
                              <p:par>
                                <p:cTn id="21" presetID="4" presetClass="entr" presetSubtype="16"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ox(in)">
                                      <p:cBhvr>
                                        <p:cTn id="23" dur="2000"/>
                                        <p:tgtEl>
                                          <p:spTgt spid="7"/>
                                        </p:tgtEl>
                                      </p:cBhvr>
                                    </p:animEffect>
                                  </p:childTnLst>
                                </p:cTn>
                              </p:par>
                            </p:childTnLst>
                          </p:cTn>
                        </p:par>
                        <p:par>
                          <p:cTn id="24" fill="hold" nodeType="afterGroup">
                            <p:stCondLst>
                              <p:cond delay="10000"/>
                            </p:stCondLst>
                            <p:childTnLst>
                              <p:par>
                                <p:cTn id="25" presetID="4" presetClass="entr" presetSubtype="16" fill="hold" grpId="0"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Oval 2"/>
          <p:cNvSpPr>
            <a:spLocks noChangeArrowheads="1"/>
          </p:cNvSpPr>
          <p:nvPr/>
        </p:nvSpPr>
        <p:spPr bwMode="auto">
          <a:xfrm>
            <a:off x="395288" y="261938"/>
            <a:ext cx="8208962" cy="6407150"/>
          </a:xfrm>
          <a:prstGeom prst="ellipse">
            <a:avLst/>
          </a:prstGeom>
          <a:solidFill>
            <a:srgbClr val="CCFFCC"/>
          </a:solidFill>
          <a:ln w="28575">
            <a:solidFill>
              <a:srgbClr val="00FF00"/>
            </a:solidFill>
            <a:round/>
            <a:headEnd/>
            <a:tailEnd/>
          </a:ln>
        </p:spPr>
        <p:txBody>
          <a:bodyPr/>
          <a:lstStyle/>
          <a:p>
            <a:pPr algn="ctr"/>
            <a:r>
              <a:rPr lang="uz-Cyrl-UZ" sz="2800" b="1">
                <a:solidFill>
                  <a:srgbClr val="0033CC"/>
                </a:solidFill>
                <a:latin typeface="Times New Roman" pitchFamily="18" charset="0"/>
                <a:cs typeface="Times New Roman" pitchFamily="18" charset="0"/>
              </a:rPr>
              <a:t>“Таълим-тарбия онг махсули, айни вақтда онг даражаси ва унинг ривожини белгилайдиган омилдир. Бинобарин, таълим-тарбия тизимини ўзгартирмасдан туриб онгни ўзгартириб бўлмайди. Онгни-тафаккурни ўзгартирмасдан эса –кўзлаган олий мақсад-озод ва обод жамиятни барпо этиб бўлмайди.”      </a:t>
            </a:r>
          </a:p>
          <a:p>
            <a:pPr algn="ctr"/>
            <a:r>
              <a:rPr lang="uz-Cyrl-UZ" sz="2800" b="1">
                <a:solidFill>
                  <a:srgbClr val="0033CC"/>
                </a:solidFill>
                <a:latin typeface="Times New Roman" pitchFamily="18" charset="0"/>
                <a:cs typeface="Times New Roman" pitchFamily="18" charset="0"/>
              </a:rPr>
              <a:t>                                                 И.Каримов</a:t>
            </a:r>
            <a:endParaRPr lang="ru-RU" sz="2800" b="1">
              <a:solidFill>
                <a:srgbClr val="0033CC"/>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56674"/>
                                        </p:tgtEl>
                                        <p:attrNameLst>
                                          <p:attrName>style.visibility</p:attrName>
                                        </p:attrNameLst>
                                      </p:cBhvr>
                                      <p:to>
                                        <p:strVal val="visible"/>
                                      </p:to>
                                    </p:set>
                                    <p:animEffect transition="in" filter="circle(in)">
                                      <p:cBhvr>
                                        <p:cTn id="7" dur="2000"/>
                                        <p:tgtEl>
                                          <p:spTgt spid="156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AutoShape 2"/>
          <p:cNvSpPr>
            <a:spLocks noChangeArrowheads="1"/>
          </p:cNvSpPr>
          <p:nvPr/>
        </p:nvSpPr>
        <p:spPr bwMode="auto">
          <a:xfrm>
            <a:off x="1116013" y="404813"/>
            <a:ext cx="6840537" cy="1439862"/>
          </a:xfrm>
          <a:prstGeom prst="flowChartPreparation">
            <a:avLst/>
          </a:prstGeom>
          <a:solidFill>
            <a:srgbClr val="00CCFF"/>
          </a:solidFill>
          <a:ln w="38100" cmpd="dbl">
            <a:solidFill>
              <a:srgbClr val="3366FF"/>
            </a:solidFill>
            <a:miter lim="800000"/>
            <a:headEnd/>
            <a:tailEnd/>
          </a:ln>
        </p:spPr>
        <p:txBody>
          <a:bodyPr/>
          <a:lstStyle/>
          <a:p>
            <a:pPr algn="ctr"/>
            <a:r>
              <a:rPr lang="uz-Cyrl-UZ" sz="2800" b="1">
                <a:solidFill>
                  <a:srgbClr val="336600"/>
                </a:solidFill>
                <a:latin typeface="Times New Roman" pitchFamily="18" charset="0"/>
                <a:cs typeface="Times New Roman" pitchFamily="18" charset="0"/>
              </a:rPr>
              <a:t>Таълим дастурларининг уйғунлашуви</a:t>
            </a:r>
            <a:endParaRPr lang="ru-RU" sz="2800" b="1">
              <a:solidFill>
                <a:srgbClr val="336600"/>
              </a:solidFill>
              <a:latin typeface="Times New Roman" pitchFamily="18" charset="0"/>
              <a:cs typeface="Times New Roman" pitchFamily="18" charset="0"/>
            </a:endParaRPr>
          </a:p>
        </p:txBody>
      </p:sp>
      <p:sp>
        <p:nvSpPr>
          <p:cNvPr id="178179" name="AutoShape 3"/>
          <p:cNvSpPr>
            <a:spLocks noChangeArrowheads="1"/>
          </p:cNvSpPr>
          <p:nvPr/>
        </p:nvSpPr>
        <p:spPr bwMode="auto">
          <a:xfrm>
            <a:off x="611188" y="2292350"/>
            <a:ext cx="2463800" cy="3168650"/>
          </a:xfrm>
          <a:prstGeom prst="flowChartTerminator">
            <a:avLst/>
          </a:prstGeom>
          <a:solidFill>
            <a:srgbClr val="FFCC99"/>
          </a:solidFill>
          <a:ln w="57150" cap="rnd" cmpd="thinThick">
            <a:solidFill>
              <a:srgbClr val="000000"/>
            </a:solidFill>
            <a:prstDash val="sysDot"/>
            <a:miter lim="800000"/>
            <a:headEnd/>
            <a:tailEnd/>
          </a:ln>
        </p:spPr>
        <p:txBody>
          <a:bodyPr/>
          <a:lstStyle/>
          <a:p>
            <a:pPr algn="ctr"/>
            <a:r>
              <a:rPr lang="uz-Cyrl-UZ" sz="2000">
                <a:solidFill>
                  <a:srgbClr val="0070C0"/>
                </a:solidFill>
                <a:latin typeface="Times New Roman" pitchFamily="18" charset="0"/>
                <a:cs typeface="Times New Roman" pitchFamily="18" charset="0"/>
              </a:rPr>
              <a:t>Таълимда узлуксизлик - таълим дастурларининг ўзаро уйғунлашувида кўринади</a:t>
            </a:r>
            <a:endParaRPr lang="ru-RU" sz="2000">
              <a:solidFill>
                <a:srgbClr val="0070C0"/>
              </a:solidFill>
              <a:latin typeface="Times New Roman" pitchFamily="18" charset="0"/>
              <a:cs typeface="Times New Roman" pitchFamily="18" charset="0"/>
            </a:endParaRPr>
          </a:p>
        </p:txBody>
      </p:sp>
      <p:sp>
        <p:nvSpPr>
          <p:cNvPr id="178180" name="Line 4"/>
          <p:cNvSpPr>
            <a:spLocks noChangeShapeType="1"/>
          </p:cNvSpPr>
          <p:nvPr/>
        </p:nvSpPr>
        <p:spPr bwMode="auto">
          <a:xfrm flipH="1">
            <a:off x="2484438" y="1844675"/>
            <a:ext cx="2057400" cy="457200"/>
          </a:xfrm>
          <a:prstGeom prst="line">
            <a:avLst/>
          </a:prstGeom>
          <a:noFill/>
          <a:ln w="38100">
            <a:solidFill>
              <a:srgbClr val="CC6600"/>
            </a:solidFill>
            <a:round/>
            <a:headEnd/>
            <a:tailEnd/>
          </a:ln>
        </p:spPr>
        <p:txBody>
          <a:bodyPr/>
          <a:lstStyle/>
          <a:p>
            <a:endParaRPr lang="ru-RU"/>
          </a:p>
        </p:txBody>
      </p:sp>
      <p:sp>
        <p:nvSpPr>
          <p:cNvPr id="178181" name="Line 5"/>
          <p:cNvSpPr>
            <a:spLocks noChangeShapeType="1"/>
          </p:cNvSpPr>
          <p:nvPr/>
        </p:nvSpPr>
        <p:spPr bwMode="auto">
          <a:xfrm flipH="1">
            <a:off x="4541838" y="1844675"/>
            <a:ext cx="0" cy="457200"/>
          </a:xfrm>
          <a:prstGeom prst="line">
            <a:avLst/>
          </a:prstGeom>
          <a:noFill/>
          <a:ln w="38100">
            <a:solidFill>
              <a:srgbClr val="CC6600"/>
            </a:solidFill>
            <a:round/>
            <a:headEnd/>
            <a:tailEnd/>
          </a:ln>
        </p:spPr>
        <p:txBody>
          <a:bodyPr/>
          <a:lstStyle/>
          <a:p>
            <a:endParaRPr lang="ru-RU"/>
          </a:p>
        </p:txBody>
      </p:sp>
      <p:sp>
        <p:nvSpPr>
          <p:cNvPr id="178182" name="Line 6"/>
          <p:cNvSpPr>
            <a:spLocks noChangeShapeType="1"/>
          </p:cNvSpPr>
          <p:nvPr/>
        </p:nvSpPr>
        <p:spPr bwMode="auto">
          <a:xfrm flipH="1" flipV="1">
            <a:off x="4541838" y="1844675"/>
            <a:ext cx="1943100" cy="457200"/>
          </a:xfrm>
          <a:prstGeom prst="line">
            <a:avLst/>
          </a:prstGeom>
          <a:noFill/>
          <a:ln w="38100">
            <a:solidFill>
              <a:srgbClr val="CC6600"/>
            </a:solidFill>
            <a:round/>
            <a:headEnd/>
            <a:tailEnd/>
          </a:ln>
        </p:spPr>
        <p:txBody>
          <a:bodyPr/>
          <a:lstStyle/>
          <a:p>
            <a:endParaRPr lang="ru-RU"/>
          </a:p>
        </p:txBody>
      </p:sp>
      <p:sp>
        <p:nvSpPr>
          <p:cNvPr id="178183" name="AutoShape 7"/>
          <p:cNvSpPr>
            <a:spLocks noChangeArrowheads="1"/>
          </p:cNvSpPr>
          <p:nvPr/>
        </p:nvSpPr>
        <p:spPr bwMode="auto">
          <a:xfrm>
            <a:off x="3276600" y="2276475"/>
            <a:ext cx="2663825" cy="4465638"/>
          </a:xfrm>
          <a:prstGeom prst="flowChartTerminator">
            <a:avLst/>
          </a:prstGeom>
          <a:solidFill>
            <a:srgbClr val="FFCC99"/>
          </a:solidFill>
          <a:ln w="57150" cap="rnd">
            <a:solidFill>
              <a:srgbClr val="000000"/>
            </a:solidFill>
            <a:prstDash val="sysDot"/>
            <a:miter lim="800000"/>
            <a:headEnd/>
            <a:tailEnd/>
          </a:ln>
        </p:spPr>
        <p:txBody>
          <a:bodyPr/>
          <a:lstStyle/>
          <a:p>
            <a:pPr algn="ctr">
              <a:lnSpc>
                <a:spcPct val="90000"/>
              </a:lnSpc>
            </a:pPr>
            <a:r>
              <a:rPr lang="uz-Cyrl-UZ" sz="2000">
                <a:solidFill>
                  <a:srgbClr val="0070C0"/>
                </a:solidFill>
                <a:latin typeface="Times New Roman" pitchFamily="18" charset="0"/>
                <a:cs typeface="Times New Roman" pitchFamily="18" charset="0"/>
              </a:rPr>
              <a:t>Узлуксиз таълим-Мактабгача таълим →Умумўрта таълим→ Ўрта-махсус</a:t>
            </a:r>
            <a:r>
              <a:rPr lang="en-US" sz="2000">
                <a:solidFill>
                  <a:srgbClr val="0070C0"/>
                </a:solidFill>
                <a:latin typeface="Times New Roman" pitchFamily="18" charset="0"/>
                <a:cs typeface="Times New Roman" pitchFamily="18" charset="0"/>
              </a:rPr>
              <a:t> </a:t>
            </a:r>
            <a:r>
              <a:rPr lang="uz-Cyrl-UZ" sz="2000">
                <a:solidFill>
                  <a:srgbClr val="0070C0"/>
                </a:solidFill>
                <a:latin typeface="Times New Roman" pitchFamily="18" charset="0"/>
                <a:cs typeface="Times New Roman" pitchFamily="18" charset="0"/>
              </a:rPr>
              <a:t>касб хунар таълими→Олий Таълим → Олий таълимдан кейинги аспирантура, докторантура→ Малака ошириш ва қайта тайёрлаш</a:t>
            </a:r>
          </a:p>
        </p:txBody>
      </p:sp>
      <p:sp>
        <p:nvSpPr>
          <p:cNvPr id="178184" name="AutoShape 8"/>
          <p:cNvSpPr>
            <a:spLocks noChangeArrowheads="1"/>
          </p:cNvSpPr>
          <p:nvPr/>
        </p:nvSpPr>
        <p:spPr bwMode="auto">
          <a:xfrm>
            <a:off x="6113463" y="2276475"/>
            <a:ext cx="2274887" cy="3168650"/>
          </a:xfrm>
          <a:prstGeom prst="flowChartTerminator">
            <a:avLst/>
          </a:prstGeom>
          <a:solidFill>
            <a:srgbClr val="FFCC99"/>
          </a:solidFill>
          <a:ln w="57150" cap="rnd">
            <a:solidFill>
              <a:srgbClr val="000000"/>
            </a:solidFill>
            <a:prstDash val="sysDot"/>
            <a:miter lim="800000"/>
            <a:headEnd/>
            <a:tailEnd/>
          </a:ln>
        </p:spPr>
        <p:txBody>
          <a:bodyPr/>
          <a:lstStyle/>
          <a:p>
            <a:pPr algn="ctr"/>
            <a:r>
              <a:rPr lang="uz-Cyrl-UZ" sz="2000">
                <a:solidFill>
                  <a:srgbClr val="0070C0"/>
                </a:solidFill>
                <a:latin typeface="Times New Roman" pitchFamily="18" charset="0"/>
                <a:cs typeface="Times New Roman" pitchFamily="18" charset="0"/>
              </a:rPr>
              <a:t> </a:t>
            </a:r>
            <a:r>
              <a:rPr lang="en-US" sz="2000">
                <a:solidFill>
                  <a:srgbClr val="0070C0"/>
                </a:solidFill>
                <a:latin typeface="Times New Roman" pitchFamily="18" charset="0"/>
                <a:cs typeface="Times New Roman" pitchFamily="18" charset="0"/>
              </a:rPr>
              <a:t>1. </a:t>
            </a:r>
            <a:r>
              <a:rPr lang="uz-Cyrl-UZ" sz="2000">
                <a:solidFill>
                  <a:srgbClr val="0070C0"/>
                </a:solidFill>
                <a:latin typeface="Times New Roman" pitchFamily="18" charset="0"/>
                <a:cs typeface="Times New Roman" pitchFamily="18" charset="0"/>
              </a:rPr>
              <a:t>Умум таълим дастурлари  </a:t>
            </a:r>
            <a:r>
              <a:rPr lang="uz-Cyrl-UZ" sz="2000" u="sng">
                <a:solidFill>
                  <a:srgbClr val="0070C0"/>
                </a:solidFill>
                <a:latin typeface="Times New Roman" pitchFamily="18" charset="0"/>
                <a:cs typeface="Times New Roman" pitchFamily="18" charset="0"/>
              </a:rPr>
              <a:t> </a:t>
            </a:r>
            <a:r>
              <a:rPr lang="uz-Cyrl-UZ" sz="2000">
                <a:solidFill>
                  <a:srgbClr val="0070C0"/>
                </a:solidFill>
                <a:latin typeface="Times New Roman" pitchFamily="18" charset="0"/>
                <a:cs typeface="Times New Roman" pitchFamily="18" charset="0"/>
              </a:rPr>
              <a:t>  </a:t>
            </a:r>
            <a:endParaRPr lang="en-US" sz="2000">
              <a:solidFill>
                <a:srgbClr val="0070C0"/>
              </a:solidFill>
              <a:latin typeface="Times New Roman" pitchFamily="18" charset="0"/>
              <a:cs typeface="Times New Roman" pitchFamily="18" charset="0"/>
            </a:endParaRPr>
          </a:p>
          <a:p>
            <a:pPr algn="ctr"/>
            <a:endParaRPr lang="en-US" sz="2000">
              <a:solidFill>
                <a:srgbClr val="0070C0"/>
              </a:solidFill>
              <a:latin typeface="Times New Roman" pitchFamily="18" charset="0"/>
              <a:cs typeface="Times New Roman" pitchFamily="18" charset="0"/>
            </a:endParaRPr>
          </a:p>
          <a:p>
            <a:pPr algn="ctr"/>
            <a:r>
              <a:rPr lang="en-US" sz="2000">
                <a:solidFill>
                  <a:srgbClr val="0070C0"/>
                </a:solidFill>
                <a:latin typeface="Times New Roman" pitchFamily="18" charset="0"/>
                <a:cs typeface="Times New Roman" pitchFamily="18" charset="0"/>
              </a:rPr>
              <a:t>2.</a:t>
            </a:r>
            <a:r>
              <a:rPr lang="uz-Cyrl-UZ" sz="2000">
                <a:solidFill>
                  <a:srgbClr val="0070C0"/>
                </a:solidFill>
                <a:latin typeface="Times New Roman" pitchFamily="18" charset="0"/>
                <a:cs typeface="Times New Roman" pitchFamily="18" charset="0"/>
              </a:rPr>
              <a:t>Касб- хунар таълими дастурлари</a:t>
            </a:r>
            <a:endParaRPr lang="ru-RU" sz="2000">
              <a:solidFill>
                <a:srgbClr val="0070C0"/>
              </a:solidFill>
              <a:latin typeface="Times New Roman" pitchFamily="18" charset="0"/>
              <a:cs typeface="Times New Roman" pitchFamily="18" charset="0"/>
            </a:endParaRPr>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8" fill="hold" grpId="0" nodeType="withEffect">
                                  <p:stCondLst>
                                    <p:cond delay="0"/>
                                  </p:stCondLst>
                                  <p:childTnLst>
                                    <p:set>
                                      <p:cBhvr>
                                        <p:cTn id="6" dur="1" fill="hold">
                                          <p:stCondLst>
                                            <p:cond delay="0"/>
                                          </p:stCondLst>
                                        </p:cTn>
                                        <p:tgtEl>
                                          <p:spTgt spid="178178"/>
                                        </p:tgtEl>
                                        <p:attrNameLst>
                                          <p:attrName>style.visibility</p:attrName>
                                        </p:attrNameLst>
                                      </p:cBhvr>
                                      <p:to>
                                        <p:strVal val="visible"/>
                                      </p:to>
                                    </p:set>
                                    <p:animEffect transition="in" filter="wheel(8)">
                                      <p:cBhvr>
                                        <p:cTn id="7" dur="2000"/>
                                        <p:tgtEl>
                                          <p:spTgt spid="178178"/>
                                        </p:tgtEl>
                                      </p:cBhvr>
                                    </p:animEffect>
                                  </p:childTnLst>
                                </p:cTn>
                              </p:par>
                            </p:childTnLst>
                          </p:cTn>
                        </p:par>
                        <p:par>
                          <p:cTn id="8" fill="hold" nodeType="afterGroup">
                            <p:stCondLst>
                              <p:cond delay="2000"/>
                            </p:stCondLst>
                            <p:childTnLst>
                              <p:par>
                                <p:cTn id="9" presetID="23" presetClass="entr" presetSubtype="16" fill="hold" grpId="0" nodeType="afterEffect">
                                  <p:stCondLst>
                                    <p:cond delay="0"/>
                                  </p:stCondLst>
                                  <p:childTnLst>
                                    <p:set>
                                      <p:cBhvr>
                                        <p:cTn id="10" dur="1" fill="hold">
                                          <p:stCondLst>
                                            <p:cond delay="0"/>
                                          </p:stCondLst>
                                        </p:cTn>
                                        <p:tgtEl>
                                          <p:spTgt spid="178180"/>
                                        </p:tgtEl>
                                        <p:attrNameLst>
                                          <p:attrName>style.visibility</p:attrName>
                                        </p:attrNameLst>
                                      </p:cBhvr>
                                      <p:to>
                                        <p:strVal val="visible"/>
                                      </p:to>
                                    </p:set>
                                    <p:anim calcmode="lin" valueType="num">
                                      <p:cBhvr>
                                        <p:cTn id="11" dur="2000" fill="hold"/>
                                        <p:tgtEl>
                                          <p:spTgt spid="178180"/>
                                        </p:tgtEl>
                                        <p:attrNameLst>
                                          <p:attrName>ppt_w</p:attrName>
                                        </p:attrNameLst>
                                      </p:cBhvr>
                                      <p:tavLst>
                                        <p:tav tm="0">
                                          <p:val>
                                            <p:fltVal val="0"/>
                                          </p:val>
                                        </p:tav>
                                        <p:tav tm="100000">
                                          <p:val>
                                            <p:strVal val="#ppt_w"/>
                                          </p:val>
                                        </p:tav>
                                      </p:tavLst>
                                    </p:anim>
                                    <p:anim calcmode="lin" valueType="num">
                                      <p:cBhvr>
                                        <p:cTn id="12" dur="2000" fill="hold"/>
                                        <p:tgtEl>
                                          <p:spTgt spid="178180"/>
                                        </p:tgtEl>
                                        <p:attrNameLst>
                                          <p:attrName>ppt_h</p:attrName>
                                        </p:attrNameLst>
                                      </p:cBhvr>
                                      <p:tavLst>
                                        <p:tav tm="0">
                                          <p:val>
                                            <p:fltVal val="0"/>
                                          </p:val>
                                        </p:tav>
                                        <p:tav tm="100000">
                                          <p:val>
                                            <p:strVal val="#ppt_h"/>
                                          </p:val>
                                        </p:tav>
                                      </p:tavLst>
                                    </p:anim>
                                  </p:childTnLst>
                                </p:cTn>
                              </p:par>
                            </p:childTnLst>
                          </p:cTn>
                        </p:par>
                        <p:par>
                          <p:cTn id="13" fill="hold" nodeType="afterGroup">
                            <p:stCondLst>
                              <p:cond delay="4000"/>
                            </p:stCondLst>
                            <p:childTnLst>
                              <p:par>
                                <p:cTn id="14" presetID="5" presetClass="entr" presetSubtype="5" fill="hold" grpId="0" nodeType="afterEffect">
                                  <p:stCondLst>
                                    <p:cond delay="0"/>
                                  </p:stCondLst>
                                  <p:childTnLst>
                                    <p:set>
                                      <p:cBhvr>
                                        <p:cTn id="15" dur="1" fill="hold">
                                          <p:stCondLst>
                                            <p:cond delay="0"/>
                                          </p:stCondLst>
                                        </p:cTn>
                                        <p:tgtEl>
                                          <p:spTgt spid="178179"/>
                                        </p:tgtEl>
                                        <p:attrNameLst>
                                          <p:attrName>style.visibility</p:attrName>
                                        </p:attrNameLst>
                                      </p:cBhvr>
                                      <p:to>
                                        <p:strVal val="visible"/>
                                      </p:to>
                                    </p:set>
                                    <p:animEffect transition="in" filter="checkerboard(down)">
                                      <p:cBhvr>
                                        <p:cTn id="16" dur="2000"/>
                                        <p:tgtEl>
                                          <p:spTgt spid="178179"/>
                                        </p:tgtEl>
                                      </p:cBhvr>
                                    </p:animEffect>
                                  </p:childTnLst>
                                </p:cTn>
                              </p:par>
                            </p:childTnLst>
                          </p:cTn>
                        </p:par>
                        <p:par>
                          <p:cTn id="17" fill="hold" nodeType="afterGroup">
                            <p:stCondLst>
                              <p:cond delay="6000"/>
                            </p:stCondLst>
                            <p:childTnLst>
                              <p:par>
                                <p:cTn id="18" presetID="23" presetClass="entr" presetSubtype="16" fill="hold" grpId="0" nodeType="afterEffect">
                                  <p:stCondLst>
                                    <p:cond delay="0"/>
                                  </p:stCondLst>
                                  <p:childTnLst>
                                    <p:set>
                                      <p:cBhvr>
                                        <p:cTn id="19" dur="1" fill="hold">
                                          <p:stCondLst>
                                            <p:cond delay="0"/>
                                          </p:stCondLst>
                                        </p:cTn>
                                        <p:tgtEl>
                                          <p:spTgt spid="178181"/>
                                        </p:tgtEl>
                                        <p:attrNameLst>
                                          <p:attrName>style.visibility</p:attrName>
                                        </p:attrNameLst>
                                      </p:cBhvr>
                                      <p:to>
                                        <p:strVal val="visible"/>
                                      </p:to>
                                    </p:set>
                                    <p:anim calcmode="lin" valueType="num">
                                      <p:cBhvr>
                                        <p:cTn id="20" dur="2000" fill="hold"/>
                                        <p:tgtEl>
                                          <p:spTgt spid="178181"/>
                                        </p:tgtEl>
                                        <p:attrNameLst>
                                          <p:attrName>ppt_w</p:attrName>
                                        </p:attrNameLst>
                                      </p:cBhvr>
                                      <p:tavLst>
                                        <p:tav tm="0">
                                          <p:val>
                                            <p:fltVal val="0"/>
                                          </p:val>
                                        </p:tav>
                                        <p:tav tm="100000">
                                          <p:val>
                                            <p:strVal val="#ppt_w"/>
                                          </p:val>
                                        </p:tav>
                                      </p:tavLst>
                                    </p:anim>
                                    <p:anim calcmode="lin" valueType="num">
                                      <p:cBhvr>
                                        <p:cTn id="21" dur="2000" fill="hold"/>
                                        <p:tgtEl>
                                          <p:spTgt spid="178181"/>
                                        </p:tgtEl>
                                        <p:attrNameLst>
                                          <p:attrName>ppt_h</p:attrName>
                                        </p:attrNameLst>
                                      </p:cBhvr>
                                      <p:tavLst>
                                        <p:tav tm="0">
                                          <p:val>
                                            <p:fltVal val="0"/>
                                          </p:val>
                                        </p:tav>
                                        <p:tav tm="100000">
                                          <p:val>
                                            <p:strVal val="#ppt_h"/>
                                          </p:val>
                                        </p:tav>
                                      </p:tavLst>
                                    </p:anim>
                                  </p:childTnLst>
                                </p:cTn>
                              </p:par>
                            </p:childTnLst>
                          </p:cTn>
                        </p:par>
                        <p:par>
                          <p:cTn id="22" fill="hold" nodeType="afterGroup">
                            <p:stCondLst>
                              <p:cond delay="8000"/>
                            </p:stCondLst>
                            <p:childTnLst>
                              <p:par>
                                <p:cTn id="23" presetID="5" presetClass="entr" presetSubtype="5" fill="hold" grpId="0" nodeType="afterEffect">
                                  <p:stCondLst>
                                    <p:cond delay="0"/>
                                  </p:stCondLst>
                                  <p:childTnLst>
                                    <p:set>
                                      <p:cBhvr>
                                        <p:cTn id="24" dur="1" fill="hold">
                                          <p:stCondLst>
                                            <p:cond delay="0"/>
                                          </p:stCondLst>
                                        </p:cTn>
                                        <p:tgtEl>
                                          <p:spTgt spid="178183"/>
                                        </p:tgtEl>
                                        <p:attrNameLst>
                                          <p:attrName>style.visibility</p:attrName>
                                        </p:attrNameLst>
                                      </p:cBhvr>
                                      <p:to>
                                        <p:strVal val="visible"/>
                                      </p:to>
                                    </p:set>
                                    <p:animEffect transition="in" filter="checkerboard(down)">
                                      <p:cBhvr>
                                        <p:cTn id="25" dur="2000"/>
                                        <p:tgtEl>
                                          <p:spTgt spid="178183"/>
                                        </p:tgtEl>
                                      </p:cBhvr>
                                    </p:animEffect>
                                  </p:childTnLst>
                                </p:cTn>
                              </p:par>
                            </p:childTnLst>
                          </p:cTn>
                        </p:par>
                        <p:par>
                          <p:cTn id="26" fill="hold" nodeType="afterGroup">
                            <p:stCondLst>
                              <p:cond delay="10000"/>
                            </p:stCondLst>
                            <p:childTnLst>
                              <p:par>
                                <p:cTn id="27" presetID="23" presetClass="entr" presetSubtype="16" fill="hold" grpId="0" nodeType="afterEffect">
                                  <p:stCondLst>
                                    <p:cond delay="0"/>
                                  </p:stCondLst>
                                  <p:childTnLst>
                                    <p:set>
                                      <p:cBhvr>
                                        <p:cTn id="28" dur="1" fill="hold">
                                          <p:stCondLst>
                                            <p:cond delay="0"/>
                                          </p:stCondLst>
                                        </p:cTn>
                                        <p:tgtEl>
                                          <p:spTgt spid="178182"/>
                                        </p:tgtEl>
                                        <p:attrNameLst>
                                          <p:attrName>style.visibility</p:attrName>
                                        </p:attrNameLst>
                                      </p:cBhvr>
                                      <p:to>
                                        <p:strVal val="visible"/>
                                      </p:to>
                                    </p:set>
                                    <p:anim calcmode="lin" valueType="num">
                                      <p:cBhvr>
                                        <p:cTn id="29" dur="2000" fill="hold"/>
                                        <p:tgtEl>
                                          <p:spTgt spid="178182"/>
                                        </p:tgtEl>
                                        <p:attrNameLst>
                                          <p:attrName>ppt_w</p:attrName>
                                        </p:attrNameLst>
                                      </p:cBhvr>
                                      <p:tavLst>
                                        <p:tav tm="0">
                                          <p:val>
                                            <p:fltVal val="0"/>
                                          </p:val>
                                        </p:tav>
                                        <p:tav tm="100000">
                                          <p:val>
                                            <p:strVal val="#ppt_w"/>
                                          </p:val>
                                        </p:tav>
                                      </p:tavLst>
                                    </p:anim>
                                    <p:anim calcmode="lin" valueType="num">
                                      <p:cBhvr>
                                        <p:cTn id="30" dur="2000" fill="hold"/>
                                        <p:tgtEl>
                                          <p:spTgt spid="178182"/>
                                        </p:tgtEl>
                                        <p:attrNameLst>
                                          <p:attrName>ppt_h</p:attrName>
                                        </p:attrNameLst>
                                      </p:cBhvr>
                                      <p:tavLst>
                                        <p:tav tm="0">
                                          <p:val>
                                            <p:fltVal val="0"/>
                                          </p:val>
                                        </p:tav>
                                        <p:tav tm="100000">
                                          <p:val>
                                            <p:strVal val="#ppt_h"/>
                                          </p:val>
                                        </p:tav>
                                      </p:tavLst>
                                    </p:anim>
                                  </p:childTnLst>
                                </p:cTn>
                              </p:par>
                            </p:childTnLst>
                          </p:cTn>
                        </p:par>
                        <p:par>
                          <p:cTn id="31" fill="hold" nodeType="afterGroup">
                            <p:stCondLst>
                              <p:cond delay="12000"/>
                            </p:stCondLst>
                            <p:childTnLst>
                              <p:par>
                                <p:cTn id="32" presetID="5" presetClass="entr" presetSubtype="5" fill="hold" grpId="0" nodeType="afterEffect">
                                  <p:stCondLst>
                                    <p:cond delay="0"/>
                                  </p:stCondLst>
                                  <p:childTnLst>
                                    <p:set>
                                      <p:cBhvr>
                                        <p:cTn id="33" dur="1" fill="hold">
                                          <p:stCondLst>
                                            <p:cond delay="0"/>
                                          </p:stCondLst>
                                        </p:cTn>
                                        <p:tgtEl>
                                          <p:spTgt spid="178184"/>
                                        </p:tgtEl>
                                        <p:attrNameLst>
                                          <p:attrName>style.visibility</p:attrName>
                                        </p:attrNameLst>
                                      </p:cBhvr>
                                      <p:to>
                                        <p:strVal val="visible"/>
                                      </p:to>
                                    </p:set>
                                    <p:animEffect transition="in" filter="checkerboard(down)">
                                      <p:cBhvr>
                                        <p:cTn id="34" dur="2000"/>
                                        <p:tgtEl>
                                          <p:spTgt spid="178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animBg="1"/>
      <p:bldP spid="178179" grpId="0" animBg="1"/>
      <p:bldP spid="178180" grpId="0" animBg="1"/>
      <p:bldP spid="178181" grpId="0" animBg="1"/>
      <p:bldP spid="178182" grpId="0" animBg="1"/>
      <p:bldP spid="178183" grpId="0" animBg="1"/>
      <p:bldP spid="178184"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7" name="AutoShape 5"/>
          <p:cNvSpPr>
            <a:spLocks noChangeArrowheads="1"/>
          </p:cNvSpPr>
          <p:nvPr/>
        </p:nvSpPr>
        <p:spPr bwMode="auto">
          <a:xfrm>
            <a:off x="3492500" y="1412875"/>
            <a:ext cx="2305050" cy="2736850"/>
          </a:xfrm>
          <a:prstGeom prst="octagon">
            <a:avLst>
              <a:gd name="adj" fmla="val 29287"/>
            </a:avLst>
          </a:prstGeom>
          <a:solidFill>
            <a:srgbClr val="FF9999"/>
          </a:solidFill>
          <a:ln w="73025" cmpd="tri">
            <a:solidFill>
              <a:srgbClr val="800000"/>
            </a:solidFill>
            <a:miter lim="800000"/>
            <a:headEnd/>
            <a:tailEnd/>
          </a:ln>
        </p:spPr>
        <p:txBody>
          <a:bodyPr lIns="86654" tIns="43329" rIns="86654" bIns="43329"/>
          <a:lstStyle/>
          <a:p>
            <a:pPr algn="ctr">
              <a:defRPr/>
            </a:pPr>
            <a:r>
              <a:rPr lang="uz-Cyrl-UZ" sz="2800" b="1" dirty="0">
                <a:solidFill>
                  <a:srgbClr val="0000FF"/>
                </a:solidFill>
                <a:latin typeface="Times New Roman" pitchFamily="18" charset="0"/>
                <a:cs typeface="Times New Roman" pitchFamily="18" charset="0"/>
              </a:rPr>
              <a:t>Таълим ислоҳотлари талаблари</a:t>
            </a:r>
            <a:endParaRPr lang="ru-RU" sz="2800" b="1" dirty="0">
              <a:solidFill>
                <a:schemeClr val="tx2"/>
              </a:solidFill>
              <a:effectLst>
                <a:outerShdw blurRad="38100" dist="38100" dir="2700000" algn="tl">
                  <a:srgbClr val="000000"/>
                </a:outerShdw>
              </a:effectLst>
              <a:latin typeface="Times New Roman" pitchFamily="18" charset="0"/>
              <a:cs typeface="Times New Roman" pitchFamily="18" charset="0"/>
            </a:endParaRPr>
          </a:p>
        </p:txBody>
      </p:sp>
      <p:sp>
        <p:nvSpPr>
          <p:cNvPr id="69639" name="Oval 7" descr="Папирус"/>
          <p:cNvSpPr>
            <a:spLocks noChangeArrowheads="1"/>
          </p:cNvSpPr>
          <p:nvPr/>
        </p:nvSpPr>
        <p:spPr bwMode="auto">
          <a:xfrm>
            <a:off x="5938838" y="260350"/>
            <a:ext cx="2952750" cy="2809875"/>
          </a:xfrm>
          <a:prstGeom prst="ellipse">
            <a:avLst/>
          </a:prstGeom>
          <a:blipFill dpi="0" rotWithShape="1">
            <a:blip r:embed="rId3"/>
            <a:srcRect/>
            <a:tile tx="0" ty="0" sx="100000" sy="100000" flip="none" algn="tl"/>
          </a:blipFill>
          <a:ln w="76200" cmpd="tri">
            <a:solidFill>
              <a:srgbClr val="FF9900"/>
            </a:solidFill>
            <a:round/>
            <a:headEnd/>
            <a:tailEnd/>
          </a:ln>
        </p:spPr>
        <p:txBody>
          <a:bodyPr lIns="86654" tIns="43329" rIns="86654" bIns="43329"/>
          <a:lstStyle/>
          <a:p>
            <a:pPr algn="ctr">
              <a:defRPr/>
            </a:pPr>
            <a:r>
              <a:rPr lang="uz-Cyrl-UZ" sz="1600">
                <a:solidFill>
                  <a:srgbClr val="993300"/>
                </a:solidFill>
                <a:latin typeface="Times New Roman" pitchFamily="18" charset="0"/>
              </a:rPr>
              <a:t>3.Таълимда </a:t>
            </a:r>
            <a:r>
              <a:rPr lang="uz-Cyrl-UZ" sz="1600" dirty="0">
                <a:solidFill>
                  <a:srgbClr val="993300"/>
                </a:solidFill>
                <a:latin typeface="Times New Roman" pitchFamily="18" charset="0"/>
              </a:rPr>
              <a:t>ахборот коммуникацион технологиялардан фойдаланишнинг янада кенг имкониятларини яратиш</a:t>
            </a:r>
            <a:endParaRPr lang="ru-RU" sz="1600" dirty="0">
              <a:solidFill>
                <a:srgbClr val="993300"/>
              </a:solidFill>
              <a:effectLst>
                <a:outerShdw blurRad="38100" dist="38100" dir="2700000" algn="tl">
                  <a:srgbClr val="000000"/>
                </a:outerShdw>
              </a:effectLst>
              <a:latin typeface="Times New Roman" pitchFamily="18" charset="0"/>
            </a:endParaRPr>
          </a:p>
        </p:txBody>
      </p:sp>
      <p:sp>
        <p:nvSpPr>
          <p:cNvPr id="69641" name="Oval 9" descr="Папирус"/>
          <p:cNvSpPr>
            <a:spLocks noChangeArrowheads="1"/>
          </p:cNvSpPr>
          <p:nvPr/>
        </p:nvSpPr>
        <p:spPr bwMode="auto">
          <a:xfrm>
            <a:off x="6011863" y="3213100"/>
            <a:ext cx="2890837" cy="2159000"/>
          </a:xfrm>
          <a:prstGeom prst="ellipse">
            <a:avLst/>
          </a:prstGeom>
          <a:blipFill dpi="0" rotWithShape="1">
            <a:blip r:embed="rId3"/>
            <a:srcRect/>
            <a:tile tx="0" ty="0" sx="100000" sy="100000" flip="none" algn="tl"/>
          </a:blipFill>
          <a:ln w="76200" cmpd="tri">
            <a:solidFill>
              <a:srgbClr val="FF9900"/>
            </a:solidFill>
            <a:round/>
            <a:headEnd/>
            <a:tailEnd/>
          </a:ln>
        </p:spPr>
        <p:txBody>
          <a:bodyPr lIns="86654" tIns="43329" rIns="86654" bIns="43329"/>
          <a:lstStyle/>
          <a:p>
            <a:pPr algn="ctr"/>
            <a:r>
              <a:rPr lang="uz-Cyrl-UZ" sz="1600">
                <a:solidFill>
                  <a:srgbClr val="993300"/>
                </a:solidFill>
                <a:latin typeface="Times New Roman" pitchFamily="18" charset="0"/>
              </a:rPr>
              <a:t>4. Таълим- тарбияда педагогик махоратни кучайтириш ва педагоглик касбига ҳурматни тарбиялаш</a:t>
            </a:r>
            <a:endParaRPr lang="ru-RU" sz="1600">
              <a:solidFill>
                <a:srgbClr val="993300"/>
              </a:solidFill>
              <a:latin typeface="Times New Roman" pitchFamily="18" charset="0"/>
            </a:endParaRPr>
          </a:p>
        </p:txBody>
      </p:sp>
      <p:sp>
        <p:nvSpPr>
          <p:cNvPr id="69643" name="Oval 11" descr="Папирус"/>
          <p:cNvSpPr>
            <a:spLocks noChangeArrowheads="1"/>
          </p:cNvSpPr>
          <p:nvPr/>
        </p:nvSpPr>
        <p:spPr bwMode="auto">
          <a:xfrm>
            <a:off x="2195513" y="4724400"/>
            <a:ext cx="4537075" cy="2133600"/>
          </a:xfrm>
          <a:prstGeom prst="ellipse">
            <a:avLst/>
          </a:prstGeom>
          <a:blipFill dpi="0" rotWithShape="1">
            <a:blip r:embed="rId3"/>
            <a:srcRect/>
            <a:tile tx="0" ty="0" sx="100000" sy="100000" flip="none" algn="tl"/>
          </a:blipFill>
          <a:ln w="76200" cmpd="tri">
            <a:solidFill>
              <a:srgbClr val="FF9900"/>
            </a:solidFill>
            <a:round/>
            <a:headEnd/>
            <a:tailEnd/>
          </a:ln>
        </p:spPr>
        <p:txBody>
          <a:bodyPr lIns="86654" tIns="43329" rIns="86654" bIns="43329"/>
          <a:lstStyle/>
          <a:p>
            <a:pPr algn="ctr">
              <a:defRPr/>
            </a:pPr>
            <a:r>
              <a:rPr lang="uz-Cyrl-UZ" sz="1600">
                <a:solidFill>
                  <a:srgbClr val="993300"/>
                </a:solidFill>
                <a:latin typeface="Times New Roman" pitchFamily="18" charset="0"/>
              </a:rPr>
              <a:t>5. Буюк </a:t>
            </a:r>
            <a:r>
              <a:rPr lang="uz-Cyrl-UZ" sz="1600" dirty="0">
                <a:solidFill>
                  <a:srgbClr val="993300"/>
                </a:solidFill>
                <a:latin typeface="Times New Roman" pitchFamily="18" charset="0"/>
              </a:rPr>
              <a:t>маънавий мерос намуналаридан фойдаланган холда таълим-тарбиянинг мазмунига миллий менталитетимизга хос қадриятларни сингдириб боришдан иборатдир</a:t>
            </a:r>
            <a:r>
              <a:rPr lang="ru-RU" sz="1600" dirty="0">
                <a:solidFill>
                  <a:srgbClr val="993300"/>
                </a:solidFill>
                <a:latin typeface="Times New Roman" pitchFamily="18" charset="0"/>
              </a:rPr>
              <a:t> </a:t>
            </a:r>
            <a:endParaRPr lang="ru-RU" sz="1600" dirty="0">
              <a:solidFill>
                <a:srgbClr val="993300"/>
              </a:solidFill>
              <a:effectLst>
                <a:outerShdw blurRad="38100" dist="38100" dir="2700000" algn="tl">
                  <a:srgbClr val="000000"/>
                </a:outerShdw>
              </a:effectLst>
              <a:latin typeface="Times New Roman" pitchFamily="18" charset="0"/>
            </a:endParaRPr>
          </a:p>
        </p:txBody>
      </p:sp>
      <p:sp>
        <p:nvSpPr>
          <p:cNvPr id="69645" name="Oval 13" descr="Папирус"/>
          <p:cNvSpPr>
            <a:spLocks noChangeArrowheads="1"/>
          </p:cNvSpPr>
          <p:nvPr/>
        </p:nvSpPr>
        <p:spPr bwMode="auto">
          <a:xfrm>
            <a:off x="320675" y="3284538"/>
            <a:ext cx="2882900" cy="1871662"/>
          </a:xfrm>
          <a:prstGeom prst="ellipse">
            <a:avLst/>
          </a:prstGeom>
          <a:blipFill dpi="0" rotWithShape="1">
            <a:blip r:embed="rId3"/>
            <a:srcRect/>
            <a:tile tx="0" ty="0" sx="100000" sy="100000" flip="none" algn="tl"/>
          </a:blipFill>
          <a:ln w="76200" cmpd="tri">
            <a:solidFill>
              <a:srgbClr val="FF9900"/>
            </a:solidFill>
            <a:round/>
            <a:headEnd/>
            <a:tailEnd/>
          </a:ln>
        </p:spPr>
        <p:txBody>
          <a:bodyPr lIns="86654" tIns="43329" rIns="86654" bIns="43329"/>
          <a:lstStyle/>
          <a:p>
            <a:pPr algn="ctr"/>
            <a:r>
              <a:rPr lang="uz-Cyrl-UZ" sz="1600">
                <a:solidFill>
                  <a:srgbClr val="993300"/>
                </a:solidFill>
                <a:latin typeface="Times New Roman" pitchFamily="18" charset="0"/>
              </a:rPr>
              <a:t>2.Таълимда янги педогогик технологияларни жорий этиш</a:t>
            </a:r>
            <a:endParaRPr lang="ru-RU" sz="1600">
              <a:solidFill>
                <a:srgbClr val="993300"/>
              </a:solidFill>
              <a:latin typeface="Times New Roman" pitchFamily="18" charset="0"/>
            </a:endParaRPr>
          </a:p>
        </p:txBody>
      </p:sp>
      <p:sp>
        <p:nvSpPr>
          <p:cNvPr id="69647" name="Oval 15" descr="Папирус"/>
          <p:cNvSpPr>
            <a:spLocks noChangeArrowheads="1"/>
          </p:cNvSpPr>
          <p:nvPr/>
        </p:nvSpPr>
        <p:spPr bwMode="auto">
          <a:xfrm>
            <a:off x="249238" y="298450"/>
            <a:ext cx="3098800" cy="2843213"/>
          </a:xfrm>
          <a:prstGeom prst="ellipse">
            <a:avLst/>
          </a:prstGeom>
          <a:blipFill dpi="0" rotWithShape="1">
            <a:blip r:embed="rId3"/>
            <a:srcRect/>
            <a:tile tx="0" ty="0" sx="100000" sy="100000" flip="none" algn="tl"/>
          </a:blipFill>
          <a:ln w="76200" cmpd="tri">
            <a:solidFill>
              <a:srgbClr val="FF9900"/>
            </a:solidFill>
            <a:round/>
            <a:headEnd/>
            <a:tailEnd/>
          </a:ln>
        </p:spPr>
        <p:txBody>
          <a:bodyPr lIns="86654" tIns="43329" rIns="86654" bIns="43329"/>
          <a:lstStyle/>
          <a:p>
            <a:pPr algn="ctr"/>
            <a:r>
              <a:rPr lang="uz-Cyrl-UZ" sz="1600">
                <a:solidFill>
                  <a:srgbClr val="993300"/>
                </a:solidFill>
                <a:latin typeface="Times New Roman" pitchFamily="18" charset="0"/>
              </a:rPr>
              <a:t>1. Таълим олувчи ва таълим берувчи ўртасидаги муносабатларни мажбурий итоаткорликдан онгли интизомга  айланишига эътибор қаратиш</a:t>
            </a:r>
            <a:endParaRPr lang="ru-RU" sz="1600">
              <a:solidFill>
                <a:srgbClr val="993300"/>
              </a:solidFill>
              <a:latin typeface="Times New Roman" pitchFamily="18" charset="0"/>
            </a:endParaRPr>
          </a:p>
        </p:txBody>
      </p:sp>
      <p:sp>
        <p:nvSpPr>
          <p:cNvPr id="69653" name="Line 21"/>
          <p:cNvSpPr>
            <a:spLocks noChangeShapeType="1"/>
          </p:cNvSpPr>
          <p:nvPr/>
        </p:nvSpPr>
        <p:spPr bwMode="auto">
          <a:xfrm flipH="1" flipV="1">
            <a:off x="2987675" y="2636838"/>
            <a:ext cx="504825" cy="288925"/>
          </a:xfrm>
          <a:prstGeom prst="line">
            <a:avLst/>
          </a:prstGeom>
          <a:noFill/>
          <a:ln w="57150">
            <a:solidFill>
              <a:srgbClr val="FF9900"/>
            </a:solidFill>
            <a:round/>
            <a:headEnd/>
            <a:tailEnd type="triangle" w="med" len="med"/>
          </a:ln>
        </p:spPr>
        <p:txBody>
          <a:bodyPr/>
          <a:lstStyle/>
          <a:p>
            <a:endParaRPr lang="ru-RU"/>
          </a:p>
        </p:txBody>
      </p:sp>
      <p:sp>
        <p:nvSpPr>
          <p:cNvPr id="69654" name="Line 22"/>
          <p:cNvSpPr>
            <a:spLocks noChangeShapeType="1"/>
          </p:cNvSpPr>
          <p:nvPr/>
        </p:nvSpPr>
        <p:spPr bwMode="auto">
          <a:xfrm flipV="1">
            <a:off x="5795963" y="2565400"/>
            <a:ext cx="504825" cy="360363"/>
          </a:xfrm>
          <a:prstGeom prst="line">
            <a:avLst/>
          </a:prstGeom>
          <a:noFill/>
          <a:ln w="57150">
            <a:solidFill>
              <a:srgbClr val="FF9900"/>
            </a:solidFill>
            <a:round/>
            <a:headEnd/>
            <a:tailEnd type="triangle" w="med" len="med"/>
          </a:ln>
        </p:spPr>
        <p:txBody>
          <a:bodyPr/>
          <a:lstStyle/>
          <a:p>
            <a:endParaRPr lang="ru-RU"/>
          </a:p>
        </p:txBody>
      </p:sp>
      <p:sp>
        <p:nvSpPr>
          <p:cNvPr id="69655" name="Line 23"/>
          <p:cNvSpPr>
            <a:spLocks noChangeShapeType="1"/>
          </p:cNvSpPr>
          <p:nvPr/>
        </p:nvSpPr>
        <p:spPr bwMode="auto">
          <a:xfrm flipH="1">
            <a:off x="3059113" y="3500438"/>
            <a:ext cx="433387" cy="360362"/>
          </a:xfrm>
          <a:prstGeom prst="line">
            <a:avLst/>
          </a:prstGeom>
          <a:noFill/>
          <a:ln w="57150">
            <a:solidFill>
              <a:srgbClr val="FF9900"/>
            </a:solidFill>
            <a:round/>
            <a:headEnd/>
            <a:tailEnd type="triangle" w="med" len="med"/>
          </a:ln>
        </p:spPr>
        <p:txBody>
          <a:bodyPr/>
          <a:lstStyle/>
          <a:p>
            <a:endParaRPr lang="ru-RU"/>
          </a:p>
        </p:txBody>
      </p:sp>
      <p:sp>
        <p:nvSpPr>
          <p:cNvPr id="69656" name="Line 24"/>
          <p:cNvSpPr>
            <a:spLocks noChangeShapeType="1"/>
          </p:cNvSpPr>
          <p:nvPr/>
        </p:nvSpPr>
        <p:spPr bwMode="auto">
          <a:xfrm>
            <a:off x="5797550" y="3500438"/>
            <a:ext cx="503238" cy="215900"/>
          </a:xfrm>
          <a:prstGeom prst="line">
            <a:avLst/>
          </a:prstGeom>
          <a:noFill/>
          <a:ln w="57150">
            <a:solidFill>
              <a:srgbClr val="FF9900"/>
            </a:solidFill>
            <a:round/>
            <a:headEnd/>
            <a:tailEnd type="triangle" w="med" len="med"/>
          </a:ln>
        </p:spPr>
        <p:txBody>
          <a:bodyPr/>
          <a:lstStyle/>
          <a:p>
            <a:endParaRPr lang="ru-RU"/>
          </a:p>
        </p:txBody>
      </p:sp>
      <p:sp>
        <p:nvSpPr>
          <p:cNvPr id="69657" name="Line 25"/>
          <p:cNvSpPr>
            <a:spLocks noChangeShapeType="1"/>
          </p:cNvSpPr>
          <p:nvPr/>
        </p:nvSpPr>
        <p:spPr bwMode="auto">
          <a:xfrm>
            <a:off x="4643438" y="4149725"/>
            <a:ext cx="0" cy="574675"/>
          </a:xfrm>
          <a:prstGeom prst="line">
            <a:avLst/>
          </a:prstGeom>
          <a:noFill/>
          <a:ln w="57150">
            <a:solidFill>
              <a:srgbClr val="FF9900"/>
            </a:solidFill>
            <a:round/>
            <a:headEnd/>
            <a:tailEnd type="triangle" w="med" len="med"/>
          </a:ln>
        </p:spPr>
        <p:txBody>
          <a:bodyPr/>
          <a:lstStyle/>
          <a:p>
            <a:endParaRPr lang="ru-RU"/>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69637"/>
                                        </p:tgtEl>
                                        <p:attrNameLst>
                                          <p:attrName>style.visibility</p:attrName>
                                        </p:attrNameLst>
                                      </p:cBhvr>
                                      <p:to>
                                        <p:strVal val="visible"/>
                                      </p:to>
                                    </p:set>
                                    <p:animEffect transition="in" filter="circle(in)">
                                      <p:cBhvr>
                                        <p:cTn id="7" dur="2000"/>
                                        <p:tgtEl>
                                          <p:spTgt spid="69637"/>
                                        </p:tgtEl>
                                      </p:cBhvr>
                                    </p:animEffect>
                                  </p:childTnLst>
                                </p:cTn>
                              </p:par>
                            </p:childTnLst>
                          </p:cTn>
                        </p:par>
                        <p:par>
                          <p:cTn id="8" fill="hold" nodeType="afterGroup">
                            <p:stCondLst>
                              <p:cond delay="2000"/>
                            </p:stCondLst>
                            <p:childTnLst>
                              <p:par>
                                <p:cTn id="9" presetID="23" presetClass="entr" presetSubtype="16" fill="hold" grpId="0" nodeType="afterEffect">
                                  <p:stCondLst>
                                    <p:cond delay="0"/>
                                  </p:stCondLst>
                                  <p:childTnLst>
                                    <p:set>
                                      <p:cBhvr>
                                        <p:cTn id="10" dur="1" fill="hold">
                                          <p:stCondLst>
                                            <p:cond delay="0"/>
                                          </p:stCondLst>
                                        </p:cTn>
                                        <p:tgtEl>
                                          <p:spTgt spid="69653"/>
                                        </p:tgtEl>
                                        <p:attrNameLst>
                                          <p:attrName>style.visibility</p:attrName>
                                        </p:attrNameLst>
                                      </p:cBhvr>
                                      <p:to>
                                        <p:strVal val="visible"/>
                                      </p:to>
                                    </p:set>
                                    <p:anim calcmode="lin" valueType="num">
                                      <p:cBhvr>
                                        <p:cTn id="11" dur="2000" fill="hold"/>
                                        <p:tgtEl>
                                          <p:spTgt spid="69653"/>
                                        </p:tgtEl>
                                        <p:attrNameLst>
                                          <p:attrName>ppt_w</p:attrName>
                                        </p:attrNameLst>
                                      </p:cBhvr>
                                      <p:tavLst>
                                        <p:tav tm="0">
                                          <p:val>
                                            <p:fltVal val="0"/>
                                          </p:val>
                                        </p:tav>
                                        <p:tav tm="100000">
                                          <p:val>
                                            <p:strVal val="#ppt_w"/>
                                          </p:val>
                                        </p:tav>
                                      </p:tavLst>
                                    </p:anim>
                                    <p:anim calcmode="lin" valueType="num">
                                      <p:cBhvr>
                                        <p:cTn id="12" dur="2000" fill="hold"/>
                                        <p:tgtEl>
                                          <p:spTgt spid="69653"/>
                                        </p:tgtEl>
                                        <p:attrNameLst>
                                          <p:attrName>ppt_h</p:attrName>
                                        </p:attrNameLst>
                                      </p:cBhvr>
                                      <p:tavLst>
                                        <p:tav tm="0">
                                          <p:val>
                                            <p:fltVal val="0"/>
                                          </p:val>
                                        </p:tav>
                                        <p:tav tm="100000">
                                          <p:val>
                                            <p:strVal val="#ppt_h"/>
                                          </p:val>
                                        </p:tav>
                                      </p:tavLst>
                                    </p:anim>
                                  </p:childTnLst>
                                </p:cTn>
                              </p:par>
                            </p:childTnLst>
                          </p:cTn>
                        </p:par>
                        <p:par>
                          <p:cTn id="13" fill="hold" nodeType="afterGroup">
                            <p:stCondLst>
                              <p:cond delay="4000"/>
                            </p:stCondLst>
                            <p:childTnLst>
                              <p:par>
                                <p:cTn id="14" presetID="6" presetClass="entr" presetSubtype="16" fill="hold" grpId="0" nodeType="afterEffect">
                                  <p:stCondLst>
                                    <p:cond delay="0"/>
                                  </p:stCondLst>
                                  <p:childTnLst>
                                    <p:set>
                                      <p:cBhvr>
                                        <p:cTn id="15" dur="1" fill="hold">
                                          <p:stCondLst>
                                            <p:cond delay="0"/>
                                          </p:stCondLst>
                                        </p:cTn>
                                        <p:tgtEl>
                                          <p:spTgt spid="69647"/>
                                        </p:tgtEl>
                                        <p:attrNameLst>
                                          <p:attrName>style.visibility</p:attrName>
                                        </p:attrNameLst>
                                      </p:cBhvr>
                                      <p:to>
                                        <p:strVal val="visible"/>
                                      </p:to>
                                    </p:set>
                                    <p:animEffect transition="in" filter="circle(in)">
                                      <p:cBhvr>
                                        <p:cTn id="16" dur="2000"/>
                                        <p:tgtEl>
                                          <p:spTgt spid="69647"/>
                                        </p:tgtEl>
                                      </p:cBhvr>
                                    </p:animEffect>
                                  </p:childTnLst>
                                </p:cTn>
                              </p:par>
                            </p:childTnLst>
                          </p:cTn>
                        </p:par>
                        <p:par>
                          <p:cTn id="17" fill="hold" nodeType="afterGroup">
                            <p:stCondLst>
                              <p:cond delay="6000"/>
                            </p:stCondLst>
                            <p:childTnLst>
                              <p:par>
                                <p:cTn id="18" presetID="23" presetClass="entr" presetSubtype="16" fill="hold" grpId="0" nodeType="afterEffect">
                                  <p:stCondLst>
                                    <p:cond delay="0"/>
                                  </p:stCondLst>
                                  <p:childTnLst>
                                    <p:set>
                                      <p:cBhvr>
                                        <p:cTn id="19" dur="1" fill="hold">
                                          <p:stCondLst>
                                            <p:cond delay="0"/>
                                          </p:stCondLst>
                                        </p:cTn>
                                        <p:tgtEl>
                                          <p:spTgt spid="69654"/>
                                        </p:tgtEl>
                                        <p:attrNameLst>
                                          <p:attrName>style.visibility</p:attrName>
                                        </p:attrNameLst>
                                      </p:cBhvr>
                                      <p:to>
                                        <p:strVal val="visible"/>
                                      </p:to>
                                    </p:set>
                                    <p:anim calcmode="lin" valueType="num">
                                      <p:cBhvr>
                                        <p:cTn id="20" dur="2000" fill="hold"/>
                                        <p:tgtEl>
                                          <p:spTgt spid="69654"/>
                                        </p:tgtEl>
                                        <p:attrNameLst>
                                          <p:attrName>ppt_w</p:attrName>
                                        </p:attrNameLst>
                                      </p:cBhvr>
                                      <p:tavLst>
                                        <p:tav tm="0">
                                          <p:val>
                                            <p:fltVal val="0"/>
                                          </p:val>
                                        </p:tav>
                                        <p:tav tm="100000">
                                          <p:val>
                                            <p:strVal val="#ppt_w"/>
                                          </p:val>
                                        </p:tav>
                                      </p:tavLst>
                                    </p:anim>
                                    <p:anim calcmode="lin" valueType="num">
                                      <p:cBhvr>
                                        <p:cTn id="21" dur="2000" fill="hold"/>
                                        <p:tgtEl>
                                          <p:spTgt spid="69654"/>
                                        </p:tgtEl>
                                        <p:attrNameLst>
                                          <p:attrName>ppt_h</p:attrName>
                                        </p:attrNameLst>
                                      </p:cBhvr>
                                      <p:tavLst>
                                        <p:tav tm="0">
                                          <p:val>
                                            <p:fltVal val="0"/>
                                          </p:val>
                                        </p:tav>
                                        <p:tav tm="100000">
                                          <p:val>
                                            <p:strVal val="#ppt_h"/>
                                          </p:val>
                                        </p:tav>
                                      </p:tavLst>
                                    </p:anim>
                                  </p:childTnLst>
                                </p:cTn>
                              </p:par>
                            </p:childTnLst>
                          </p:cTn>
                        </p:par>
                        <p:par>
                          <p:cTn id="22" fill="hold" nodeType="afterGroup">
                            <p:stCondLst>
                              <p:cond delay="8000"/>
                            </p:stCondLst>
                            <p:childTnLst>
                              <p:par>
                                <p:cTn id="23" presetID="6" presetClass="entr" presetSubtype="16" fill="hold" grpId="0" nodeType="afterEffect">
                                  <p:stCondLst>
                                    <p:cond delay="0"/>
                                  </p:stCondLst>
                                  <p:childTnLst>
                                    <p:set>
                                      <p:cBhvr>
                                        <p:cTn id="24" dur="1" fill="hold">
                                          <p:stCondLst>
                                            <p:cond delay="0"/>
                                          </p:stCondLst>
                                        </p:cTn>
                                        <p:tgtEl>
                                          <p:spTgt spid="69639"/>
                                        </p:tgtEl>
                                        <p:attrNameLst>
                                          <p:attrName>style.visibility</p:attrName>
                                        </p:attrNameLst>
                                      </p:cBhvr>
                                      <p:to>
                                        <p:strVal val="visible"/>
                                      </p:to>
                                    </p:set>
                                    <p:animEffect transition="in" filter="circle(in)">
                                      <p:cBhvr>
                                        <p:cTn id="25" dur="2000"/>
                                        <p:tgtEl>
                                          <p:spTgt spid="69639"/>
                                        </p:tgtEl>
                                      </p:cBhvr>
                                    </p:animEffect>
                                  </p:childTnLst>
                                </p:cTn>
                              </p:par>
                            </p:childTnLst>
                          </p:cTn>
                        </p:par>
                        <p:par>
                          <p:cTn id="26" fill="hold" nodeType="afterGroup">
                            <p:stCondLst>
                              <p:cond delay="10000"/>
                            </p:stCondLst>
                            <p:childTnLst>
                              <p:par>
                                <p:cTn id="27" presetID="23" presetClass="entr" presetSubtype="16" fill="hold" grpId="0" nodeType="afterEffect">
                                  <p:stCondLst>
                                    <p:cond delay="0"/>
                                  </p:stCondLst>
                                  <p:childTnLst>
                                    <p:set>
                                      <p:cBhvr>
                                        <p:cTn id="28" dur="1" fill="hold">
                                          <p:stCondLst>
                                            <p:cond delay="0"/>
                                          </p:stCondLst>
                                        </p:cTn>
                                        <p:tgtEl>
                                          <p:spTgt spid="69655"/>
                                        </p:tgtEl>
                                        <p:attrNameLst>
                                          <p:attrName>style.visibility</p:attrName>
                                        </p:attrNameLst>
                                      </p:cBhvr>
                                      <p:to>
                                        <p:strVal val="visible"/>
                                      </p:to>
                                    </p:set>
                                    <p:anim calcmode="lin" valueType="num">
                                      <p:cBhvr>
                                        <p:cTn id="29" dur="2000" fill="hold"/>
                                        <p:tgtEl>
                                          <p:spTgt spid="69655"/>
                                        </p:tgtEl>
                                        <p:attrNameLst>
                                          <p:attrName>ppt_w</p:attrName>
                                        </p:attrNameLst>
                                      </p:cBhvr>
                                      <p:tavLst>
                                        <p:tav tm="0">
                                          <p:val>
                                            <p:fltVal val="0"/>
                                          </p:val>
                                        </p:tav>
                                        <p:tav tm="100000">
                                          <p:val>
                                            <p:strVal val="#ppt_w"/>
                                          </p:val>
                                        </p:tav>
                                      </p:tavLst>
                                    </p:anim>
                                    <p:anim calcmode="lin" valueType="num">
                                      <p:cBhvr>
                                        <p:cTn id="30" dur="2000" fill="hold"/>
                                        <p:tgtEl>
                                          <p:spTgt spid="69655"/>
                                        </p:tgtEl>
                                        <p:attrNameLst>
                                          <p:attrName>ppt_h</p:attrName>
                                        </p:attrNameLst>
                                      </p:cBhvr>
                                      <p:tavLst>
                                        <p:tav tm="0">
                                          <p:val>
                                            <p:fltVal val="0"/>
                                          </p:val>
                                        </p:tav>
                                        <p:tav tm="100000">
                                          <p:val>
                                            <p:strVal val="#ppt_h"/>
                                          </p:val>
                                        </p:tav>
                                      </p:tavLst>
                                    </p:anim>
                                  </p:childTnLst>
                                </p:cTn>
                              </p:par>
                            </p:childTnLst>
                          </p:cTn>
                        </p:par>
                        <p:par>
                          <p:cTn id="31" fill="hold" nodeType="afterGroup">
                            <p:stCondLst>
                              <p:cond delay="12000"/>
                            </p:stCondLst>
                            <p:childTnLst>
                              <p:par>
                                <p:cTn id="32" presetID="6" presetClass="entr" presetSubtype="16" fill="hold" grpId="0" nodeType="afterEffect">
                                  <p:stCondLst>
                                    <p:cond delay="0"/>
                                  </p:stCondLst>
                                  <p:childTnLst>
                                    <p:set>
                                      <p:cBhvr>
                                        <p:cTn id="33" dur="1" fill="hold">
                                          <p:stCondLst>
                                            <p:cond delay="0"/>
                                          </p:stCondLst>
                                        </p:cTn>
                                        <p:tgtEl>
                                          <p:spTgt spid="69645"/>
                                        </p:tgtEl>
                                        <p:attrNameLst>
                                          <p:attrName>style.visibility</p:attrName>
                                        </p:attrNameLst>
                                      </p:cBhvr>
                                      <p:to>
                                        <p:strVal val="visible"/>
                                      </p:to>
                                    </p:set>
                                    <p:animEffect transition="in" filter="circle(in)">
                                      <p:cBhvr>
                                        <p:cTn id="34" dur="2000"/>
                                        <p:tgtEl>
                                          <p:spTgt spid="69645"/>
                                        </p:tgtEl>
                                      </p:cBhvr>
                                    </p:animEffect>
                                  </p:childTnLst>
                                </p:cTn>
                              </p:par>
                            </p:childTnLst>
                          </p:cTn>
                        </p:par>
                        <p:par>
                          <p:cTn id="35" fill="hold" nodeType="afterGroup">
                            <p:stCondLst>
                              <p:cond delay="14000"/>
                            </p:stCondLst>
                            <p:childTnLst>
                              <p:par>
                                <p:cTn id="36" presetID="23" presetClass="entr" presetSubtype="16" fill="hold" grpId="0" nodeType="afterEffect">
                                  <p:stCondLst>
                                    <p:cond delay="0"/>
                                  </p:stCondLst>
                                  <p:childTnLst>
                                    <p:set>
                                      <p:cBhvr>
                                        <p:cTn id="37" dur="1" fill="hold">
                                          <p:stCondLst>
                                            <p:cond delay="0"/>
                                          </p:stCondLst>
                                        </p:cTn>
                                        <p:tgtEl>
                                          <p:spTgt spid="69656"/>
                                        </p:tgtEl>
                                        <p:attrNameLst>
                                          <p:attrName>style.visibility</p:attrName>
                                        </p:attrNameLst>
                                      </p:cBhvr>
                                      <p:to>
                                        <p:strVal val="visible"/>
                                      </p:to>
                                    </p:set>
                                    <p:anim calcmode="lin" valueType="num">
                                      <p:cBhvr>
                                        <p:cTn id="38" dur="2000" fill="hold"/>
                                        <p:tgtEl>
                                          <p:spTgt spid="69656"/>
                                        </p:tgtEl>
                                        <p:attrNameLst>
                                          <p:attrName>ppt_w</p:attrName>
                                        </p:attrNameLst>
                                      </p:cBhvr>
                                      <p:tavLst>
                                        <p:tav tm="0">
                                          <p:val>
                                            <p:fltVal val="0"/>
                                          </p:val>
                                        </p:tav>
                                        <p:tav tm="100000">
                                          <p:val>
                                            <p:strVal val="#ppt_w"/>
                                          </p:val>
                                        </p:tav>
                                      </p:tavLst>
                                    </p:anim>
                                    <p:anim calcmode="lin" valueType="num">
                                      <p:cBhvr>
                                        <p:cTn id="39" dur="2000" fill="hold"/>
                                        <p:tgtEl>
                                          <p:spTgt spid="69656"/>
                                        </p:tgtEl>
                                        <p:attrNameLst>
                                          <p:attrName>ppt_h</p:attrName>
                                        </p:attrNameLst>
                                      </p:cBhvr>
                                      <p:tavLst>
                                        <p:tav tm="0">
                                          <p:val>
                                            <p:fltVal val="0"/>
                                          </p:val>
                                        </p:tav>
                                        <p:tav tm="100000">
                                          <p:val>
                                            <p:strVal val="#ppt_h"/>
                                          </p:val>
                                        </p:tav>
                                      </p:tavLst>
                                    </p:anim>
                                  </p:childTnLst>
                                </p:cTn>
                              </p:par>
                            </p:childTnLst>
                          </p:cTn>
                        </p:par>
                        <p:par>
                          <p:cTn id="40" fill="hold" nodeType="afterGroup">
                            <p:stCondLst>
                              <p:cond delay="16000"/>
                            </p:stCondLst>
                            <p:childTnLst>
                              <p:par>
                                <p:cTn id="41" presetID="6" presetClass="entr" presetSubtype="16" fill="hold" grpId="0" nodeType="afterEffect">
                                  <p:stCondLst>
                                    <p:cond delay="0"/>
                                  </p:stCondLst>
                                  <p:childTnLst>
                                    <p:set>
                                      <p:cBhvr>
                                        <p:cTn id="42" dur="1" fill="hold">
                                          <p:stCondLst>
                                            <p:cond delay="0"/>
                                          </p:stCondLst>
                                        </p:cTn>
                                        <p:tgtEl>
                                          <p:spTgt spid="69641"/>
                                        </p:tgtEl>
                                        <p:attrNameLst>
                                          <p:attrName>style.visibility</p:attrName>
                                        </p:attrNameLst>
                                      </p:cBhvr>
                                      <p:to>
                                        <p:strVal val="visible"/>
                                      </p:to>
                                    </p:set>
                                    <p:animEffect transition="in" filter="circle(in)">
                                      <p:cBhvr>
                                        <p:cTn id="43" dur="2000"/>
                                        <p:tgtEl>
                                          <p:spTgt spid="69641"/>
                                        </p:tgtEl>
                                      </p:cBhvr>
                                    </p:animEffect>
                                  </p:childTnLst>
                                </p:cTn>
                              </p:par>
                            </p:childTnLst>
                          </p:cTn>
                        </p:par>
                        <p:par>
                          <p:cTn id="44" fill="hold" nodeType="afterGroup">
                            <p:stCondLst>
                              <p:cond delay="18000"/>
                            </p:stCondLst>
                            <p:childTnLst>
                              <p:par>
                                <p:cTn id="45" presetID="23" presetClass="entr" presetSubtype="16" fill="hold" grpId="0" nodeType="afterEffect">
                                  <p:stCondLst>
                                    <p:cond delay="0"/>
                                  </p:stCondLst>
                                  <p:childTnLst>
                                    <p:set>
                                      <p:cBhvr>
                                        <p:cTn id="46" dur="1" fill="hold">
                                          <p:stCondLst>
                                            <p:cond delay="0"/>
                                          </p:stCondLst>
                                        </p:cTn>
                                        <p:tgtEl>
                                          <p:spTgt spid="69657"/>
                                        </p:tgtEl>
                                        <p:attrNameLst>
                                          <p:attrName>style.visibility</p:attrName>
                                        </p:attrNameLst>
                                      </p:cBhvr>
                                      <p:to>
                                        <p:strVal val="visible"/>
                                      </p:to>
                                    </p:set>
                                    <p:anim calcmode="lin" valueType="num">
                                      <p:cBhvr>
                                        <p:cTn id="47" dur="2000" fill="hold"/>
                                        <p:tgtEl>
                                          <p:spTgt spid="69657"/>
                                        </p:tgtEl>
                                        <p:attrNameLst>
                                          <p:attrName>ppt_w</p:attrName>
                                        </p:attrNameLst>
                                      </p:cBhvr>
                                      <p:tavLst>
                                        <p:tav tm="0">
                                          <p:val>
                                            <p:fltVal val="0"/>
                                          </p:val>
                                        </p:tav>
                                        <p:tav tm="100000">
                                          <p:val>
                                            <p:strVal val="#ppt_w"/>
                                          </p:val>
                                        </p:tav>
                                      </p:tavLst>
                                    </p:anim>
                                    <p:anim calcmode="lin" valueType="num">
                                      <p:cBhvr>
                                        <p:cTn id="48" dur="2000" fill="hold"/>
                                        <p:tgtEl>
                                          <p:spTgt spid="69657"/>
                                        </p:tgtEl>
                                        <p:attrNameLst>
                                          <p:attrName>ppt_h</p:attrName>
                                        </p:attrNameLst>
                                      </p:cBhvr>
                                      <p:tavLst>
                                        <p:tav tm="0">
                                          <p:val>
                                            <p:fltVal val="0"/>
                                          </p:val>
                                        </p:tav>
                                        <p:tav tm="100000">
                                          <p:val>
                                            <p:strVal val="#ppt_h"/>
                                          </p:val>
                                        </p:tav>
                                      </p:tavLst>
                                    </p:anim>
                                  </p:childTnLst>
                                </p:cTn>
                              </p:par>
                            </p:childTnLst>
                          </p:cTn>
                        </p:par>
                        <p:par>
                          <p:cTn id="49" fill="hold" nodeType="afterGroup">
                            <p:stCondLst>
                              <p:cond delay="20000"/>
                            </p:stCondLst>
                            <p:childTnLst>
                              <p:par>
                                <p:cTn id="50" presetID="6" presetClass="entr" presetSubtype="16" fill="hold" grpId="0" nodeType="afterEffect">
                                  <p:stCondLst>
                                    <p:cond delay="0"/>
                                  </p:stCondLst>
                                  <p:childTnLst>
                                    <p:set>
                                      <p:cBhvr>
                                        <p:cTn id="51" dur="1" fill="hold">
                                          <p:stCondLst>
                                            <p:cond delay="0"/>
                                          </p:stCondLst>
                                        </p:cTn>
                                        <p:tgtEl>
                                          <p:spTgt spid="69643"/>
                                        </p:tgtEl>
                                        <p:attrNameLst>
                                          <p:attrName>style.visibility</p:attrName>
                                        </p:attrNameLst>
                                      </p:cBhvr>
                                      <p:to>
                                        <p:strVal val="visible"/>
                                      </p:to>
                                    </p:set>
                                    <p:animEffect transition="in" filter="circle(in)">
                                      <p:cBhvr>
                                        <p:cTn id="52" dur="2000"/>
                                        <p:tgtEl>
                                          <p:spTgt spid="69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7" grpId="0" animBg="1"/>
      <p:bldP spid="69639" grpId="0" animBg="1"/>
      <p:bldP spid="69641" grpId="0" animBg="1"/>
      <p:bldP spid="69643" grpId="0" animBg="1"/>
      <p:bldP spid="69645" grpId="0" animBg="1"/>
      <p:bldP spid="69647" grpId="0" animBg="1"/>
      <p:bldP spid="69653" grpId="0" animBg="1"/>
      <p:bldP spid="69654" grpId="0" animBg="1"/>
      <p:bldP spid="69655" grpId="0" animBg="1"/>
      <p:bldP spid="69656" grpId="0" animBg="1"/>
      <p:bldP spid="6965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5" name="AutoShape 3"/>
          <p:cNvSpPr>
            <a:spLocks noChangeArrowheads="1"/>
          </p:cNvSpPr>
          <p:nvPr/>
        </p:nvSpPr>
        <p:spPr bwMode="auto">
          <a:xfrm>
            <a:off x="177800" y="2492375"/>
            <a:ext cx="2809875" cy="1223963"/>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marL="342900" indent="-342900" algn="ctr">
              <a:defRPr/>
            </a:pPr>
            <a:r>
              <a:rPr lang="uz-Cyrl-UZ" sz="1800">
                <a:solidFill>
                  <a:srgbClr val="0000FF"/>
                </a:solidFill>
                <a:latin typeface="Times New Roman" pitchFamily="18" charset="0"/>
                <a:cs typeface="Times New Roman" pitchFamily="18" charset="0"/>
              </a:rPr>
              <a:t>педагогик жараёнда  тингловчиларни эмас, балки жараённи бошқаришга ўтиш</a:t>
            </a:r>
            <a:endParaRPr lang="ru-RU" sz="1800">
              <a:solidFill>
                <a:srgbClr val="CC3300"/>
              </a:solidFill>
              <a:latin typeface="Times New Roman" pitchFamily="18" charset="0"/>
              <a:cs typeface="Times New Roman" pitchFamily="18" charset="0"/>
            </a:endParaRPr>
          </a:p>
        </p:txBody>
      </p:sp>
      <p:sp>
        <p:nvSpPr>
          <p:cNvPr id="105476" name="AutoShape 4"/>
          <p:cNvSpPr>
            <a:spLocks noChangeArrowheads="1"/>
          </p:cNvSpPr>
          <p:nvPr/>
        </p:nvSpPr>
        <p:spPr bwMode="auto">
          <a:xfrm>
            <a:off x="6227763" y="2492375"/>
            <a:ext cx="2809875" cy="1223963"/>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1800">
                <a:solidFill>
                  <a:srgbClr val="0000FF"/>
                </a:solidFill>
                <a:latin typeface="Times New Roman" pitchFamily="18" charset="0"/>
                <a:cs typeface="Times New Roman" pitchFamily="18" charset="0"/>
              </a:rPr>
              <a:t>ўқитувчи фаолиятининг инновацион хусусиятларини ривожлантириш</a:t>
            </a:r>
            <a:endParaRPr lang="ru-RU" sz="1800">
              <a:solidFill>
                <a:srgbClr val="CC3300"/>
              </a:solidFill>
              <a:latin typeface="Times New Roman" pitchFamily="18" charset="0"/>
              <a:cs typeface="Times New Roman" pitchFamily="18" charset="0"/>
            </a:endParaRPr>
          </a:p>
        </p:txBody>
      </p:sp>
      <p:sp>
        <p:nvSpPr>
          <p:cNvPr id="105477" name="AutoShape 5"/>
          <p:cNvSpPr>
            <a:spLocks noChangeArrowheads="1"/>
          </p:cNvSpPr>
          <p:nvPr/>
        </p:nvSpPr>
        <p:spPr bwMode="auto">
          <a:xfrm>
            <a:off x="1042988" y="3862388"/>
            <a:ext cx="3457575" cy="1582737"/>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1800">
                <a:solidFill>
                  <a:srgbClr val="0000FF"/>
                </a:solidFill>
                <a:latin typeface="Times New Roman" pitchFamily="18" charset="0"/>
                <a:cs typeface="Times New Roman" pitchFamily="18" charset="0"/>
              </a:rPr>
              <a:t>ўқитишнинг самарали методларидан: ноанъанавий усуллар, замонавий педагогик технология, интерфаол усуллардан фойдаланиш</a:t>
            </a:r>
            <a:endParaRPr lang="ru-RU" sz="1800">
              <a:solidFill>
                <a:srgbClr val="CC3300"/>
              </a:solidFill>
              <a:latin typeface="Times New Roman" pitchFamily="18" charset="0"/>
              <a:cs typeface="Times New Roman" pitchFamily="18" charset="0"/>
            </a:endParaRPr>
          </a:p>
        </p:txBody>
      </p:sp>
      <p:sp>
        <p:nvSpPr>
          <p:cNvPr id="105478" name="AutoShape 6"/>
          <p:cNvSpPr>
            <a:spLocks noChangeArrowheads="1"/>
          </p:cNvSpPr>
          <p:nvPr/>
        </p:nvSpPr>
        <p:spPr bwMode="auto">
          <a:xfrm>
            <a:off x="4714875" y="3862388"/>
            <a:ext cx="3457575" cy="1582737"/>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1800">
                <a:solidFill>
                  <a:srgbClr val="0000FF"/>
                </a:solidFill>
                <a:latin typeface="Times New Roman" pitchFamily="18" charset="0"/>
                <a:cs typeface="Times New Roman" pitchFamily="18" charset="0"/>
              </a:rPr>
              <a:t>замонавий ахборот коммуникацион таълим </a:t>
            </a:r>
            <a:r>
              <a:rPr lang="uz-Cyrl-UZ" sz="1800">
                <a:solidFill>
                  <a:srgbClr val="0000FF"/>
                </a:solidFill>
                <a:latin typeface="Times New Roman" pitchFamily="18" charset="0"/>
                <a:cs typeface="Times New Roman" pitchFamily="18" charset="0"/>
              </a:rPr>
              <a:t>технологияларининг кенг имкониятларидан </a:t>
            </a:r>
            <a:r>
              <a:rPr lang="uz-Cyrl-UZ" sz="1800">
                <a:solidFill>
                  <a:srgbClr val="0000FF"/>
                </a:solidFill>
                <a:latin typeface="Times New Roman" pitchFamily="18" charset="0"/>
                <a:cs typeface="Times New Roman" pitchFamily="18" charset="0"/>
              </a:rPr>
              <a:t>фойдаланиш</a:t>
            </a:r>
            <a:endParaRPr lang="ru-RU" sz="1800">
              <a:solidFill>
                <a:srgbClr val="CC3300"/>
              </a:solidFill>
              <a:latin typeface="Times New Roman" pitchFamily="18" charset="0"/>
              <a:cs typeface="Times New Roman" pitchFamily="18" charset="0"/>
            </a:endParaRPr>
          </a:p>
        </p:txBody>
      </p:sp>
      <p:sp>
        <p:nvSpPr>
          <p:cNvPr id="105479" name="AutoShape 7"/>
          <p:cNvSpPr>
            <a:spLocks noChangeArrowheads="1"/>
          </p:cNvSpPr>
          <p:nvPr/>
        </p:nvSpPr>
        <p:spPr bwMode="auto">
          <a:xfrm>
            <a:off x="3059113" y="5589588"/>
            <a:ext cx="3241675" cy="1008062"/>
          </a:xfrm>
          <a:prstGeom prst="roundRect">
            <a:avLst>
              <a:gd name="adj" fmla="val 16667"/>
            </a:avLst>
          </a:prstGeom>
          <a:solidFill>
            <a:srgbClr val="FFCC99"/>
          </a:solidFill>
          <a:ln w="57150" cmpd="thinThick">
            <a:solidFill>
              <a:srgbClr val="FFCC66"/>
            </a:solidFill>
            <a:round/>
            <a:headEnd/>
            <a:tailEnd/>
          </a:ln>
          <a:effectLst>
            <a:outerShdw dist="107763" dir="2700000" algn="ctr" rotWithShape="0">
              <a:srgbClr val="808080">
                <a:alpha val="50000"/>
              </a:srgbClr>
            </a:outerShdw>
          </a:effectLst>
        </p:spPr>
        <p:txBody>
          <a:bodyPr lIns="85184" tIns="42593" rIns="85184" bIns="42593"/>
          <a:lstStyle/>
          <a:p>
            <a:pPr algn="ctr">
              <a:defRPr/>
            </a:pPr>
            <a:r>
              <a:rPr lang="uz-Cyrl-UZ" sz="1800">
                <a:solidFill>
                  <a:srgbClr val="0000FF"/>
                </a:solidFill>
                <a:latin typeface="Times New Roman" pitchFamily="18" charset="0"/>
                <a:cs typeface="Times New Roman" pitchFamily="18" charset="0"/>
              </a:rPr>
              <a:t>Таълимни шахсий эҳтиёжга айлантириш ва мустақил таьлимни ривожлантириш</a:t>
            </a:r>
            <a:endParaRPr lang="en-US" sz="1800">
              <a:solidFill>
                <a:srgbClr val="CC3300"/>
              </a:solidFill>
              <a:latin typeface="Times New Roman" pitchFamily="18" charset="0"/>
              <a:cs typeface="Times New Roman" pitchFamily="18" charset="0"/>
            </a:endParaRPr>
          </a:p>
        </p:txBody>
      </p:sp>
      <p:sp>
        <p:nvSpPr>
          <p:cNvPr id="105480" name="Line 8"/>
          <p:cNvSpPr>
            <a:spLocks noChangeShapeType="1"/>
          </p:cNvSpPr>
          <p:nvPr/>
        </p:nvSpPr>
        <p:spPr bwMode="auto">
          <a:xfrm>
            <a:off x="4643438" y="1125538"/>
            <a:ext cx="0" cy="431800"/>
          </a:xfrm>
          <a:prstGeom prst="line">
            <a:avLst/>
          </a:prstGeom>
          <a:noFill/>
          <a:ln w="57150">
            <a:solidFill>
              <a:schemeClr val="accent2"/>
            </a:solidFill>
            <a:round/>
            <a:headEnd/>
            <a:tailEnd type="triangle" w="med" len="med"/>
          </a:ln>
        </p:spPr>
        <p:txBody>
          <a:bodyPr/>
          <a:lstStyle/>
          <a:p>
            <a:endParaRPr lang="ru-RU"/>
          </a:p>
        </p:txBody>
      </p:sp>
      <p:sp>
        <p:nvSpPr>
          <p:cNvPr id="105481" name="Line 9"/>
          <p:cNvSpPr>
            <a:spLocks noChangeShapeType="1"/>
          </p:cNvSpPr>
          <p:nvPr/>
        </p:nvSpPr>
        <p:spPr bwMode="auto">
          <a:xfrm flipH="1">
            <a:off x="1403350" y="1477963"/>
            <a:ext cx="3240088" cy="1008062"/>
          </a:xfrm>
          <a:prstGeom prst="line">
            <a:avLst/>
          </a:prstGeom>
          <a:noFill/>
          <a:ln w="57150">
            <a:solidFill>
              <a:srgbClr val="FF9900"/>
            </a:solidFill>
            <a:round/>
            <a:headEnd/>
            <a:tailEnd type="triangle" w="med" len="med"/>
          </a:ln>
        </p:spPr>
        <p:txBody>
          <a:bodyPr/>
          <a:lstStyle/>
          <a:p>
            <a:endParaRPr lang="ru-RU"/>
          </a:p>
        </p:txBody>
      </p:sp>
      <p:sp>
        <p:nvSpPr>
          <p:cNvPr id="105482" name="Line 10"/>
          <p:cNvSpPr>
            <a:spLocks noChangeShapeType="1"/>
          </p:cNvSpPr>
          <p:nvPr/>
        </p:nvSpPr>
        <p:spPr bwMode="auto">
          <a:xfrm>
            <a:off x="4643438" y="1477963"/>
            <a:ext cx="3097212" cy="1008062"/>
          </a:xfrm>
          <a:prstGeom prst="line">
            <a:avLst/>
          </a:prstGeom>
          <a:noFill/>
          <a:ln w="57150">
            <a:solidFill>
              <a:srgbClr val="FF9900"/>
            </a:solidFill>
            <a:round/>
            <a:headEnd/>
            <a:tailEnd type="triangle" w="med" len="med"/>
          </a:ln>
        </p:spPr>
        <p:txBody>
          <a:bodyPr/>
          <a:lstStyle/>
          <a:p>
            <a:endParaRPr lang="ru-RU"/>
          </a:p>
        </p:txBody>
      </p:sp>
      <p:sp>
        <p:nvSpPr>
          <p:cNvPr id="105483" name="Line 11"/>
          <p:cNvSpPr>
            <a:spLocks noChangeShapeType="1"/>
          </p:cNvSpPr>
          <p:nvPr/>
        </p:nvSpPr>
        <p:spPr bwMode="auto">
          <a:xfrm flipH="1">
            <a:off x="2987675" y="1477963"/>
            <a:ext cx="1655763" cy="2382837"/>
          </a:xfrm>
          <a:prstGeom prst="line">
            <a:avLst/>
          </a:prstGeom>
          <a:noFill/>
          <a:ln w="57150">
            <a:solidFill>
              <a:srgbClr val="FF9900"/>
            </a:solidFill>
            <a:round/>
            <a:headEnd/>
            <a:tailEnd type="triangle" w="med" len="med"/>
          </a:ln>
        </p:spPr>
        <p:txBody>
          <a:bodyPr/>
          <a:lstStyle/>
          <a:p>
            <a:endParaRPr lang="ru-RU"/>
          </a:p>
        </p:txBody>
      </p:sp>
      <p:sp>
        <p:nvSpPr>
          <p:cNvPr id="105484" name="Line 12"/>
          <p:cNvSpPr>
            <a:spLocks noChangeShapeType="1"/>
          </p:cNvSpPr>
          <p:nvPr/>
        </p:nvSpPr>
        <p:spPr bwMode="auto">
          <a:xfrm>
            <a:off x="4643438" y="1477963"/>
            <a:ext cx="1584325" cy="2382837"/>
          </a:xfrm>
          <a:prstGeom prst="line">
            <a:avLst/>
          </a:prstGeom>
          <a:noFill/>
          <a:ln w="57150">
            <a:solidFill>
              <a:srgbClr val="FF9900"/>
            </a:solidFill>
            <a:round/>
            <a:headEnd/>
            <a:tailEnd type="triangle" w="med" len="med"/>
          </a:ln>
        </p:spPr>
        <p:txBody>
          <a:bodyPr/>
          <a:lstStyle/>
          <a:p>
            <a:endParaRPr lang="ru-RU"/>
          </a:p>
        </p:txBody>
      </p:sp>
      <p:sp>
        <p:nvSpPr>
          <p:cNvPr id="105485" name="AutoShape 13"/>
          <p:cNvSpPr>
            <a:spLocks noChangeArrowheads="1"/>
          </p:cNvSpPr>
          <p:nvPr/>
        </p:nvSpPr>
        <p:spPr bwMode="auto">
          <a:xfrm>
            <a:off x="898525" y="268288"/>
            <a:ext cx="7489825" cy="1289050"/>
          </a:xfrm>
          <a:prstGeom prst="bevel">
            <a:avLst>
              <a:gd name="adj" fmla="val 12500"/>
            </a:avLst>
          </a:prstGeom>
          <a:solidFill>
            <a:srgbClr val="FF9900"/>
          </a:solidFill>
          <a:ln w="9525">
            <a:solidFill>
              <a:srgbClr val="FF9900"/>
            </a:solidFill>
            <a:miter lim="800000"/>
            <a:headEnd/>
            <a:tailEnd/>
          </a:ln>
          <a:effectLst>
            <a:outerShdw dist="107763" dir="2700000" algn="ctr" rotWithShape="0">
              <a:srgbClr val="808080">
                <a:alpha val="50000"/>
              </a:srgbClr>
            </a:outerShdw>
          </a:effectLst>
        </p:spPr>
        <p:txBody>
          <a:bodyPr lIns="85184" tIns="42593" rIns="85184" bIns="42593"/>
          <a:lstStyle/>
          <a:p>
            <a:pPr algn="ctr">
              <a:defRPr/>
            </a:pPr>
            <a:r>
              <a:rPr lang="uz-Cyrl-UZ" sz="2800">
                <a:solidFill>
                  <a:srgbClr val="FF0000"/>
                </a:solidFill>
                <a:latin typeface="Times New Roman" pitchFamily="18" charset="0"/>
                <a:cs typeface="Times New Roman" pitchFamily="18" charset="0"/>
              </a:rPr>
              <a:t>Таълимда мажбурий итоаткорликдан онгли интизомлилик тамойилига ўтиш омиллари</a:t>
            </a:r>
            <a:endParaRPr lang="ru-RU" sz="2800" b="1">
              <a:solidFill>
                <a:srgbClr val="CC3300"/>
              </a:solidFill>
              <a:latin typeface="Times New Roman" pitchFamily="18" charset="0"/>
              <a:cs typeface="Times New Roman" pitchFamily="18" charset="0"/>
            </a:endParaRPr>
          </a:p>
        </p:txBody>
      </p:sp>
      <p:sp>
        <p:nvSpPr>
          <p:cNvPr id="105486" name="Line 14"/>
          <p:cNvSpPr>
            <a:spLocks noChangeShapeType="1"/>
          </p:cNvSpPr>
          <p:nvPr/>
        </p:nvSpPr>
        <p:spPr bwMode="auto">
          <a:xfrm>
            <a:off x="4643438" y="1477963"/>
            <a:ext cx="0" cy="4111625"/>
          </a:xfrm>
          <a:prstGeom prst="line">
            <a:avLst/>
          </a:prstGeom>
          <a:noFill/>
          <a:ln w="57150">
            <a:solidFill>
              <a:srgbClr val="FF9900"/>
            </a:solidFill>
            <a:round/>
            <a:headEnd/>
            <a:tailEnd type="triangle" w="med" len="med"/>
          </a:ln>
        </p:spPr>
        <p:txBody>
          <a:bodyPr/>
          <a:lstStyle/>
          <a:p>
            <a:endParaRPr lang="ru-RU"/>
          </a:p>
        </p:txBody>
      </p:sp>
    </p:spTree>
  </p:cSld>
  <p:clrMapOvr>
    <a:masterClrMapping/>
  </p:clrMapOvr>
  <p:transition spd="slow" advClick="0">
    <p:fade/>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05480"/>
                                        </p:tgtEl>
                                        <p:attrNameLst>
                                          <p:attrName>style.visibility</p:attrName>
                                        </p:attrNameLst>
                                      </p:cBhvr>
                                      <p:to>
                                        <p:strVal val="visible"/>
                                      </p:to>
                                    </p:set>
                                    <p:anim calcmode="lin" valueType="num">
                                      <p:cBhvr>
                                        <p:cTn id="7" dur="2000" fill="hold"/>
                                        <p:tgtEl>
                                          <p:spTgt spid="105480"/>
                                        </p:tgtEl>
                                        <p:attrNameLst>
                                          <p:attrName>ppt_w</p:attrName>
                                        </p:attrNameLst>
                                      </p:cBhvr>
                                      <p:tavLst>
                                        <p:tav tm="0">
                                          <p:val>
                                            <p:fltVal val="0"/>
                                          </p:val>
                                        </p:tav>
                                        <p:tav tm="100000">
                                          <p:val>
                                            <p:strVal val="#ppt_w"/>
                                          </p:val>
                                        </p:tav>
                                      </p:tavLst>
                                    </p:anim>
                                    <p:anim calcmode="lin" valueType="num">
                                      <p:cBhvr>
                                        <p:cTn id="8" dur="2000" fill="hold"/>
                                        <p:tgtEl>
                                          <p:spTgt spid="105480"/>
                                        </p:tgtEl>
                                        <p:attrNameLst>
                                          <p:attrName>ppt_h</p:attrName>
                                        </p:attrNameLst>
                                      </p:cBhvr>
                                      <p:tavLst>
                                        <p:tav tm="0">
                                          <p:val>
                                            <p:fltVal val="0"/>
                                          </p:val>
                                        </p:tav>
                                        <p:tav tm="100000">
                                          <p:val>
                                            <p:strVal val="#ppt_h"/>
                                          </p:val>
                                        </p:tav>
                                      </p:tavLst>
                                    </p:anim>
                                  </p:childTnLst>
                                </p:cTn>
                              </p:par>
                            </p:childTnLst>
                          </p:cTn>
                        </p:par>
                        <p:par>
                          <p:cTn id="9" fill="hold" nodeType="afterGroup">
                            <p:stCondLst>
                              <p:cond delay="2000"/>
                            </p:stCondLst>
                            <p:childTnLst>
                              <p:par>
                                <p:cTn id="10" presetID="4" presetClass="entr" presetSubtype="16" fill="hold" grpId="0" nodeType="afterEffect">
                                  <p:stCondLst>
                                    <p:cond delay="0"/>
                                  </p:stCondLst>
                                  <p:childTnLst>
                                    <p:set>
                                      <p:cBhvr>
                                        <p:cTn id="11" dur="1" fill="hold">
                                          <p:stCondLst>
                                            <p:cond delay="0"/>
                                          </p:stCondLst>
                                        </p:cTn>
                                        <p:tgtEl>
                                          <p:spTgt spid="105485"/>
                                        </p:tgtEl>
                                        <p:attrNameLst>
                                          <p:attrName>style.visibility</p:attrName>
                                        </p:attrNameLst>
                                      </p:cBhvr>
                                      <p:to>
                                        <p:strVal val="visible"/>
                                      </p:to>
                                    </p:set>
                                    <p:animEffect transition="in" filter="box(in)">
                                      <p:cBhvr>
                                        <p:cTn id="12" dur="2000"/>
                                        <p:tgtEl>
                                          <p:spTgt spid="105485"/>
                                        </p:tgtEl>
                                      </p:cBhvr>
                                    </p:animEffect>
                                  </p:childTnLst>
                                </p:cTn>
                              </p:par>
                            </p:childTnLst>
                          </p:cTn>
                        </p:par>
                        <p:par>
                          <p:cTn id="13" fill="hold" nodeType="afterGroup">
                            <p:stCondLst>
                              <p:cond delay="4000"/>
                            </p:stCondLst>
                            <p:childTnLst>
                              <p:par>
                                <p:cTn id="14" presetID="23" presetClass="entr" presetSubtype="16" fill="hold" grpId="0" nodeType="afterEffect">
                                  <p:stCondLst>
                                    <p:cond delay="0"/>
                                  </p:stCondLst>
                                  <p:childTnLst>
                                    <p:set>
                                      <p:cBhvr>
                                        <p:cTn id="15" dur="1" fill="hold">
                                          <p:stCondLst>
                                            <p:cond delay="0"/>
                                          </p:stCondLst>
                                        </p:cTn>
                                        <p:tgtEl>
                                          <p:spTgt spid="105481"/>
                                        </p:tgtEl>
                                        <p:attrNameLst>
                                          <p:attrName>style.visibility</p:attrName>
                                        </p:attrNameLst>
                                      </p:cBhvr>
                                      <p:to>
                                        <p:strVal val="visible"/>
                                      </p:to>
                                    </p:set>
                                    <p:anim calcmode="lin" valueType="num">
                                      <p:cBhvr>
                                        <p:cTn id="16" dur="2000" fill="hold"/>
                                        <p:tgtEl>
                                          <p:spTgt spid="105481"/>
                                        </p:tgtEl>
                                        <p:attrNameLst>
                                          <p:attrName>ppt_w</p:attrName>
                                        </p:attrNameLst>
                                      </p:cBhvr>
                                      <p:tavLst>
                                        <p:tav tm="0">
                                          <p:val>
                                            <p:fltVal val="0"/>
                                          </p:val>
                                        </p:tav>
                                        <p:tav tm="100000">
                                          <p:val>
                                            <p:strVal val="#ppt_w"/>
                                          </p:val>
                                        </p:tav>
                                      </p:tavLst>
                                    </p:anim>
                                    <p:anim calcmode="lin" valueType="num">
                                      <p:cBhvr>
                                        <p:cTn id="17" dur="2000" fill="hold"/>
                                        <p:tgtEl>
                                          <p:spTgt spid="105481"/>
                                        </p:tgtEl>
                                        <p:attrNameLst>
                                          <p:attrName>ppt_h</p:attrName>
                                        </p:attrNameLst>
                                      </p:cBhvr>
                                      <p:tavLst>
                                        <p:tav tm="0">
                                          <p:val>
                                            <p:fltVal val="0"/>
                                          </p:val>
                                        </p:tav>
                                        <p:tav tm="100000">
                                          <p:val>
                                            <p:strVal val="#ppt_h"/>
                                          </p:val>
                                        </p:tav>
                                      </p:tavLst>
                                    </p:anim>
                                  </p:childTnLst>
                                </p:cTn>
                              </p:par>
                            </p:childTnLst>
                          </p:cTn>
                        </p:par>
                        <p:par>
                          <p:cTn id="18" fill="hold" nodeType="afterGroup">
                            <p:stCondLst>
                              <p:cond delay="6000"/>
                            </p:stCondLst>
                            <p:childTnLst>
                              <p:par>
                                <p:cTn id="19" presetID="4" presetClass="entr" presetSubtype="16" fill="hold" grpId="0" nodeType="afterEffect">
                                  <p:stCondLst>
                                    <p:cond delay="0"/>
                                  </p:stCondLst>
                                  <p:childTnLst>
                                    <p:set>
                                      <p:cBhvr>
                                        <p:cTn id="20" dur="1" fill="hold">
                                          <p:stCondLst>
                                            <p:cond delay="0"/>
                                          </p:stCondLst>
                                        </p:cTn>
                                        <p:tgtEl>
                                          <p:spTgt spid="105475"/>
                                        </p:tgtEl>
                                        <p:attrNameLst>
                                          <p:attrName>style.visibility</p:attrName>
                                        </p:attrNameLst>
                                      </p:cBhvr>
                                      <p:to>
                                        <p:strVal val="visible"/>
                                      </p:to>
                                    </p:set>
                                    <p:animEffect transition="in" filter="box(in)">
                                      <p:cBhvr>
                                        <p:cTn id="21" dur="2000"/>
                                        <p:tgtEl>
                                          <p:spTgt spid="105475"/>
                                        </p:tgtEl>
                                      </p:cBhvr>
                                    </p:animEffect>
                                  </p:childTnLst>
                                </p:cTn>
                              </p:par>
                            </p:childTnLst>
                          </p:cTn>
                        </p:par>
                        <p:par>
                          <p:cTn id="22" fill="hold" nodeType="afterGroup">
                            <p:stCondLst>
                              <p:cond delay="8000"/>
                            </p:stCondLst>
                            <p:childTnLst>
                              <p:par>
                                <p:cTn id="23" presetID="23" presetClass="entr" presetSubtype="16" fill="hold" grpId="0" nodeType="afterEffect">
                                  <p:stCondLst>
                                    <p:cond delay="0"/>
                                  </p:stCondLst>
                                  <p:childTnLst>
                                    <p:set>
                                      <p:cBhvr>
                                        <p:cTn id="24" dur="1" fill="hold">
                                          <p:stCondLst>
                                            <p:cond delay="0"/>
                                          </p:stCondLst>
                                        </p:cTn>
                                        <p:tgtEl>
                                          <p:spTgt spid="105482"/>
                                        </p:tgtEl>
                                        <p:attrNameLst>
                                          <p:attrName>style.visibility</p:attrName>
                                        </p:attrNameLst>
                                      </p:cBhvr>
                                      <p:to>
                                        <p:strVal val="visible"/>
                                      </p:to>
                                    </p:set>
                                    <p:anim calcmode="lin" valueType="num">
                                      <p:cBhvr>
                                        <p:cTn id="25" dur="2000" fill="hold"/>
                                        <p:tgtEl>
                                          <p:spTgt spid="105482"/>
                                        </p:tgtEl>
                                        <p:attrNameLst>
                                          <p:attrName>ppt_w</p:attrName>
                                        </p:attrNameLst>
                                      </p:cBhvr>
                                      <p:tavLst>
                                        <p:tav tm="0">
                                          <p:val>
                                            <p:fltVal val="0"/>
                                          </p:val>
                                        </p:tav>
                                        <p:tav tm="100000">
                                          <p:val>
                                            <p:strVal val="#ppt_w"/>
                                          </p:val>
                                        </p:tav>
                                      </p:tavLst>
                                    </p:anim>
                                    <p:anim calcmode="lin" valueType="num">
                                      <p:cBhvr>
                                        <p:cTn id="26" dur="2000" fill="hold"/>
                                        <p:tgtEl>
                                          <p:spTgt spid="105482"/>
                                        </p:tgtEl>
                                        <p:attrNameLst>
                                          <p:attrName>ppt_h</p:attrName>
                                        </p:attrNameLst>
                                      </p:cBhvr>
                                      <p:tavLst>
                                        <p:tav tm="0">
                                          <p:val>
                                            <p:fltVal val="0"/>
                                          </p:val>
                                        </p:tav>
                                        <p:tav tm="100000">
                                          <p:val>
                                            <p:strVal val="#ppt_h"/>
                                          </p:val>
                                        </p:tav>
                                      </p:tavLst>
                                    </p:anim>
                                  </p:childTnLst>
                                </p:cTn>
                              </p:par>
                            </p:childTnLst>
                          </p:cTn>
                        </p:par>
                        <p:par>
                          <p:cTn id="27" fill="hold" nodeType="afterGroup">
                            <p:stCondLst>
                              <p:cond delay="10000"/>
                            </p:stCondLst>
                            <p:childTnLst>
                              <p:par>
                                <p:cTn id="28" presetID="4" presetClass="entr" presetSubtype="16" fill="hold" grpId="0" nodeType="afterEffect">
                                  <p:stCondLst>
                                    <p:cond delay="0"/>
                                  </p:stCondLst>
                                  <p:childTnLst>
                                    <p:set>
                                      <p:cBhvr>
                                        <p:cTn id="29" dur="1" fill="hold">
                                          <p:stCondLst>
                                            <p:cond delay="0"/>
                                          </p:stCondLst>
                                        </p:cTn>
                                        <p:tgtEl>
                                          <p:spTgt spid="105476"/>
                                        </p:tgtEl>
                                        <p:attrNameLst>
                                          <p:attrName>style.visibility</p:attrName>
                                        </p:attrNameLst>
                                      </p:cBhvr>
                                      <p:to>
                                        <p:strVal val="visible"/>
                                      </p:to>
                                    </p:set>
                                    <p:animEffect transition="in" filter="box(in)">
                                      <p:cBhvr>
                                        <p:cTn id="30" dur="2000"/>
                                        <p:tgtEl>
                                          <p:spTgt spid="105476"/>
                                        </p:tgtEl>
                                      </p:cBhvr>
                                    </p:animEffect>
                                  </p:childTnLst>
                                </p:cTn>
                              </p:par>
                            </p:childTnLst>
                          </p:cTn>
                        </p:par>
                        <p:par>
                          <p:cTn id="31" fill="hold" nodeType="afterGroup">
                            <p:stCondLst>
                              <p:cond delay="12000"/>
                            </p:stCondLst>
                            <p:childTnLst>
                              <p:par>
                                <p:cTn id="32" presetID="23" presetClass="entr" presetSubtype="16" fill="hold" grpId="0" nodeType="afterEffect">
                                  <p:stCondLst>
                                    <p:cond delay="0"/>
                                  </p:stCondLst>
                                  <p:childTnLst>
                                    <p:set>
                                      <p:cBhvr>
                                        <p:cTn id="33" dur="1" fill="hold">
                                          <p:stCondLst>
                                            <p:cond delay="0"/>
                                          </p:stCondLst>
                                        </p:cTn>
                                        <p:tgtEl>
                                          <p:spTgt spid="105483"/>
                                        </p:tgtEl>
                                        <p:attrNameLst>
                                          <p:attrName>style.visibility</p:attrName>
                                        </p:attrNameLst>
                                      </p:cBhvr>
                                      <p:to>
                                        <p:strVal val="visible"/>
                                      </p:to>
                                    </p:set>
                                    <p:anim calcmode="lin" valueType="num">
                                      <p:cBhvr>
                                        <p:cTn id="34" dur="2000" fill="hold"/>
                                        <p:tgtEl>
                                          <p:spTgt spid="105483"/>
                                        </p:tgtEl>
                                        <p:attrNameLst>
                                          <p:attrName>ppt_w</p:attrName>
                                        </p:attrNameLst>
                                      </p:cBhvr>
                                      <p:tavLst>
                                        <p:tav tm="0">
                                          <p:val>
                                            <p:fltVal val="0"/>
                                          </p:val>
                                        </p:tav>
                                        <p:tav tm="100000">
                                          <p:val>
                                            <p:strVal val="#ppt_w"/>
                                          </p:val>
                                        </p:tav>
                                      </p:tavLst>
                                    </p:anim>
                                    <p:anim calcmode="lin" valueType="num">
                                      <p:cBhvr>
                                        <p:cTn id="35" dur="2000" fill="hold"/>
                                        <p:tgtEl>
                                          <p:spTgt spid="105483"/>
                                        </p:tgtEl>
                                        <p:attrNameLst>
                                          <p:attrName>ppt_h</p:attrName>
                                        </p:attrNameLst>
                                      </p:cBhvr>
                                      <p:tavLst>
                                        <p:tav tm="0">
                                          <p:val>
                                            <p:fltVal val="0"/>
                                          </p:val>
                                        </p:tav>
                                        <p:tav tm="100000">
                                          <p:val>
                                            <p:strVal val="#ppt_h"/>
                                          </p:val>
                                        </p:tav>
                                      </p:tavLst>
                                    </p:anim>
                                  </p:childTnLst>
                                </p:cTn>
                              </p:par>
                            </p:childTnLst>
                          </p:cTn>
                        </p:par>
                        <p:par>
                          <p:cTn id="36" fill="hold" nodeType="afterGroup">
                            <p:stCondLst>
                              <p:cond delay="14000"/>
                            </p:stCondLst>
                            <p:childTnLst>
                              <p:par>
                                <p:cTn id="37" presetID="4" presetClass="entr" presetSubtype="16" fill="hold" grpId="0" nodeType="afterEffect">
                                  <p:stCondLst>
                                    <p:cond delay="0"/>
                                  </p:stCondLst>
                                  <p:childTnLst>
                                    <p:set>
                                      <p:cBhvr>
                                        <p:cTn id="38" dur="1" fill="hold">
                                          <p:stCondLst>
                                            <p:cond delay="0"/>
                                          </p:stCondLst>
                                        </p:cTn>
                                        <p:tgtEl>
                                          <p:spTgt spid="105477"/>
                                        </p:tgtEl>
                                        <p:attrNameLst>
                                          <p:attrName>style.visibility</p:attrName>
                                        </p:attrNameLst>
                                      </p:cBhvr>
                                      <p:to>
                                        <p:strVal val="visible"/>
                                      </p:to>
                                    </p:set>
                                    <p:animEffect transition="in" filter="box(in)">
                                      <p:cBhvr>
                                        <p:cTn id="39" dur="2000"/>
                                        <p:tgtEl>
                                          <p:spTgt spid="105477"/>
                                        </p:tgtEl>
                                      </p:cBhvr>
                                    </p:animEffect>
                                  </p:childTnLst>
                                </p:cTn>
                              </p:par>
                            </p:childTnLst>
                          </p:cTn>
                        </p:par>
                        <p:par>
                          <p:cTn id="40" fill="hold" nodeType="afterGroup">
                            <p:stCondLst>
                              <p:cond delay="16000"/>
                            </p:stCondLst>
                            <p:childTnLst>
                              <p:par>
                                <p:cTn id="41" presetID="23" presetClass="entr" presetSubtype="16" fill="hold" grpId="0" nodeType="afterEffect">
                                  <p:stCondLst>
                                    <p:cond delay="0"/>
                                  </p:stCondLst>
                                  <p:childTnLst>
                                    <p:set>
                                      <p:cBhvr>
                                        <p:cTn id="42" dur="1" fill="hold">
                                          <p:stCondLst>
                                            <p:cond delay="0"/>
                                          </p:stCondLst>
                                        </p:cTn>
                                        <p:tgtEl>
                                          <p:spTgt spid="105484"/>
                                        </p:tgtEl>
                                        <p:attrNameLst>
                                          <p:attrName>style.visibility</p:attrName>
                                        </p:attrNameLst>
                                      </p:cBhvr>
                                      <p:to>
                                        <p:strVal val="visible"/>
                                      </p:to>
                                    </p:set>
                                    <p:anim calcmode="lin" valueType="num">
                                      <p:cBhvr>
                                        <p:cTn id="43" dur="2000" fill="hold"/>
                                        <p:tgtEl>
                                          <p:spTgt spid="105484"/>
                                        </p:tgtEl>
                                        <p:attrNameLst>
                                          <p:attrName>ppt_w</p:attrName>
                                        </p:attrNameLst>
                                      </p:cBhvr>
                                      <p:tavLst>
                                        <p:tav tm="0">
                                          <p:val>
                                            <p:fltVal val="0"/>
                                          </p:val>
                                        </p:tav>
                                        <p:tav tm="100000">
                                          <p:val>
                                            <p:strVal val="#ppt_w"/>
                                          </p:val>
                                        </p:tav>
                                      </p:tavLst>
                                    </p:anim>
                                    <p:anim calcmode="lin" valueType="num">
                                      <p:cBhvr>
                                        <p:cTn id="44" dur="2000" fill="hold"/>
                                        <p:tgtEl>
                                          <p:spTgt spid="105484"/>
                                        </p:tgtEl>
                                        <p:attrNameLst>
                                          <p:attrName>ppt_h</p:attrName>
                                        </p:attrNameLst>
                                      </p:cBhvr>
                                      <p:tavLst>
                                        <p:tav tm="0">
                                          <p:val>
                                            <p:fltVal val="0"/>
                                          </p:val>
                                        </p:tav>
                                        <p:tav tm="100000">
                                          <p:val>
                                            <p:strVal val="#ppt_h"/>
                                          </p:val>
                                        </p:tav>
                                      </p:tavLst>
                                    </p:anim>
                                  </p:childTnLst>
                                </p:cTn>
                              </p:par>
                            </p:childTnLst>
                          </p:cTn>
                        </p:par>
                        <p:par>
                          <p:cTn id="45" fill="hold" nodeType="afterGroup">
                            <p:stCondLst>
                              <p:cond delay="18000"/>
                            </p:stCondLst>
                            <p:childTnLst>
                              <p:par>
                                <p:cTn id="46" presetID="4" presetClass="entr" presetSubtype="16" fill="hold" grpId="0" nodeType="afterEffect">
                                  <p:stCondLst>
                                    <p:cond delay="0"/>
                                  </p:stCondLst>
                                  <p:childTnLst>
                                    <p:set>
                                      <p:cBhvr>
                                        <p:cTn id="47" dur="1" fill="hold">
                                          <p:stCondLst>
                                            <p:cond delay="0"/>
                                          </p:stCondLst>
                                        </p:cTn>
                                        <p:tgtEl>
                                          <p:spTgt spid="105478"/>
                                        </p:tgtEl>
                                        <p:attrNameLst>
                                          <p:attrName>style.visibility</p:attrName>
                                        </p:attrNameLst>
                                      </p:cBhvr>
                                      <p:to>
                                        <p:strVal val="visible"/>
                                      </p:to>
                                    </p:set>
                                    <p:animEffect transition="in" filter="box(in)">
                                      <p:cBhvr>
                                        <p:cTn id="48" dur="2000"/>
                                        <p:tgtEl>
                                          <p:spTgt spid="105478"/>
                                        </p:tgtEl>
                                      </p:cBhvr>
                                    </p:animEffect>
                                  </p:childTnLst>
                                </p:cTn>
                              </p:par>
                            </p:childTnLst>
                          </p:cTn>
                        </p:par>
                        <p:par>
                          <p:cTn id="49" fill="hold" nodeType="afterGroup">
                            <p:stCondLst>
                              <p:cond delay="20000"/>
                            </p:stCondLst>
                            <p:childTnLst>
                              <p:par>
                                <p:cTn id="50" presetID="23" presetClass="entr" presetSubtype="16" fill="hold" grpId="0" nodeType="afterEffect">
                                  <p:stCondLst>
                                    <p:cond delay="0"/>
                                  </p:stCondLst>
                                  <p:childTnLst>
                                    <p:set>
                                      <p:cBhvr>
                                        <p:cTn id="51" dur="1" fill="hold">
                                          <p:stCondLst>
                                            <p:cond delay="0"/>
                                          </p:stCondLst>
                                        </p:cTn>
                                        <p:tgtEl>
                                          <p:spTgt spid="105486"/>
                                        </p:tgtEl>
                                        <p:attrNameLst>
                                          <p:attrName>style.visibility</p:attrName>
                                        </p:attrNameLst>
                                      </p:cBhvr>
                                      <p:to>
                                        <p:strVal val="visible"/>
                                      </p:to>
                                    </p:set>
                                    <p:anim calcmode="lin" valueType="num">
                                      <p:cBhvr>
                                        <p:cTn id="52" dur="2000" fill="hold"/>
                                        <p:tgtEl>
                                          <p:spTgt spid="105486"/>
                                        </p:tgtEl>
                                        <p:attrNameLst>
                                          <p:attrName>ppt_w</p:attrName>
                                        </p:attrNameLst>
                                      </p:cBhvr>
                                      <p:tavLst>
                                        <p:tav tm="0">
                                          <p:val>
                                            <p:fltVal val="0"/>
                                          </p:val>
                                        </p:tav>
                                        <p:tav tm="100000">
                                          <p:val>
                                            <p:strVal val="#ppt_w"/>
                                          </p:val>
                                        </p:tav>
                                      </p:tavLst>
                                    </p:anim>
                                    <p:anim calcmode="lin" valueType="num">
                                      <p:cBhvr>
                                        <p:cTn id="53" dur="2000" fill="hold"/>
                                        <p:tgtEl>
                                          <p:spTgt spid="105486"/>
                                        </p:tgtEl>
                                        <p:attrNameLst>
                                          <p:attrName>ppt_h</p:attrName>
                                        </p:attrNameLst>
                                      </p:cBhvr>
                                      <p:tavLst>
                                        <p:tav tm="0">
                                          <p:val>
                                            <p:fltVal val="0"/>
                                          </p:val>
                                        </p:tav>
                                        <p:tav tm="100000">
                                          <p:val>
                                            <p:strVal val="#ppt_h"/>
                                          </p:val>
                                        </p:tav>
                                      </p:tavLst>
                                    </p:anim>
                                  </p:childTnLst>
                                </p:cTn>
                              </p:par>
                            </p:childTnLst>
                          </p:cTn>
                        </p:par>
                        <p:par>
                          <p:cTn id="54" fill="hold" nodeType="afterGroup">
                            <p:stCondLst>
                              <p:cond delay="22000"/>
                            </p:stCondLst>
                            <p:childTnLst>
                              <p:par>
                                <p:cTn id="55" presetID="4" presetClass="entr" presetSubtype="16" fill="hold" grpId="0" nodeType="afterEffect">
                                  <p:stCondLst>
                                    <p:cond delay="0"/>
                                  </p:stCondLst>
                                  <p:childTnLst>
                                    <p:set>
                                      <p:cBhvr>
                                        <p:cTn id="56" dur="1" fill="hold">
                                          <p:stCondLst>
                                            <p:cond delay="0"/>
                                          </p:stCondLst>
                                        </p:cTn>
                                        <p:tgtEl>
                                          <p:spTgt spid="105479"/>
                                        </p:tgtEl>
                                        <p:attrNameLst>
                                          <p:attrName>style.visibility</p:attrName>
                                        </p:attrNameLst>
                                      </p:cBhvr>
                                      <p:to>
                                        <p:strVal val="visible"/>
                                      </p:to>
                                    </p:set>
                                    <p:animEffect transition="in" filter="box(in)">
                                      <p:cBhvr>
                                        <p:cTn id="57" dur="2000"/>
                                        <p:tgtEl>
                                          <p:spTgt spid="105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animBg="1"/>
      <p:bldP spid="105476" grpId="0" animBg="1"/>
      <p:bldP spid="105477" grpId="0" animBg="1"/>
      <p:bldP spid="105478" grpId="0" animBg="1"/>
      <p:bldP spid="105479" grpId="0" animBg="1"/>
      <p:bldP spid="105480" grpId="0" animBg="1"/>
      <p:bldP spid="105481" grpId="0" animBg="1"/>
      <p:bldP spid="105482" grpId="0" animBg="1"/>
      <p:bldP spid="105483" grpId="0" animBg="1"/>
      <p:bldP spid="105484" grpId="0" animBg="1"/>
      <p:bldP spid="105485" grpId="0" animBg="1"/>
      <p:bldP spid="105486"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2610</TotalTime>
  <Words>1290</Words>
  <Application>Microsoft Office PowerPoint</Application>
  <PresentationFormat>Экран (4:3)</PresentationFormat>
  <Paragraphs>131</Paragraphs>
  <Slides>30</Slides>
  <Notes>1</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2</vt:i4>
      </vt:variant>
      <vt:variant>
        <vt:lpstr>Заголовки слайдов</vt:lpstr>
      </vt:variant>
      <vt:variant>
        <vt:i4>30</vt:i4>
      </vt:variant>
    </vt:vector>
  </HeadingPairs>
  <TitlesOfParts>
    <vt:vector size="37" baseType="lpstr">
      <vt:lpstr>Tahoma</vt:lpstr>
      <vt:lpstr>Arial</vt:lpstr>
      <vt:lpstr>Calibri</vt:lpstr>
      <vt:lpstr>Times New Roman</vt:lpstr>
      <vt:lpstr>Wingdings</vt:lpstr>
      <vt:lpstr>Тема Office</vt:lpstr>
      <vt:lpstr>Тема Office</vt:lpstr>
      <vt:lpstr>Слайд 1</vt:lpstr>
      <vt:lpstr>Слайд 2</vt:lpstr>
      <vt:lpstr>РЕЖА</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Педагогик технологиялар</vt:lpstr>
      <vt:lpstr>Слайд 25</vt:lpstr>
      <vt:lpstr>Слайд 26</vt:lpstr>
      <vt:lpstr>Слайд 27</vt:lpstr>
      <vt:lpstr>Слайд 28</vt:lpstr>
      <vt:lpstr>Слайд 29</vt:lpstr>
      <vt:lpstr>Слайд 30</vt:lpstr>
    </vt:vector>
  </TitlesOfParts>
  <Company>OPI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Admin_IVP</dc:creator>
  <cp:lastModifiedBy>User</cp:lastModifiedBy>
  <cp:revision>111</cp:revision>
  <dcterms:created xsi:type="dcterms:W3CDTF">2011-10-17T10:01:39Z</dcterms:created>
  <dcterms:modified xsi:type="dcterms:W3CDTF">2012-02-05T18:51:00Z</dcterms:modified>
</cp:coreProperties>
</file>