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91" r:id="rId3"/>
    <p:sldId id="259" r:id="rId4"/>
    <p:sldId id="260" r:id="rId5"/>
    <p:sldId id="266" r:id="rId6"/>
    <p:sldId id="267" r:id="rId7"/>
    <p:sldId id="271" r:id="rId8"/>
    <p:sldId id="273" r:id="rId9"/>
    <p:sldId id="275" r:id="rId10"/>
    <p:sldId id="293" r:id="rId11"/>
    <p:sldId id="276" r:id="rId12"/>
    <p:sldId id="277" r:id="rId13"/>
    <p:sldId id="278" r:id="rId14"/>
    <p:sldId id="281" r:id="rId15"/>
    <p:sldId id="294" r:id="rId16"/>
    <p:sldId id="283" r:id="rId17"/>
    <p:sldId id="284" r:id="rId18"/>
    <p:sldId id="285" r:id="rId19"/>
    <p:sldId id="295" r:id="rId20"/>
    <p:sldId id="286" r:id="rId21"/>
    <p:sldId id="287" r:id="rId22"/>
    <p:sldId id="288" r:id="rId23"/>
    <p:sldId id="289" r:id="rId24"/>
    <p:sldId id="290" r:id="rId25"/>
    <p:sldId id="296" r:id="rId2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8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1" Type="http://schemas.openxmlformats.org/officeDocument/2006/relationships/image" Target="../media/image2.png"/></Relationships>
</file>

<file path=ppt/diagrams/_rels/drawing1.xml.rels><?xml version="1.0" encoding="UTF-8" standalone="yes"?>
<Relationships xmlns="http://schemas.openxmlformats.org/package/2006/relationships"><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accent1_2#6">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7C5F80-9237-4A43-AEFC-88D286A9D7B2}" type="doc">
      <dgm:prSet loTypeId="urn:microsoft.com/office/officeart/2005/8/layout/vList4" loCatId="picture" qsTypeId="urn:microsoft.com/office/officeart/2005/8/quickstyle/simple1#6" qsCatId="simple" csTypeId="urn:microsoft.com/office/officeart/2005/8/colors/accent1_2#6" csCatId="accent1" phldr="1"/>
      <dgm:spPr/>
      <dgm:t>
        <a:bodyPr/>
        <a:lstStyle/>
        <a:p>
          <a:endParaRPr lang="ru-RU"/>
        </a:p>
      </dgm:t>
    </dgm:pt>
    <dgm:pt modelId="{ABCFF2F9-D8E3-4DB7-A687-E28858FAF2D4}">
      <dgm:prSet phldrT="[Текст]"/>
      <dgm:spPr/>
      <dgm:t>
        <a:bodyPr/>
        <a:lstStyle/>
        <a:p>
          <a:pPr marL="900113" indent="0" algn="just"/>
          <a:r>
            <a:rPr lang="uz-Cyrl-UZ" b="1" i="0" smtClean="0">
              <a:solidFill>
                <a:schemeClr val="bg2">
                  <a:lumMod val="75000"/>
                </a:schemeClr>
              </a:solidFill>
            </a:rPr>
            <a:t>  “Дунёда ҳар қайси касб-ҳунарнинг ўзига хос ўрни, аҳамияти ва қадр-қиммати бор. Аммо уларнинг орасида энг улуғ ва шарафлиси бу - ўқитувчилик касбидир”</a:t>
          </a:r>
        </a:p>
        <a:p>
          <a:pPr marL="900113" indent="0" algn="r"/>
          <a:r>
            <a:rPr lang="uz-Cyrl-UZ" b="1" i="1" smtClean="0">
              <a:solidFill>
                <a:schemeClr val="bg2">
                  <a:lumMod val="75000"/>
                </a:schemeClr>
              </a:solidFill>
            </a:rPr>
            <a:t>Ислом Каримов</a:t>
          </a:r>
          <a:endParaRPr lang="ru-RU">
            <a:solidFill>
              <a:schemeClr val="bg2">
                <a:lumMod val="75000"/>
              </a:schemeClr>
            </a:solidFill>
          </a:endParaRPr>
        </a:p>
      </dgm:t>
    </dgm:pt>
    <dgm:pt modelId="{6F86FED1-B16E-430C-93BD-3F35ED34E789}" type="parTrans" cxnId="{12BB28C4-8F1B-4506-B1DF-7211E623EB61}">
      <dgm:prSet/>
      <dgm:spPr/>
      <dgm:t>
        <a:bodyPr/>
        <a:lstStyle/>
        <a:p>
          <a:endParaRPr lang="ru-RU"/>
        </a:p>
      </dgm:t>
    </dgm:pt>
    <dgm:pt modelId="{E2ECD000-BD54-4098-86EA-DC229F8ED6F6}" type="sibTrans" cxnId="{12BB28C4-8F1B-4506-B1DF-7211E623EB61}">
      <dgm:prSet/>
      <dgm:spPr/>
      <dgm:t>
        <a:bodyPr/>
        <a:lstStyle/>
        <a:p>
          <a:endParaRPr lang="ru-RU"/>
        </a:p>
      </dgm:t>
    </dgm:pt>
    <dgm:pt modelId="{FA5554D6-EA4E-448A-92EB-DCB724CBD63B}" type="pres">
      <dgm:prSet presAssocID="{7C7C5F80-9237-4A43-AEFC-88D286A9D7B2}" presName="linear" presStyleCnt="0">
        <dgm:presLayoutVars>
          <dgm:dir/>
          <dgm:resizeHandles val="exact"/>
        </dgm:presLayoutVars>
      </dgm:prSet>
      <dgm:spPr/>
      <dgm:t>
        <a:bodyPr/>
        <a:lstStyle/>
        <a:p>
          <a:endParaRPr lang="ru-RU"/>
        </a:p>
      </dgm:t>
    </dgm:pt>
    <dgm:pt modelId="{7D046351-451F-46EB-8F5E-1B4B7BFA0571}" type="pres">
      <dgm:prSet presAssocID="{ABCFF2F9-D8E3-4DB7-A687-E28858FAF2D4}" presName="comp" presStyleCnt="0"/>
      <dgm:spPr/>
    </dgm:pt>
    <dgm:pt modelId="{0D75C116-7A35-49DF-B9DE-3C60002DEB35}" type="pres">
      <dgm:prSet presAssocID="{ABCFF2F9-D8E3-4DB7-A687-E28858FAF2D4}" presName="box" presStyleLbl="node1" presStyleIdx="0" presStyleCnt="1"/>
      <dgm:spPr/>
      <dgm:t>
        <a:bodyPr/>
        <a:lstStyle/>
        <a:p>
          <a:endParaRPr lang="ru-RU"/>
        </a:p>
      </dgm:t>
    </dgm:pt>
    <dgm:pt modelId="{D2D504FE-6F0E-4666-97D3-4C8287C942E6}" type="pres">
      <dgm:prSet presAssocID="{ABCFF2F9-D8E3-4DB7-A687-E28858FAF2D4}" presName="img" presStyleLbl="fgImgPlace1" presStyleIdx="0" presStyleCnt="1" custScaleX="214103"/>
      <dgm:spPr>
        <a:blipFill rotWithShape="1">
          <a:blip xmlns:r="http://schemas.openxmlformats.org/officeDocument/2006/relationships" r:embed="rId1"/>
          <a:stretch>
            <a:fillRect/>
          </a:stretch>
        </a:blipFill>
      </dgm:spPr>
    </dgm:pt>
    <dgm:pt modelId="{FFDF4F8A-7711-4BD5-9C00-EB1DD2D2C8DD}" type="pres">
      <dgm:prSet presAssocID="{ABCFF2F9-D8E3-4DB7-A687-E28858FAF2D4}" presName="text" presStyleLbl="node1" presStyleIdx="0" presStyleCnt="1">
        <dgm:presLayoutVars>
          <dgm:bulletEnabled val="1"/>
        </dgm:presLayoutVars>
      </dgm:prSet>
      <dgm:spPr/>
      <dgm:t>
        <a:bodyPr/>
        <a:lstStyle/>
        <a:p>
          <a:endParaRPr lang="ru-RU"/>
        </a:p>
      </dgm:t>
    </dgm:pt>
  </dgm:ptLst>
  <dgm:cxnLst>
    <dgm:cxn modelId="{F973872F-1C7C-4BCD-B258-733613DF6564}" type="presOf" srcId="{ABCFF2F9-D8E3-4DB7-A687-E28858FAF2D4}" destId="{FFDF4F8A-7711-4BD5-9C00-EB1DD2D2C8DD}" srcOrd="1" destOrd="0" presId="urn:microsoft.com/office/officeart/2005/8/layout/vList4"/>
    <dgm:cxn modelId="{D7287625-D8D1-41F5-9925-B82C9C6D0412}" type="presOf" srcId="{ABCFF2F9-D8E3-4DB7-A687-E28858FAF2D4}" destId="{0D75C116-7A35-49DF-B9DE-3C60002DEB35}" srcOrd="0" destOrd="0" presId="urn:microsoft.com/office/officeart/2005/8/layout/vList4"/>
    <dgm:cxn modelId="{8F9692B7-0674-42FD-9ECA-6BE6631292F1}" type="presOf" srcId="{7C7C5F80-9237-4A43-AEFC-88D286A9D7B2}" destId="{FA5554D6-EA4E-448A-92EB-DCB724CBD63B}" srcOrd="0" destOrd="0" presId="urn:microsoft.com/office/officeart/2005/8/layout/vList4"/>
    <dgm:cxn modelId="{12BB28C4-8F1B-4506-B1DF-7211E623EB61}" srcId="{7C7C5F80-9237-4A43-AEFC-88D286A9D7B2}" destId="{ABCFF2F9-D8E3-4DB7-A687-E28858FAF2D4}" srcOrd="0" destOrd="0" parTransId="{6F86FED1-B16E-430C-93BD-3F35ED34E789}" sibTransId="{E2ECD000-BD54-4098-86EA-DC229F8ED6F6}"/>
    <dgm:cxn modelId="{292EE643-8443-4F42-8392-91319890C781}" type="presParOf" srcId="{FA5554D6-EA4E-448A-92EB-DCB724CBD63B}" destId="{7D046351-451F-46EB-8F5E-1B4B7BFA0571}" srcOrd="0" destOrd="0" presId="urn:microsoft.com/office/officeart/2005/8/layout/vList4"/>
    <dgm:cxn modelId="{0DB4BFE6-BAC7-4E56-BC15-2EF27124FC05}" type="presParOf" srcId="{7D046351-451F-46EB-8F5E-1B4B7BFA0571}" destId="{0D75C116-7A35-49DF-B9DE-3C60002DEB35}" srcOrd="0" destOrd="0" presId="urn:microsoft.com/office/officeart/2005/8/layout/vList4"/>
    <dgm:cxn modelId="{480DA314-EFEF-4BA9-8B99-3B23353EB36E}" type="presParOf" srcId="{7D046351-451F-46EB-8F5E-1B4B7BFA0571}" destId="{D2D504FE-6F0E-4666-97D3-4C8287C942E6}" srcOrd="1" destOrd="0" presId="urn:microsoft.com/office/officeart/2005/8/layout/vList4"/>
    <dgm:cxn modelId="{F3114C82-3B39-40B4-96B5-29E7E751CB44}" type="presParOf" srcId="{7D046351-451F-46EB-8F5E-1B4B7BFA0571}" destId="{FFDF4F8A-7711-4BD5-9C00-EB1DD2D2C8DD}"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75C116-7A35-49DF-B9DE-3C60002DEB35}">
      <dsp:nvSpPr>
        <dsp:cNvPr id="0" name=""/>
        <dsp:cNvSpPr/>
      </dsp:nvSpPr>
      <dsp:spPr>
        <a:xfrm>
          <a:off x="249120" y="0"/>
          <a:ext cx="7924800" cy="4060031"/>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900113" lvl="0" indent="0" algn="just" defTabSz="1377950">
            <a:lnSpc>
              <a:spcPct val="90000"/>
            </a:lnSpc>
            <a:spcBef>
              <a:spcPct val="0"/>
            </a:spcBef>
            <a:spcAft>
              <a:spcPct val="35000"/>
            </a:spcAft>
          </a:pPr>
          <a:r>
            <a:rPr lang="uz-Cyrl-UZ" sz="3100" b="1" i="0" kern="1200" smtClean="0">
              <a:solidFill>
                <a:schemeClr val="bg2">
                  <a:lumMod val="75000"/>
                </a:schemeClr>
              </a:solidFill>
            </a:rPr>
            <a:t>  “Дунёда ҳар қайси касб-ҳунарнинг ўзига хос ўрни, аҳамияти ва қадр-қиммати бор. Аммо уларнинг орасида энг улуғ ва шарафлиси бу - ўқитувчилик касбидир”</a:t>
          </a:r>
        </a:p>
        <a:p>
          <a:pPr marL="900113" lvl="0" indent="0" algn="r" defTabSz="1377950">
            <a:lnSpc>
              <a:spcPct val="90000"/>
            </a:lnSpc>
            <a:spcBef>
              <a:spcPct val="0"/>
            </a:spcBef>
            <a:spcAft>
              <a:spcPct val="35000"/>
            </a:spcAft>
          </a:pPr>
          <a:r>
            <a:rPr lang="uz-Cyrl-UZ" sz="3100" b="1" i="1" kern="1200" smtClean="0">
              <a:solidFill>
                <a:schemeClr val="bg2">
                  <a:lumMod val="75000"/>
                </a:schemeClr>
              </a:solidFill>
            </a:rPr>
            <a:t>Ислом Каримов</a:t>
          </a:r>
          <a:endParaRPr lang="ru-RU" sz="3100" kern="1200">
            <a:solidFill>
              <a:schemeClr val="bg2">
                <a:lumMod val="75000"/>
              </a:schemeClr>
            </a:solidFill>
          </a:endParaRPr>
        </a:p>
      </dsp:txBody>
      <dsp:txXfrm>
        <a:off x="2240083" y="0"/>
        <a:ext cx="5933836" cy="4060031"/>
      </dsp:txXfrm>
    </dsp:sp>
    <dsp:sp modelId="{D2D504FE-6F0E-4666-97D3-4C8287C942E6}">
      <dsp:nvSpPr>
        <dsp:cNvPr id="0" name=""/>
        <dsp:cNvSpPr/>
      </dsp:nvSpPr>
      <dsp:spPr>
        <a:xfrm>
          <a:off x="-249120" y="406003"/>
          <a:ext cx="3393446" cy="3248025"/>
        </a:xfrm>
        <a:prstGeom prst="roundRect">
          <a:avLst>
            <a:gd name="adj" fmla="val 10000"/>
          </a:avLst>
        </a:prstGeom>
        <a:blipFill rotWithShape="1">
          <a:blip xmlns:r="http://schemas.openxmlformats.org/officeDocument/2006/relationships" r:embed="rId1"/>
          <a:stretch>
            <a:fillRect/>
          </a:stretch>
        </a:blip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6">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оугольник с двумя скругленными противолежащими углами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Заголовок 7"/>
          <p:cNvSpPr>
            <a:spLocks noGrp="1"/>
          </p:cNvSpPr>
          <p:nvPr>
            <p:ph type="ctrTitle"/>
          </p:nvPr>
        </p:nvSpPr>
        <p:spPr>
          <a:xfrm>
            <a:off x="464234" y="381001"/>
            <a:ext cx="8229600" cy="2209800"/>
          </a:xfrm>
        </p:spPr>
        <p:txBody>
          <a:bodyPr lIns="45720" rIns="228600"/>
          <a:lstStyle>
            <a:lvl1pPr marL="0" algn="r">
              <a:defRPr sz="4800"/>
            </a:lvl1pPr>
            <a:extLst/>
          </a:lstStyle>
          <a:p>
            <a:r>
              <a:rPr lang="ru-RU" smtClean="0"/>
              <a:t>Образец заголовка</a:t>
            </a:r>
            <a:endParaRPr lang="en-US"/>
          </a:p>
        </p:txBody>
      </p:sp>
      <p:sp>
        <p:nvSpPr>
          <p:cNvPr id="9" name="Подзаголовок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smtClean="0"/>
              <a:t>Образец подзаголовка</a:t>
            </a:r>
            <a:endParaRPr lang="en-US"/>
          </a:p>
        </p:txBody>
      </p:sp>
      <p:sp>
        <p:nvSpPr>
          <p:cNvPr id="5" name="Дата 9"/>
          <p:cNvSpPr>
            <a:spLocks noGrp="1"/>
          </p:cNvSpPr>
          <p:nvPr>
            <p:ph type="dt" sz="half" idx="10"/>
          </p:nvPr>
        </p:nvSpPr>
        <p:spPr>
          <a:xfrm>
            <a:off x="5562600" y="6508750"/>
            <a:ext cx="3001963" cy="274638"/>
          </a:xfrm>
        </p:spPr>
        <p:txBody>
          <a:bodyPr vert="horz" rtlCol="0"/>
          <a:lstStyle>
            <a:lvl1pPr>
              <a:defRPr/>
            </a:lvl1pPr>
            <a:extLst/>
          </a:lstStyle>
          <a:p>
            <a:pPr>
              <a:defRPr/>
            </a:pPr>
            <a:endParaRPr lang="ru-RU"/>
          </a:p>
        </p:txBody>
      </p:sp>
      <p:sp>
        <p:nvSpPr>
          <p:cNvPr id="6" name="Номер слайда 10"/>
          <p:cNvSpPr>
            <a:spLocks noGrp="1"/>
          </p:cNvSpPr>
          <p:nvPr>
            <p:ph type="sldNum" sz="quarter" idx="11"/>
          </p:nvPr>
        </p:nvSpPr>
        <p:spPr>
          <a:xfrm>
            <a:off x="8639175" y="6508750"/>
            <a:ext cx="463550" cy="274638"/>
          </a:xfrm>
        </p:spPr>
        <p:txBody>
          <a:bodyPr vert="horz" rtlCol="0"/>
          <a:lstStyle>
            <a:lvl1pPr>
              <a:defRPr smtClean="0">
                <a:solidFill>
                  <a:schemeClr val="tx2">
                    <a:shade val="90000"/>
                  </a:schemeClr>
                </a:solidFill>
              </a:defRPr>
            </a:lvl1pPr>
            <a:extLst/>
          </a:lstStyle>
          <a:p>
            <a:pPr>
              <a:defRPr/>
            </a:pPr>
            <a:fld id="{EC1E8BB4-FA0F-4094-A363-8E1D17B60653}" type="slidenum">
              <a:rPr lang="ru-RU"/>
              <a:pPr>
                <a:defRPr/>
              </a:pPr>
              <a:t>‹#›</a:t>
            </a:fld>
            <a:endParaRPr lang="ru-RU"/>
          </a:p>
        </p:txBody>
      </p:sp>
      <p:sp>
        <p:nvSpPr>
          <p:cNvPr id="7" name="Нижний колонтитул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ru-RU"/>
          </a:p>
        </p:txBody>
      </p:sp>
    </p:spTree>
  </p:cSld>
  <p:clrMapOvr>
    <a:masterClrMapping/>
  </p:clrMapOvr>
  <p:transition spd="slow">
    <p:blinds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Нижний колонтитул 2"/>
          <p:cNvSpPr>
            <a:spLocks noGrp="1"/>
          </p:cNvSpPr>
          <p:nvPr>
            <p:ph type="ftr" sz="quarter" idx="10"/>
          </p:nvPr>
        </p:nvSpPr>
        <p:spPr/>
        <p:txBody>
          <a:bodyPr/>
          <a:lstStyle>
            <a:lvl1pPr>
              <a:defRPr/>
            </a:lvl1pPr>
          </a:lstStyle>
          <a:p>
            <a:pPr>
              <a:defRPr/>
            </a:pPr>
            <a:endParaRPr lang="ru-RU"/>
          </a:p>
        </p:txBody>
      </p:sp>
      <p:sp>
        <p:nvSpPr>
          <p:cNvPr id="5" name="Дата 13"/>
          <p:cNvSpPr>
            <a:spLocks noGrp="1"/>
          </p:cNvSpPr>
          <p:nvPr>
            <p:ph type="dt" sz="half"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EC73DF8B-8CB0-4CDB-8D70-2F6FF16985CA}" type="slidenum">
              <a:rPr lang="ru-RU"/>
              <a:pPr>
                <a:defRPr/>
              </a:pPr>
              <a:t>‹#›</a:t>
            </a:fld>
            <a:endParaRPr lang="ru-RU"/>
          </a:p>
        </p:txBody>
      </p:sp>
    </p:spTree>
  </p:cSld>
  <p:clrMapOvr>
    <a:masterClrMapping/>
  </p:clrMapOvr>
  <p:transition spd="slow">
    <p:blinds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lgn="l">
              <a:defRPr/>
            </a:lvl1pPr>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Нижний колонтитул 2"/>
          <p:cNvSpPr>
            <a:spLocks noGrp="1"/>
          </p:cNvSpPr>
          <p:nvPr>
            <p:ph type="ftr" sz="quarter" idx="10"/>
          </p:nvPr>
        </p:nvSpPr>
        <p:spPr/>
        <p:txBody>
          <a:bodyPr/>
          <a:lstStyle>
            <a:lvl1pPr>
              <a:defRPr/>
            </a:lvl1pPr>
          </a:lstStyle>
          <a:p>
            <a:pPr>
              <a:defRPr/>
            </a:pPr>
            <a:endParaRPr lang="ru-RU"/>
          </a:p>
        </p:txBody>
      </p:sp>
      <p:sp>
        <p:nvSpPr>
          <p:cNvPr id="5" name="Дата 13"/>
          <p:cNvSpPr>
            <a:spLocks noGrp="1"/>
          </p:cNvSpPr>
          <p:nvPr>
            <p:ph type="dt" sz="half"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F8E55203-F654-4852-B4AA-D2EDE59F7BAE}" type="slidenum">
              <a:rPr lang="ru-RU"/>
              <a:pPr>
                <a:defRPr/>
              </a:pPr>
              <a:t>‹#›</a:t>
            </a:fld>
            <a:endParaRPr lang="ru-RU"/>
          </a:p>
        </p:txBody>
      </p:sp>
    </p:spTree>
  </p:cSld>
  <p:clrMapOvr>
    <a:masterClrMapping/>
  </p:clrMapOvr>
  <p:transition spd="slow">
    <p:blinds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Прямоугольник 6"/>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Объект 2"/>
          <p:cNvSpPr>
            <a:spLocks noGrp="1"/>
          </p:cNvSpPr>
          <p:nvPr>
            <p:ph idx="1"/>
          </p:nvPr>
        </p:nvSpPr>
        <p:spPr/>
        <p:txBody>
          <a:bodyPr/>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3"/>
          <p:cNvSpPr>
            <a:spLocks noGrp="1"/>
          </p:cNvSpPr>
          <p:nvPr>
            <p:ph type="dt" sz="half" idx="10"/>
          </p:nvPr>
        </p:nvSpPr>
        <p:spPr/>
        <p:txBody>
          <a:bodyPr/>
          <a:lstStyle>
            <a:lvl1pPr>
              <a:defRPr/>
            </a:lvl1pPr>
            <a:extLst/>
          </a:lstStyle>
          <a:p>
            <a:pPr>
              <a:defRPr/>
            </a:pPr>
            <a:endParaRPr lang="ru-RU"/>
          </a:p>
        </p:txBody>
      </p:sp>
      <p:sp>
        <p:nvSpPr>
          <p:cNvPr id="6" name="Нижний колонтитул 4"/>
          <p:cNvSpPr>
            <a:spLocks noGrp="1"/>
          </p:cNvSpPr>
          <p:nvPr>
            <p:ph type="ftr" sz="quarter" idx="11"/>
          </p:nvPr>
        </p:nvSpPr>
        <p:spPr/>
        <p:txBody>
          <a:bodyPr/>
          <a:lstStyle>
            <a:lvl1pPr>
              <a:defRPr/>
            </a:lvl1pPr>
            <a:extLst/>
          </a:lstStyle>
          <a:p>
            <a:pPr>
              <a:defRPr/>
            </a:pPr>
            <a:endParaRPr lang="ru-RU"/>
          </a:p>
        </p:txBody>
      </p:sp>
      <p:sp>
        <p:nvSpPr>
          <p:cNvPr id="7" name="Номер слайда 5"/>
          <p:cNvSpPr>
            <a:spLocks noGrp="1"/>
          </p:cNvSpPr>
          <p:nvPr>
            <p:ph type="sldNum" sz="quarter" idx="12"/>
          </p:nvPr>
        </p:nvSpPr>
        <p:spPr/>
        <p:txBody>
          <a:bodyPr/>
          <a:lstStyle>
            <a:lvl1pPr>
              <a:defRPr/>
            </a:lvl1pPr>
            <a:extLst/>
          </a:lstStyle>
          <a:p>
            <a:pPr>
              <a:defRPr/>
            </a:pPr>
            <a:fld id="{9649AC6D-2247-4E75-A19A-1D5FB585E7F5}" type="slidenum">
              <a:rPr lang="ru-RU"/>
              <a:pPr>
                <a:defRPr/>
              </a:pPr>
              <a:t>‹#›</a:t>
            </a:fld>
            <a:endParaRPr lang="ru-RU"/>
          </a:p>
        </p:txBody>
      </p:sp>
    </p:spTree>
  </p:cSld>
  <p:clrMapOvr>
    <a:masterClrMapping/>
  </p:clrMapOvr>
  <p:transition spd="slow">
    <p:blinds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оугольник 6"/>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Заголовок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ru-RU" smtClean="0"/>
              <a:t>Образец заголовка</a:t>
            </a:r>
            <a:endParaRPr lang="en-US"/>
          </a:p>
        </p:txBody>
      </p:sp>
      <p:sp>
        <p:nvSpPr>
          <p:cNvPr id="3" name="Текст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smtClean="0"/>
              <a:t>Образец текста</a:t>
            </a:r>
          </a:p>
        </p:txBody>
      </p:sp>
      <p:sp>
        <p:nvSpPr>
          <p:cNvPr id="5" name="Дата 7"/>
          <p:cNvSpPr>
            <a:spLocks noGrp="1"/>
          </p:cNvSpPr>
          <p:nvPr>
            <p:ph type="dt" sz="half" idx="10"/>
          </p:nvPr>
        </p:nvSpPr>
        <p:spPr>
          <a:xfrm>
            <a:off x="5562600" y="6513513"/>
            <a:ext cx="3001963" cy="274637"/>
          </a:xfrm>
        </p:spPr>
        <p:txBody>
          <a:bodyPr vert="horz" rtlCol="0"/>
          <a:lstStyle>
            <a:lvl1pPr>
              <a:defRPr/>
            </a:lvl1pPr>
            <a:extLst/>
          </a:lstStyle>
          <a:p>
            <a:pPr>
              <a:defRPr/>
            </a:pPr>
            <a:endParaRPr lang="ru-RU"/>
          </a:p>
        </p:txBody>
      </p:sp>
      <p:sp>
        <p:nvSpPr>
          <p:cNvPr id="6" name="Номер слайда 8"/>
          <p:cNvSpPr>
            <a:spLocks noGrp="1"/>
          </p:cNvSpPr>
          <p:nvPr>
            <p:ph type="sldNum" sz="quarter" idx="11"/>
          </p:nvPr>
        </p:nvSpPr>
        <p:spPr>
          <a:xfrm>
            <a:off x="8639175" y="6513513"/>
            <a:ext cx="463550" cy="274637"/>
          </a:xfrm>
        </p:spPr>
        <p:txBody>
          <a:bodyPr vert="horz" rtlCol="0"/>
          <a:lstStyle>
            <a:lvl1pPr>
              <a:defRPr smtClean="0">
                <a:solidFill>
                  <a:schemeClr val="tx2">
                    <a:shade val="90000"/>
                  </a:schemeClr>
                </a:solidFill>
              </a:defRPr>
            </a:lvl1pPr>
            <a:extLst/>
          </a:lstStyle>
          <a:p>
            <a:pPr>
              <a:defRPr/>
            </a:pPr>
            <a:fld id="{D4F0FAFA-2294-460F-B7E6-7F701FE7FAFF}" type="slidenum">
              <a:rPr lang="ru-RU"/>
              <a:pPr>
                <a:defRPr/>
              </a:pPr>
              <a:t>‹#›</a:t>
            </a:fld>
            <a:endParaRPr lang="ru-RU"/>
          </a:p>
        </p:txBody>
      </p:sp>
      <p:sp>
        <p:nvSpPr>
          <p:cNvPr id="7" name="Нижний колонтитул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ru-RU"/>
          </a:p>
        </p:txBody>
      </p:sp>
    </p:spTree>
  </p:cSld>
  <p:clrMapOvr>
    <a:masterClrMapping/>
  </p:clrMapOvr>
  <p:transition spd="slow">
    <p:blinds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Прямоугольник 9"/>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Объект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4"/>
          <p:cNvSpPr>
            <a:spLocks noGrp="1"/>
          </p:cNvSpPr>
          <p:nvPr>
            <p:ph type="dt" sz="half" idx="10"/>
          </p:nvPr>
        </p:nvSpPr>
        <p:spPr/>
        <p:txBody>
          <a:bodyPr/>
          <a:lstStyle>
            <a:lvl1pPr>
              <a:defRPr/>
            </a:lvl1pPr>
            <a:extLst/>
          </a:lstStyle>
          <a:p>
            <a:pPr>
              <a:defRPr/>
            </a:pPr>
            <a:endParaRPr lang="ru-RU"/>
          </a:p>
        </p:txBody>
      </p:sp>
      <p:sp>
        <p:nvSpPr>
          <p:cNvPr id="7" name="Нижний колонтитул 5"/>
          <p:cNvSpPr>
            <a:spLocks noGrp="1"/>
          </p:cNvSpPr>
          <p:nvPr>
            <p:ph type="ftr" sz="quarter" idx="11"/>
          </p:nvPr>
        </p:nvSpPr>
        <p:spPr/>
        <p:txBody>
          <a:bodyPr/>
          <a:lstStyle>
            <a:lvl1pPr>
              <a:defRPr/>
            </a:lvl1pPr>
            <a:extLst/>
          </a:lstStyle>
          <a:p>
            <a:pPr>
              <a:defRPr/>
            </a:pPr>
            <a:endParaRPr lang="ru-RU"/>
          </a:p>
        </p:txBody>
      </p:sp>
      <p:sp>
        <p:nvSpPr>
          <p:cNvPr id="8" name="Номер слайда 6"/>
          <p:cNvSpPr>
            <a:spLocks noGrp="1"/>
          </p:cNvSpPr>
          <p:nvPr>
            <p:ph type="sldNum" sz="quarter" idx="12"/>
          </p:nvPr>
        </p:nvSpPr>
        <p:spPr>
          <a:xfrm>
            <a:off x="8640763" y="6515100"/>
            <a:ext cx="465137" cy="273050"/>
          </a:xfrm>
        </p:spPr>
        <p:txBody>
          <a:bodyPr/>
          <a:lstStyle>
            <a:lvl1pPr>
              <a:defRPr/>
            </a:lvl1pPr>
            <a:extLst/>
          </a:lstStyle>
          <a:p>
            <a:pPr>
              <a:defRPr/>
            </a:pPr>
            <a:fld id="{8B6D9C65-E485-429D-AC68-FBF1470CD19F}" type="slidenum">
              <a:rPr lang="ru-RU"/>
              <a:pPr>
                <a:defRPr/>
              </a:pPr>
              <a:t>‹#›</a:t>
            </a:fld>
            <a:endParaRPr lang="ru-RU"/>
          </a:p>
        </p:txBody>
      </p:sp>
    </p:spTree>
  </p:cSld>
  <p:clrMapOvr>
    <a:masterClrMapping/>
  </p:clrMapOvr>
  <p:transition spd="slow">
    <p:blinds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7" name="Прямоугольник 9"/>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a:defRPr/>
            </a:pPr>
            <a:endParaRPr lang="en-US"/>
          </a:p>
        </p:txBody>
      </p:sp>
      <p:sp>
        <p:nvSpPr>
          <p:cNvPr id="8" name="Прямоугольник 10"/>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a:defRPr/>
            </a:pPr>
            <a:endParaRPr lang="en-US"/>
          </a:p>
        </p:txBody>
      </p:sp>
      <p:sp>
        <p:nvSpPr>
          <p:cNvPr id="2" name="Заголовок 1"/>
          <p:cNvSpPr>
            <a:spLocks noGrp="1"/>
          </p:cNvSpPr>
          <p:nvPr>
            <p:ph type="title"/>
          </p:nvPr>
        </p:nvSpPr>
        <p:spPr>
          <a:xfrm>
            <a:off x="457200" y="251948"/>
            <a:ext cx="8229600" cy="1143000"/>
          </a:xfrm>
        </p:spPr>
        <p:txBody>
          <a:bodyPr/>
          <a:lstStyle>
            <a:lvl1pPr>
              <a:defRPr/>
            </a:lvl1pPr>
            <a:extLst/>
          </a:lstStyle>
          <a:p>
            <a:r>
              <a:rPr lang="ru-RU" smtClean="0"/>
              <a:t>Образец заголовка</a:t>
            </a:r>
            <a:endParaRPr lang="en-US"/>
          </a:p>
        </p:txBody>
      </p:sp>
      <p:sp>
        <p:nvSpPr>
          <p:cNvPr id="3" name="Текст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4" name="Текст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5" name="Объект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Объект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9" name="Дата 6"/>
          <p:cNvSpPr>
            <a:spLocks noGrp="1"/>
          </p:cNvSpPr>
          <p:nvPr>
            <p:ph type="dt" sz="half" idx="10"/>
          </p:nvPr>
        </p:nvSpPr>
        <p:spPr/>
        <p:txBody>
          <a:bodyPr/>
          <a:lstStyle>
            <a:lvl1pPr>
              <a:defRPr/>
            </a:lvl1pPr>
            <a:extLst/>
          </a:lstStyle>
          <a:p>
            <a:pPr>
              <a:defRPr/>
            </a:pPr>
            <a:endParaRPr lang="ru-RU"/>
          </a:p>
        </p:txBody>
      </p:sp>
      <p:sp>
        <p:nvSpPr>
          <p:cNvPr id="10" name="Нижний колонтитул 7"/>
          <p:cNvSpPr>
            <a:spLocks noGrp="1"/>
          </p:cNvSpPr>
          <p:nvPr>
            <p:ph type="ftr" sz="quarter" idx="11"/>
          </p:nvPr>
        </p:nvSpPr>
        <p:spPr/>
        <p:txBody>
          <a:bodyPr/>
          <a:lstStyle>
            <a:lvl1pPr>
              <a:defRPr/>
            </a:lvl1pPr>
            <a:extLst/>
          </a:lstStyle>
          <a:p>
            <a:pPr>
              <a:defRPr/>
            </a:pPr>
            <a:endParaRPr lang="ru-RU"/>
          </a:p>
        </p:txBody>
      </p:sp>
      <p:sp>
        <p:nvSpPr>
          <p:cNvPr id="11" name="Номер слайда 8"/>
          <p:cNvSpPr>
            <a:spLocks noGrp="1"/>
          </p:cNvSpPr>
          <p:nvPr>
            <p:ph type="sldNum" sz="quarter" idx="12"/>
          </p:nvPr>
        </p:nvSpPr>
        <p:spPr>
          <a:xfrm>
            <a:off x="8640763" y="6515100"/>
            <a:ext cx="465137" cy="273050"/>
          </a:xfrm>
        </p:spPr>
        <p:txBody>
          <a:bodyPr/>
          <a:lstStyle>
            <a:lvl1pPr>
              <a:defRPr/>
            </a:lvl1pPr>
            <a:extLst/>
          </a:lstStyle>
          <a:p>
            <a:pPr>
              <a:defRPr/>
            </a:pPr>
            <a:fld id="{0D2AD125-D9E0-4AAA-AF1D-ED18CD0B76E2}" type="slidenum">
              <a:rPr lang="ru-RU"/>
              <a:pPr>
                <a:defRPr/>
              </a:pPr>
              <a:t>‹#›</a:t>
            </a:fld>
            <a:endParaRPr lang="ru-RU"/>
          </a:p>
        </p:txBody>
      </p:sp>
    </p:spTree>
  </p:cSld>
  <p:clrMapOvr>
    <a:masterClrMapping/>
  </p:clrMapOvr>
  <p:transition spd="slow">
    <p:blinds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Прямоугольник 6"/>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Заголовок 1"/>
          <p:cNvSpPr>
            <a:spLocks noGrp="1"/>
          </p:cNvSpPr>
          <p:nvPr>
            <p:ph type="title"/>
          </p:nvPr>
        </p:nvSpPr>
        <p:spPr>
          <a:xfrm>
            <a:off x="457200" y="253218"/>
            <a:ext cx="8229600" cy="1143000"/>
          </a:xfrm>
        </p:spPr>
        <p:txBody>
          <a:bodyPr/>
          <a:lstStyle>
            <a:extLst/>
          </a:lstStyle>
          <a:p>
            <a:r>
              <a:rPr lang="ru-RU" smtClean="0"/>
              <a:t>Образец заголовка</a:t>
            </a:r>
            <a:endParaRPr lang="en-US"/>
          </a:p>
        </p:txBody>
      </p:sp>
      <p:sp>
        <p:nvSpPr>
          <p:cNvPr id="4" name="Дата 2"/>
          <p:cNvSpPr>
            <a:spLocks noGrp="1"/>
          </p:cNvSpPr>
          <p:nvPr>
            <p:ph type="dt" sz="half" idx="10"/>
          </p:nvPr>
        </p:nvSpPr>
        <p:spPr/>
        <p:txBody>
          <a:bodyPr/>
          <a:lstStyle>
            <a:lvl1pPr>
              <a:defRPr/>
            </a:lvl1pPr>
            <a:extLst/>
          </a:lstStyle>
          <a:p>
            <a:pPr>
              <a:defRPr/>
            </a:pPr>
            <a:endParaRPr lang="ru-RU"/>
          </a:p>
        </p:txBody>
      </p:sp>
      <p:sp>
        <p:nvSpPr>
          <p:cNvPr id="5" name="Нижний колонтитул 3"/>
          <p:cNvSpPr>
            <a:spLocks noGrp="1"/>
          </p:cNvSpPr>
          <p:nvPr>
            <p:ph type="ftr" sz="quarter" idx="11"/>
          </p:nvPr>
        </p:nvSpPr>
        <p:spPr/>
        <p:txBody>
          <a:bodyPr/>
          <a:lstStyle>
            <a:lvl1pPr>
              <a:defRPr/>
            </a:lvl1pPr>
            <a:extLst/>
          </a:lstStyle>
          <a:p>
            <a:pPr>
              <a:defRPr/>
            </a:pPr>
            <a:endParaRPr lang="ru-RU"/>
          </a:p>
        </p:txBody>
      </p:sp>
      <p:sp>
        <p:nvSpPr>
          <p:cNvPr id="6" name="Номер слайда 4"/>
          <p:cNvSpPr>
            <a:spLocks noGrp="1"/>
          </p:cNvSpPr>
          <p:nvPr>
            <p:ph type="sldNum" sz="quarter" idx="12"/>
          </p:nvPr>
        </p:nvSpPr>
        <p:spPr/>
        <p:txBody>
          <a:bodyPr/>
          <a:lstStyle>
            <a:lvl1pPr>
              <a:defRPr/>
            </a:lvl1pPr>
            <a:extLst/>
          </a:lstStyle>
          <a:p>
            <a:pPr>
              <a:defRPr/>
            </a:pPr>
            <a:fld id="{667FA153-F1A8-4999-B67E-B3FAB47066C3}" type="slidenum">
              <a:rPr lang="ru-RU"/>
              <a:pPr>
                <a:defRPr/>
              </a:pPr>
              <a:t>‹#›</a:t>
            </a:fld>
            <a:endParaRPr lang="ru-RU"/>
          </a:p>
        </p:txBody>
      </p:sp>
    </p:spTree>
  </p:cSld>
  <p:clrMapOvr>
    <a:masterClrMapping/>
  </p:clrMapOvr>
  <p:transition spd="slow">
    <p:blinds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ижний колонтитул 2"/>
          <p:cNvSpPr>
            <a:spLocks noGrp="1"/>
          </p:cNvSpPr>
          <p:nvPr>
            <p:ph type="ftr" sz="quarter" idx="10"/>
          </p:nvPr>
        </p:nvSpPr>
        <p:spPr/>
        <p:txBody>
          <a:bodyPr/>
          <a:lstStyle>
            <a:lvl1pPr>
              <a:defRPr/>
            </a:lvl1pPr>
          </a:lstStyle>
          <a:p>
            <a:pPr>
              <a:defRPr/>
            </a:pPr>
            <a:endParaRPr lang="ru-RU"/>
          </a:p>
        </p:txBody>
      </p:sp>
      <p:sp>
        <p:nvSpPr>
          <p:cNvPr id="3" name="Дата 13"/>
          <p:cNvSpPr>
            <a:spLocks noGrp="1"/>
          </p:cNvSpPr>
          <p:nvPr>
            <p:ph type="dt" sz="half" idx="11"/>
          </p:nvPr>
        </p:nvSpPr>
        <p:spPr/>
        <p:txBody>
          <a:bodyPr/>
          <a:lstStyle>
            <a:lvl1pPr>
              <a:defRPr/>
            </a:lvl1pPr>
          </a:lstStyle>
          <a:p>
            <a:pPr>
              <a:defRPr/>
            </a:pPr>
            <a:endParaRPr lang="ru-RU"/>
          </a:p>
        </p:txBody>
      </p:sp>
      <p:sp>
        <p:nvSpPr>
          <p:cNvPr id="4" name="Номер слайда 22"/>
          <p:cNvSpPr>
            <a:spLocks noGrp="1"/>
          </p:cNvSpPr>
          <p:nvPr>
            <p:ph type="sldNum" sz="quarter" idx="12"/>
          </p:nvPr>
        </p:nvSpPr>
        <p:spPr/>
        <p:txBody>
          <a:bodyPr/>
          <a:lstStyle>
            <a:lvl1pPr>
              <a:defRPr/>
            </a:lvl1pPr>
          </a:lstStyle>
          <a:p>
            <a:pPr>
              <a:defRPr/>
            </a:pPr>
            <a:fld id="{23CEC593-57BE-4E87-96C2-F0FF16513E4B}" type="slidenum">
              <a:rPr lang="ru-RU"/>
              <a:pPr>
                <a:defRPr/>
              </a:pPr>
              <a:t>‹#›</a:t>
            </a:fld>
            <a:endParaRPr lang="ru-RU"/>
          </a:p>
        </p:txBody>
      </p:sp>
    </p:spTree>
  </p:cSld>
  <p:clrMapOvr>
    <a:masterClrMapping/>
  </p:clrMapOvr>
  <p:transition spd="slow">
    <p:blinds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оугольник 7"/>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Заголовок 1"/>
          <p:cNvSpPr>
            <a:spLocks noGrp="1"/>
          </p:cNvSpPr>
          <p:nvPr>
            <p:ph type="title"/>
          </p:nvPr>
        </p:nvSpPr>
        <p:spPr>
          <a:xfrm>
            <a:off x="4963136" y="304800"/>
            <a:ext cx="3931920" cy="762000"/>
          </a:xfrm>
        </p:spPr>
        <p:txBody>
          <a:bodyPr/>
          <a:lstStyle>
            <a:lvl1pPr marL="0" algn="r">
              <a:buNone/>
              <a:defRPr sz="2000" b="1"/>
            </a:lvl1pPr>
            <a:extLst/>
          </a:lstStyle>
          <a:p>
            <a:r>
              <a:rPr lang="ru-RU" smtClean="0"/>
              <a:t>Образец заголовка</a:t>
            </a:r>
            <a:endParaRPr lang="en-US"/>
          </a:p>
        </p:txBody>
      </p:sp>
      <p:sp>
        <p:nvSpPr>
          <p:cNvPr id="3" name="Текст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ru-RU" smtClean="0"/>
              <a:t>Образец текста</a:t>
            </a:r>
          </a:p>
        </p:txBody>
      </p:sp>
      <p:sp>
        <p:nvSpPr>
          <p:cNvPr id="4" name="Объект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8"/>
          <p:cNvSpPr>
            <a:spLocks noGrp="1"/>
          </p:cNvSpPr>
          <p:nvPr>
            <p:ph type="dt" sz="half" idx="10"/>
          </p:nvPr>
        </p:nvSpPr>
        <p:spPr>
          <a:xfrm>
            <a:off x="5562600" y="6513513"/>
            <a:ext cx="3001963" cy="274637"/>
          </a:xfrm>
        </p:spPr>
        <p:txBody>
          <a:bodyPr vert="horz" rtlCol="0"/>
          <a:lstStyle>
            <a:lvl1pPr>
              <a:defRPr/>
            </a:lvl1pPr>
            <a:extLst/>
          </a:lstStyle>
          <a:p>
            <a:pPr>
              <a:defRPr/>
            </a:pPr>
            <a:endParaRPr lang="ru-RU"/>
          </a:p>
        </p:txBody>
      </p:sp>
      <p:sp>
        <p:nvSpPr>
          <p:cNvPr id="7" name="Номер слайда 9"/>
          <p:cNvSpPr>
            <a:spLocks noGrp="1"/>
          </p:cNvSpPr>
          <p:nvPr>
            <p:ph type="sldNum" sz="quarter" idx="11"/>
          </p:nvPr>
        </p:nvSpPr>
        <p:spPr>
          <a:xfrm>
            <a:off x="8639175" y="6513513"/>
            <a:ext cx="463550" cy="274637"/>
          </a:xfrm>
        </p:spPr>
        <p:txBody>
          <a:bodyPr vert="horz" rtlCol="0"/>
          <a:lstStyle>
            <a:lvl1pPr>
              <a:defRPr smtClean="0">
                <a:solidFill>
                  <a:schemeClr val="tx2">
                    <a:shade val="90000"/>
                  </a:schemeClr>
                </a:solidFill>
              </a:defRPr>
            </a:lvl1pPr>
            <a:extLst/>
          </a:lstStyle>
          <a:p>
            <a:pPr>
              <a:defRPr/>
            </a:pPr>
            <a:fld id="{33BD32CD-4606-4827-9E68-B02439F2064F}" type="slidenum">
              <a:rPr lang="ru-RU"/>
              <a:pPr>
                <a:defRPr/>
              </a:pPr>
              <a:t>‹#›</a:t>
            </a:fld>
            <a:endParaRPr lang="ru-RU"/>
          </a:p>
        </p:txBody>
      </p:sp>
      <p:sp>
        <p:nvSpPr>
          <p:cNvPr id="8" name="Нижний колонтитул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ru-RU"/>
          </a:p>
        </p:txBody>
      </p:sp>
    </p:spTree>
  </p:cSld>
  <p:clrMapOvr>
    <a:masterClrMapping/>
  </p:clrMapOvr>
  <p:transition spd="slow">
    <p:blinds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0443" y="4724400"/>
            <a:ext cx="5486400" cy="664536"/>
          </a:xfrm>
        </p:spPr>
        <p:txBody>
          <a:bodyPr/>
          <a:lstStyle>
            <a:lvl1pPr marL="0" algn="r">
              <a:buNone/>
              <a:defRPr sz="2000" b="1"/>
            </a:lvl1pPr>
            <a:extLst/>
          </a:lstStyle>
          <a:p>
            <a:r>
              <a:rPr lang="ru-RU" smtClean="0"/>
              <a:t>Образец заголовка</a:t>
            </a:r>
            <a:endParaRPr lang="en-US"/>
          </a:p>
        </p:txBody>
      </p:sp>
      <p:sp>
        <p:nvSpPr>
          <p:cNvPr id="4" name="Текст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ru-RU" smtClean="0"/>
              <a:t>Образец текста</a:t>
            </a:r>
          </a:p>
        </p:txBody>
      </p:sp>
      <p:sp>
        <p:nvSpPr>
          <p:cNvPr id="13" name="Рисунок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ru-RU" noProof="0" smtClean="0"/>
              <a:t>Вставка рисунка</a:t>
            </a:r>
            <a:endParaRPr lang="en-US" noProof="0" dirty="0"/>
          </a:p>
        </p:txBody>
      </p:sp>
      <p:sp>
        <p:nvSpPr>
          <p:cNvPr id="5" name="Дата 7"/>
          <p:cNvSpPr>
            <a:spLocks noGrp="1"/>
          </p:cNvSpPr>
          <p:nvPr>
            <p:ph type="dt" sz="half" idx="10"/>
          </p:nvPr>
        </p:nvSpPr>
        <p:spPr>
          <a:xfrm>
            <a:off x="5562600" y="6508750"/>
            <a:ext cx="3001963" cy="274638"/>
          </a:xfrm>
        </p:spPr>
        <p:txBody>
          <a:bodyPr vert="horz" rtlCol="0"/>
          <a:lstStyle>
            <a:lvl1pPr>
              <a:defRPr/>
            </a:lvl1pPr>
            <a:extLst/>
          </a:lstStyle>
          <a:p>
            <a:pPr>
              <a:defRPr/>
            </a:pPr>
            <a:endParaRPr lang="ru-RU"/>
          </a:p>
        </p:txBody>
      </p:sp>
      <p:sp>
        <p:nvSpPr>
          <p:cNvPr id="6" name="Номер слайда 8"/>
          <p:cNvSpPr>
            <a:spLocks noGrp="1"/>
          </p:cNvSpPr>
          <p:nvPr>
            <p:ph type="sldNum" sz="quarter" idx="11"/>
          </p:nvPr>
        </p:nvSpPr>
        <p:spPr>
          <a:xfrm>
            <a:off x="8639175" y="6508750"/>
            <a:ext cx="463550" cy="274638"/>
          </a:xfrm>
        </p:spPr>
        <p:txBody>
          <a:bodyPr vert="horz" rtlCol="0"/>
          <a:lstStyle>
            <a:lvl1pPr>
              <a:defRPr smtClean="0">
                <a:solidFill>
                  <a:schemeClr val="tx2">
                    <a:shade val="90000"/>
                  </a:schemeClr>
                </a:solidFill>
              </a:defRPr>
            </a:lvl1pPr>
            <a:extLst/>
          </a:lstStyle>
          <a:p>
            <a:pPr>
              <a:defRPr/>
            </a:pPr>
            <a:fld id="{FF81F3B5-0FC7-4363-BE39-6171EE0F9776}" type="slidenum">
              <a:rPr lang="ru-RU"/>
              <a:pPr>
                <a:defRPr/>
              </a:pPr>
              <a:t>‹#›</a:t>
            </a:fld>
            <a:endParaRPr lang="ru-RU"/>
          </a:p>
        </p:txBody>
      </p:sp>
      <p:sp>
        <p:nvSpPr>
          <p:cNvPr id="7" name="Нижний колонтитул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ru-RU"/>
          </a:p>
        </p:txBody>
      </p:sp>
    </p:spTree>
  </p:cSld>
  <p:clrMapOvr>
    <a:masterClrMapping/>
  </p:clrMapOvr>
  <p:transition spd="slow">
    <p:blinds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Нижний колонтитул 2"/>
          <p:cNvSpPr>
            <a:spLocks noGrp="1"/>
          </p:cNvSpPr>
          <p:nvPr>
            <p:ph type="ftr" sz="quarter" idx="3"/>
          </p:nvPr>
        </p:nvSpPr>
        <p:spPr>
          <a:xfrm>
            <a:off x="1295400" y="6400800"/>
            <a:ext cx="4211638" cy="274638"/>
          </a:xfrm>
          <a:prstGeom prst="rect">
            <a:avLst/>
          </a:prstGeom>
        </p:spPr>
        <p:txBody>
          <a:bodyPr/>
          <a:lstStyle>
            <a:lvl1pPr algn="r" eaLnBrk="1" latinLnBrk="0" hangingPunct="1">
              <a:defRPr kumimoji="0" sz="1300">
                <a:solidFill>
                  <a:schemeClr val="bg2">
                    <a:tint val="60000"/>
                    <a:satMod val="155000"/>
                  </a:schemeClr>
                </a:solidFill>
              </a:defRPr>
            </a:lvl1pPr>
            <a:extLst/>
          </a:lstStyle>
          <a:p>
            <a:pPr>
              <a:defRPr/>
            </a:pPr>
            <a:endParaRPr lang="ru-RU"/>
          </a:p>
        </p:txBody>
      </p:sp>
      <p:sp>
        <p:nvSpPr>
          <p:cNvPr id="14" name="Дата 13"/>
          <p:cNvSpPr>
            <a:spLocks noGrp="1"/>
          </p:cNvSpPr>
          <p:nvPr>
            <p:ph type="dt" sz="half" idx="2"/>
          </p:nvPr>
        </p:nvSpPr>
        <p:spPr>
          <a:xfrm>
            <a:off x="5562600" y="6400800"/>
            <a:ext cx="3001963" cy="274638"/>
          </a:xfrm>
          <a:prstGeom prst="rect">
            <a:avLst/>
          </a:prstGeom>
        </p:spPr>
        <p:txBody>
          <a:bodyPr/>
          <a:lstStyle>
            <a:lvl1pPr algn="l" eaLnBrk="1" latinLnBrk="0" hangingPunct="1">
              <a:defRPr kumimoji="0" sz="1300">
                <a:solidFill>
                  <a:schemeClr val="bg2">
                    <a:tint val="60000"/>
                    <a:satMod val="155000"/>
                  </a:schemeClr>
                </a:solidFill>
              </a:defRPr>
            </a:lvl1pPr>
            <a:extLst/>
          </a:lstStyle>
          <a:p>
            <a:pPr>
              <a:defRPr/>
            </a:pPr>
            <a:endParaRPr lang="ru-RU"/>
          </a:p>
        </p:txBody>
      </p:sp>
      <p:sp>
        <p:nvSpPr>
          <p:cNvPr id="23" name="Номер слайда 22"/>
          <p:cNvSpPr>
            <a:spLocks noGrp="1"/>
          </p:cNvSpPr>
          <p:nvPr>
            <p:ph type="sldNum" sz="quarter" idx="4"/>
          </p:nvPr>
        </p:nvSpPr>
        <p:spPr>
          <a:xfrm>
            <a:off x="8639175" y="6515100"/>
            <a:ext cx="463550" cy="273050"/>
          </a:xfrm>
          <a:prstGeom prst="rect">
            <a:avLst/>
          </a:prstGeom>
        </p:spPr>
        <p:txBody>
          <a:bodyPr anchor="ctr"/>
          <a:lstStyle>
            <a:lvl1pPr algn="r" eaLnBrk="1" latinLnBrk="0" hangingPunct="1">
              <a:defRPr kumimoji="0" sz="1600" smtClean="0">
                <a:solidFill>
                  <a:schemeClr val="tx2">
                    <a:shade val="90000"/>
                  </a:schemeClr>
                </a:solidFill>
                <a:effectLst/>
              </a:defRPr>
            </a:lvl1pPr>
            <a:extLst/>
          </a:lstStyle>
          <a:p>
            <a:pPr>
              <a:defRPr/>
            </a:pPr>
            <a:fld id="{9800988D-8C81-43B5-AFED-6A1A18D72204}" type="slidenum">
              <a:rPr lang="ru-RU"/>
              <a:pPr>
                <a:defRPr/>
              </a:pPr>
              <a:t>‹#›</a:t>
            </a:fld>
            <a:endParaRPr lang="ru-RU"/>
          </a:p>
        </p:txBody>
      </p:sp>
      <p:sp>
        <p:nvSpPr>
          <p:cNvPr id="22" name="Заголовок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ru-RU" smtClean="0"/>
              <a:t>Образец заголовка</a:t>
            </a:r>
            <a:endParaRPr lang="en-US"/>
          </a:p>
        </p:txBody>
      </p:sp>
      <p:sp>
        <p:nvSpPr>
          <p:cNvPr id="1033" name="Текст 12"/>
          <p:cNvSpPr>
            <a:spLocks noGrp="1"/>
          </p:cNvSpPr>
          <p:nvPr>
            <p:ph type="body" idx="1"/>
          </p:nvPr>
        </p:nvSpPr>
        <p:spPr bwMode="auto">
          <a:xfrm>
            <a:off x="457200" y="16462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Tree>
  </p:cSld>
  <p:clrMap bg1="dk1" tx1="lt1" bg2="dk2" tx2="lt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19" r:id="rId7"/>
    <p:sldLayoutId id="2147483726" r:id="rId8"/>
    <p:sldLayoutId id="2147483727" r:id="rId9"/>
    <p:sldLayoutId id="2147483718" r:id="rId10"/>
    <p:sldLayoutId id="2147483717" r:id="rId11"/>
  </p:sldLayoutIdLst>
  <p:transition spd="slow">
    <p:blinds dir="vert"/>
  </p:transition>
  <p:txStyles>
    <p:titleStyle>
      <a:lvl1pPr marL="53975" indent="-53975" algn="r" rtl="0" fontAlgn="base">
        <a:spcBef>
          <a:spcPct val="0"/>
        </a:spcBef>
        <a:spcAft>
          <a:spcPct val="0"/>
        </a:spcAft>
        <a:defRPr sz="4600" kern="1200">
          <a:solidFill>
            <a:srgbClr val="96E5FF"/>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fontAlgn="base">
        <a:spcBef>
          <a:spcPct val="0"/>
        </a:spcBef>
        <a:spcAft>
          <a:spcPct val="0"/>
        </a:spcAft>
        <a:defRPr sz="4600">
          <a:solidFill>
            <a:srgbClr val="96E5FF"/>
          </a:solidFill>
          <a:latin typeface="Cambria" pitchFamily="18" charset="0"/>
        </a:defRPr>
      </a:lvl2pPr>
      <a:lvl3pPr marL="53975" indent="-53975" algn="r" rtl="0" fontAlgn="base">
        <a:spcBef>
          <a:spcPct val="0"/>
        </a:spcBef>
        <a:spcAft>
          <a:spcPct val="0"/>
        </a:spcAft>
        <a:defRPr sz="4600">
          <a:solidFill>
            <a:srgbClr val="96E5FF"/>
          </a:solidFill>
          <a:latin typeface="Cambria" pitchFamily="18" charset="0"/>
        </a:defRPr>
      </a:lvl3pPr>
      <a:lvl4pPr marL="53975" indent="-53975" algn="r" rtl="0" fontAlgn="base">
        <a:spcBef>
          <a:spcPct val="0"/>
        </a:spcBef>
        <a:spcAft>
          <a:spcPct val="0"/>
        </a:spcAft>
        <a:defRPr sz="4600">
          <a:solidFill>
            <a:srgbClr val="96E5FF"/>
          </a:solidFill>
          <a:latin typeface="Cambria" pitchFamily="18" charset="0"/>
        </a:defRPr>
      </a:lvl4pPr>
      <a:lvl5pPr marL="53975" indent="-53975" algn="r" rtl="0" fontAlgn="base">
        <a:spcBef>
          <a:spcPct val="0"/>
        </a:spcBef>
        <a:spcAft>
          <a:spcPct val="0"/>
        </a:spcAft>
        <a:defRPr sz="4600">
          <a:solidFill>
            <a:srgbClr val="96E5FF"/>
          </a:solidFill>
          <a:latin typeface="Cambria" pitchFamily="18" charset="0"/>
        </a:defRPr>
      </a:lvl5pPr>
      <a:lvl6pPr marL="511175" indent="-53975" algn="r" rtl="0" fontAlgn="base">
        <a:spcBef>
          <a:spcPct val="0"/>
        </a:spcBef>
        <a:spcAft>
          <a:spcPct val="0"/>
        </a:spcAft>
        <a:defRPr sz="4600">
          <a:solidFill>
            <a:srgbClr val="96E5FF"/>
          </a:solidFill>
          <a:latin typeface="Cambria" pitchFamily="18" charset="0"/>
        </a:defRPr>
      </a:lvl6pPr>
      <a:lvl7pPr marL="968375" indent="-53975" algn="r" rtl="0" fontAlgn="base">
        <a:spcBef>
          <a:spcPct val="0"/>
        </a:spcBef>
        <a:spcAft>
          <a:spcPct val="0"/>
        </a:spcAft>
        <a:defRPr sz="4600">
          <a:solidFill>
            <a:srgbClr val="96E5FF"/>
          </a:solidFill>
          <a:latin typeface="Cambria" pitchFamily="18" charset="0"/>
        </a:defRPr>
      </a:lvl7pPr>
      <a:lvl8pPr marL="1425575" indent="-53975" algn="r" rtl="0" fontAlgn="base">
        <a:spcBef>
          <a:spcPct val="0"/>
        </a:spcBef>
        <a:spcAft>
          <a:spcPct val="0"/>
        </a:spcAft>
        <a:defRPr sz="4600">
          <a:solidFill>
            <a:srgbClr val="96E5FF"/>
          </a:solidFill>
          <a:latin typeface="Cambria" pitchFamily="18" charset="0"/>
        </a:defRPr>
      </a:lvl8pPr>
      <a:lvl9pPr marL="1882775" indent="-53975" algn="r" rtl="0" fontAlgn="base">
        <a:spcBef>
          <a:spcPct val="0"/>
        </a:spcBef>
        <a:spcAft>
          <a:spcPct val="0"/>
        </a:spcAft>
        <a:defRPr sz="4600">
          <a:solidFill>
            <a:srgbClr val="96E5FF"/>
          </a:solidFill>
          <a:latin typeface="Cambria" pitchFamily="18" charset="0"/>
        </a:defRPr>
      </a:lvl9pPr>
      <a:extLst/>
    </p:titleStyle>
    <p:bodyStyle>
      <a:lvl1pPr marL="292100" indent="-292100" algn="l" rtl="0" fontAlgn="base">
        <a:spcBef>
          <a:spcPct val="0"/>
        </a:spcBef>
        <a:spcAft>
          <a:spcPct val="0"/>
        </a:spcAft>
        <a:buClr>
          <a:schemeClr val="accent1"/>
        </a:buClr>
        <a:buSzPct val="70000"/>
        <a:buFont typeface="Wingdings 2" pitchFamily="18" charset="2"/>
        <a:buChar char=""/>
        <a:defRPr sz="3200" kern="1200">
          <a:solidFill>
            <a:schemeClr val="tx1"/>
          </a:solidFill>
          <a:latin typeface="+mn-lt"/>
          <a:ea typeface="+mn-ea"/>
          <a:cs typeface="+mn-cs"/>
        </a:defRPr>
      </a:lvl1pPr>
      <a:lvl2pPr marL="639763" indent="-228600" algn="l" rtl="0" fontAlgn="base">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fontAlgn="base">
        <a:spcBef>
          <a:spcPts val="400"/>
        </a:spcBef>
        <a:spcAft>
          <a:spcPct val="0"/>
        </a:spcAft>
        <a:buClr>
          <a:srgbClr val="5BD078"/>
        </a:buClr>
        <a:buSzPct val="100000"/>
        <a:buFont typeface="Wingdings 2" pitchFamily="18" charset="2"/>
        <a:buChar char=""/>
        <a:defRPr sz="2300" kern="1200">
          <a:solidFill>
            <a:schemeClr val="tx1"/>
          </a:solidFill>
          <a:latin typeface="+mn-lt"/>
          <a:ea typeface="+mn-ea"/>
          <a:cs typeface="+mn-cs"/>
        </a:defRPr>
      </a:lvl3pPr>
      <a:lvl4pPr marL="1004888" indent="-182563" algn="l" rtl="0" fontAlgn="base">
        <a:spcBef>
          <a:spcPts val="400"/>
        </a:spcBef>
        <a:spcAft>
          <a:spcPct val="0"/>
        </a:spcAft>
        <a:buClr>
          <a:srgbClr val="5BD078"/>
        </a:buClr>
        <a:buSzPct val="100000"/>
        <a:buFont typeface="Wingdings 2" pitchFamily="18" charset="2"/>
        <a:buChar char=""/>
        <a:defRPr sz="2000" kern="1200">
          <a:solidFill>
            <a:schemeClr val="tx1"/>
          </a:solidFill>
          <a:latin typeface="+mn-lt"/>
          <a:ea typeface="+mn-ea"/>
          <a:cs typeface="+mn-cs"/>
        </a:defRPr>
      </a:lvl4pPr>
      <a:lvl5pPr marL="1187450" indent="-182563" algn="l" rtl="0" fontAlgn="base">
        <a:spcBef>
          <a:spcPts val="400"/>
        </a:spcBef>
        <a:spcAft>
          <a:spcPct val="0"/>
        </a:spcAft>
        <a:buClr>
          <a:srgbClr val="5BD078"/>
        </a:buClr>
        <a:buSzPct val="100000"/>
        <a:buFont typeface="Wingdings 2"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title"/>
          </p:nvPr>
        </p:nvSpPr>
        <p:spPr>
          <a:xfrm>
            <a:off x="360362" y="1851025"/>
            <a:ext cx="8686801" cy="3352800"/>
          </a:xfrm>
        </p:spPr>
        <p:txBody>
          <a:bodyPr/>
          <a:lstStyle/>
          <a:p>
            <a:pPr marL="54864" indent="0" algn="ctr" fontAlgn="auto">
              <a:spcAft>
                <a:spcPts val="0"/>
              </a:spcAft>
              <a:defRPr/>
            </a:pPr>
            <a:r>
              <a:rPr lang="uz-Cyrl-UZ" b="1" smtClean="0">
                <a:solidFill>
                  <a:schemeClr val="accent4">
                    <a:lumMod val="60000"/>
                    <a:lumOff val="40000"/>
                  </a:schemeClr>
                </a:solidFill>
              </a:rPr>
              <a:t>Мавзу</a:t>
            </a:r>
            <a:r>
              <a:rPr lang="uz-Cyrl-UZ" b="1">
                <a:solidFill>
                  <a:schemeClr val="accent4">
                    <a:lumMod val="60000"/>
                    <a:lumOff val="40000"/>
                  </a:schemeClr>
                </a:solidFill>
              </a:rPr>
              <a:t>: П</a:t>
            </a:r>
            <a:r>
              <a:rPr lang="uz-Cyrl-UZ" b="1" i="1">
                <a:solidFill>
                  <a:schemeClr val="accent4">
                    <a:lumMod val="60000"/>
                    <a:lumOff val="40000"/>
                  </a:schemeClr>
                </a:solidFill>
              </a:rPr>
              <a:t>едагогнинг таълим ва тарбиялаш </a:t>
            </a:r>
            <a:r>
              <a:rPr lang="uz-Cyrl-UZ" b="1" i="1" smtClean="0">
                <a:solidFill>
                  <a:schemeClr val="accent4">
                    <a:lumMod val="60000"/>
                    <a:lumOff val="40000"/>
                  </a:schemeClr>
                </a:solidFill>
              </a:rPr>
              <a:t>маҳорати</a:t>
            </a:r>
            <a:r>
              <a:rPr lang="uz-Cyrl-UZ" b="1" i="1">
                <a:solidFill>
                  <a:schemeClr val="accent4">
                    <a:lumMod val="60000"/>
                    <a:lumOff val="40000"/>
                  </a:schemeClr>
                </a:solidFill>
              </a:rPr>
              <a:t>, педагогик </a:t>
            </a:r>
            <a:r>
              <a:rPr lang="uz-Cyrl-UZ" b="1" i="1" smtClean="0">
                <a:solidFill>
                  <a:schemeClr val="accent4">
                    <a:lumMod val="60000"/>
                    <a:lumOff val="40000"/>
                  </a:schemeClr>
                </a:solidFill>
              </a:rPr>
              <a:t>техника ва </a:t>
            </a:r>
            <a:r>
              <a:rPr lang="uz-Cyrl-UZ" b="1" i="1">
                <a:solidFill>
                  <a:schemeClr val="accent4">
                    <a:lumMod val="60000"/>
                    <a:lumOff val="40000"/>
                  </a:schemeClr>
                </a:solidFill>
              </a:rPr>
              <a:t>нутқ </a:t>
            </a:r>
            <a:r>
              <a:rPr lang="uz-Cyrl-UZ" b="1" i="1" smtClean="0">
                <a:solidFill>
                  <a:schemeClr val="accent4">
                    <a:lumMod val="60000"/>
                    <a:lumOff val="40000"/>
                  </a:schemeClr>
                </a:solidFill>
              </a:rPr>
              <a:t>маҳорати</a:t>
            </a:r>
            <a:r>
              <a:rPr lang="uz-Cyrl-UZ" smtClean="0">
                <a:solidFill>
                  <a:schemeClr val="accent4">
                    <a:lumMod val="60000"/>
                    <a:lumOff val="40000"/>
                  </a:schemeClr>
                </a:solidFill>
              </a:rPr>
              <a:t> </a:t>
            </a:r>
            <a:endParaRPr lang="ru-RU">
              <a:solidFill>
                <a:schemeClr val="accent4">
                  <a:lumMod val="60000"/>
                  <a:lumOff val="40000"/>
                </a:schemeClr>
              </a:solidFill>
            </a:endParaRPr>
          </a:p>
        </p:txBody>
      </p:sp>
    </p:spTree>
  </p:cSld>
  <p:clrMapOvr>
    <a:masterClrMapping/>
  </p:clrMapOvr>
  <p:transition spd="slow">
    <p:blinds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p:cNvSpPr>
            <a:spLocks noChangeArrowheads="1"/>
          </p:cNvSpPr>
          <p:nvPr/>
        </p:nvSpPr>
        <p:spPr bwMode="auto">
          <a:xfrm>
            <a:off x="228600" y="1274763"/>
            <a:ext cx="1828800" cy="4516437"/>
          </a:xfrm>
          <a:prstGeom prst="flowChartAlternateProcess">
            <a:avLst/>
          </a:prstGeom>
          <a:solidFill>
            <a:schemeClr val="accent1">
              <a:lumMod val="75000"/>
            </a:schemeClr>
          </a:solidFill>
          <a:ln>
            <a:solidFill>
              <a:schemeClr val="tx1"/>
            </a:solidFill>
            <a:headEnd/>
            <a:tailEnd/>
          </a:ln>
        </p:spPr>
        <p:style>
          <a:lnRef idx="3">
            <a:schemeClr val="lt1"/>
          </a:lnRef>
          <a:fillRef idx="1">
            <a:schemeClr val="accent2"/>
          </a:fillRef>
          <a:effectRef idx="1">
            <a:schemeClr val="accent2"/>
          </a:effectRef>
          <a:fontRef idx="minor">
            <a:schemeClr val="lt1"/>
          </a:fontRef>
        </p:style>
        <p:txBody>
          <a:bodyPr/>
          <a:lstStyle/>
          <a:p>
            <a:pPr algn="ctr">
              <a:defRPr/>
            </a:pPr>
            <a:endParaRPr lang="uz-Cyrl-UZ" sz="2400" b="1">
              <a:latin typeface="Times New Roman" pitchFamily="18" charset="0"/>
              <a:cs typeface="Times New Roman" pitchFamily="18" charset="0"/>
            </a:endParaRPr>
          </a:p>
          <a:p>
            <a:pPr algn="ctr">
              <a:lnSpc>
                <a:spcPct val="80000"/>
              </a:lnSpc>
              <a:buFont typeface="Wingdings 2"/>
              <a:buNone/>
              <a:defRPr/>
            </a:pPr>
            <a:endParaRPr lang="uz-Cyrl-UZ" sz="2400" b="1"/>
          </a:p>
          <a:p>
            <a:pPr algn="ctr">
              <a:lnSpc>
                <a:spcPct val="80000"/>
              </a:lnSpc>
              <a:buFont typeface="Wingdings 2"/>
              <a:buNone/>
              <a:defRPr/>
            </a:pPr>
            <a:endParaRPr lang="ru-RU" sz="2400" b="1"/>
          </a:p>
          <a:p>
            <a:pPr algn="ctr">
              <a:lnSpc>
                <a:spcPct val="80000"/>
              </a:lnSpc>
              <a:buFont typeface="Wingdings 2"/>
              <a:buNone/>
              <a:defRPr/>
            </a:pPr>
            <a:r>
              <a:rPr lang="ru-RU" sz="2400" b="1"/>
              <a:t>«Педагог нут</a:t>
            </a:r>
            <a:r>
              <a:rPr lang="uz-Cyrl-UZ" sz="2400" b="1"/>
              <a:t>қ</a:t>
            </a:r>
            <a:r>
              <a:rPr lang="ru-RU" sz="2400" b="1"/>
              <a:t> мадания-ти»нинг вазифа-лари:</a:t>
            </a:r>
          </a:p>
        </p:txBody>
      </p:sp>
      <p:sp>
        <p:nvSpPr>
          <p:cNvPr id="5" name="AutoShape 12"/>
          <p:cNvSpPr>
            <a:spLocks noChangeArrowheads="1"/>
          </p:cNvSpPr>
          <p:nvPr/>
        </p:nvSpPr>
        <p:spPr bwMode="auto">
          <a:xfrm>
            <a:off x="914400" y="381000"/>
            <a:ext cx="2667000" cy="685800"/>
          </a:xfrm>
          <a:prstGeom prst="curvedDownArrow">
            <a:avLst>
              <a:gd name="adj1" fmla="val 59813"/>
              <a:gd name="adj2" fmla="val 143331"/>
              <a:gd name="adj3" fmla="val 65185"/>
            </a:avLst>
          </a:prstGeom>
          <a:solidFill>
            <a:schemeClr val="accent5">
              <a:lumMod val="75000"/>
            </a:schemeClr>
          </a:solidFill>
          <a:ln w="9525">
            <a:solidFill>
              <a:srgbClr val="000000"/>
            </a:solidFill>
            <a:miter lim="800000"/>
            <a:headEnd/>
            <a:tailEnd/>
          </a:ln>
        </p:spPr>
        <p:txBody>
          <a:bodyPr/>
          <a:lstStyle/>
          <a:p>
            <a:pPr>
              <a:defRPr/>
            </a:pPr>
            <a:endParaRPr lang="ru-RU"/>
          </a:p>
        </p:txBody>
      </p:sp>
      <p:sp>
        <p:nvSpPr>
          <p:cNvPr id="6" name="AutoShape 13"/>
          <p:cNvSpPr>
            <a:spLocks noChangeArrowheads="1"/>
          </p:cNvSpPr>
          <p:nvPr/>
        </p:nvSpPr>
        <p:spPr bwMode="auto">
          <a:xfrm>
            <a:off x="1066800" y="5943600"/>
            <a:ext cx="2781300" cy="619125"/>
          </a:xfrm>
          <a:prstGeom prst="curvedUpArrow">
            <a:avLst>
              <a:gd name="adj1" fmla="val 66849"/>
              <a:gd name="adj2" fmla="val 194664"/>
              <a:gd name="adj3" fmla="val 56921"/>
            </a:avLst>
          </a:prstGeom>
          <a:solidFill>
            <a:schemeClr val="accent5">
              <a:lumMod val="75000"/>
            </a:schemeClr>
          </a:solidFill>
          <a:ln w="9525">
            <a:solidFill>
              <a:srgbClr val="000000"/>
            </a:solidFill>
            <a:miter lim="800000"/>
            <a:headEnd/>
            <a:tailEnd/>
          </a:ln>
        </p:spPr>
        <p:txBody>
          <a:bodyPr/>
          <a:lstStyle/>
          <a:p>
            <a:pPr>
              <a:defRPr/>
            </a:pPr>
            <a:endParaRPr lang="ru-RU"/>
          </a:p>
        </p:txBody>
      </p:sp>
      <p:sp>
        <p:nvSpPr>
          <p:cNvPr id="7" name="AutoShape 5"/>
          <p:cNvSpPr>
            <a:spLocks noChangeArrowheads="1"/>
          </p:cNvSpPr>
          <p:nvPr/>
        </p:nvSpPr>
        <p:spPr bwMode="auto">
          <a:xfrm>
            <a:off x="2209800" y="1193800"/>
            <a:ext cx="6781800" cy="1092200"/>
          </a:xfrm>
          <a:prstGeom prst="flowChartProcess">
            <a:avLst/>
          </a:prstGeom>
          <a:solidFill>
            <a:schemeClr val="accent3">
              <a:lumMod val="75000"/>
            </a:schemeClr>
          </a:solidFill>
          <a:ln w="28575">
            <a:solidFill>
              <a:schemeClr val="tx1"/>
            </a:solidFill>
            <a:miter lim="800000"/>
            <a:headEnd/>
            <a:tailEnd/>
          </a:ln>
        </p:spPr>
        <p:txBody>
          <a:bodyPr/>
          <a:lstStyle/>
          <a:p>
            <a:pPr algn="just">
              <a:defRPr/>
            </a:pPr>
            <a:r>
              <a:rPr lang="ru-RU" sz="2200">
                <a:latin typeface="Times New Roman" pitchFamily="18" charset="0"/>
                <a:cs typeface="Times New Roman" pitchFamily="18" charset="0"/>
              </a:rPr>
              <a:t>адабий тил меъёрларига амал </a:t>
            </a:r>
            <a:r>
              <a:rPr lang="uz-Cyrl-UZ" sz="2200">
                <a:latin typeface="Times New Roman" pitchFamily="18" charset="0"/>
                <a:cs typeface="Times New Roman" pitchFamily="18" charset="0"/>
              </a:rPr>
              <a:t>қ</a:t>
            </a:r>
            <a:r>
              <a:rPr lang="ru-RU" sz="2200">
                <a:latin typeface="Times New Roman" pitchFamily="18" charset="0"/>
                <a:cs typeface="Times New Roman" pitchFamily="18" charset="0"/>
              </a:rPr>
              <a:t>илиш. Бунда о</a:t>
            </a:r>
            <a:r>
              <a:rPr lang="uz-Cyrl-UZ" sz="2200">
                <a:latin typeface="Times New Roman" pitchFamily="18" charset="0"/>
                <a:cs typeface="Times New Roman" pitchFamily="18" charset="0"/>
              </a:rPr>
              <a:t>ғ</a:t>
            </a:r>
            <a:r>
              <a:rPr lang="ru-RU" sz="2200">
                <a:latin typeface="Times New Roman" pitchFamily="18" charset="0"/>
                <a:cs typeface="Times New Roman" pitchFamily="18" charset="0"/>
              </a:rPr>
              <a:t>заки ва ёзма тил меъёрларига амал </a:t>
            </a:r>
            <a:r>
              <a:rPr lang="uz-Cyrl-UZ" sz="2200">
                <a:latin typeface="Times New Roman" pitchFamily="18" charset="0"/>
                <a:cs typeface="Times New Roman" pitchFamily="18" charset="0"/>
              </a:rPr>
              <a:t>қ</a:t>
            </a:r>
            <a:r>
              <a:rPr lang="ru-RU" sz="2200">
                <a:latin typeface="Times New Roman" pitchFamily="18" charset="0"/>
                <a:cs typeface="Times New Roman" pitchFamily="18" charset="0"/>
              </a:rPr>
              <a:t>илиш лозим бўлади</a:t>
            </a:r>
            <a:endParaRPr lang="ru-RU" sz="2200" b="1">
              <a:solidFill>
                <a:schemeClr val="bg1"/>
              </a:solidFill>
              <a:latin typeface="Times New Roman" pitchFamily="18" charset="0"/>
              <a:cs typeface="Times New Roman" pitchFamily="18" charset="0"/>
            </a:endParaRPr>
          </a:p>
        </p:txBody>
      </p:sp>
      <p:sp>
        <p:nvSpPr>
          <p:cNvPr id="9" name="AutoShape 5"/>
          <p:cNvSpPr>
            <a:spLocks noChangeArrowheads="1"/>
          </p:cNvSpPr>
          <p:nvPr/>
        </p:nvSpPr>
        <p:spPr bwMode="auto">
          <a:xfrm>
            <a:off x="2209800" y="2438400"/>
            <a:ext cx="6781800" cy="990600"/>
          </a:xfrm>
          <a:prstGeom prst="flowChartProcess">
            <a:avLst/>
          </a:prstGeom>
          <a:solidFill>
            <a:schemeClr val="accent3">
              <a:lumMod val="75000"/>
            </a:schemeClr>
          </a:solidFill>
          <a:ln w="28575">
            <a:solidFill>
              <a:schemeClr val="tx1"/>
            </a:solidFill>
            <a:miter lim="800000"/>
            <a:headEnd/>
            <a:tailEnd/>
          </a:ln>
        </p:spPr>
        <p:txBody>
          <a:bodyPr/>
          <a:lstStyle/>
          <a:p>
            <a:pPr algn="just">
              <a:defRPr/>
            </a:pPr>
            <a:r>
              <a:rPr lang="ru-RU" sz="2200">
                <a:latin typeface="Times New Roman" pitchFamily="18" charset="0"/>
                <a:cs typeface="Times New Roman" pitchFamily="18" charset="0"/>
              </a:rPr>
              <a:t>нут</a:t>
            </a:r>
            <a:r>
              <a:rPr lang="uz-Cyrl-UZ" sz="2200">
                <a:latin typeface="Times New Roman" pitchFamily="18" charset="0"/>
                <a:cs typeface="Times New Roman" pitchFamily="18" charset="0"/>
              </a:rPr>
              <a:t>қ</a:t>
            </a:r>
            <a:r>
              <a:rPr lang="ru-RU" sz="2200">
                <a:latin typeface="Times New Roman" pitchFamily="18" charset="0"/>
                <a:cs typeface="Times New Roman" pitchFamily="18" charset="0"/>
              </a:rPr>
              <a:t>ий жараёнда маданийликни таъминлаш йўллари тадқиқ этиш</a:t>
            </a:r>
            <a:endParaRPr lang="ru-RU" sz="2200">
              <a:solidFill>
                <a:schemeClr val="bg1"/>
              </a:solidFill>
              <a:latin typeface="Times New Roman" pitchFamily="18" charset="0"/>
              <a:cs typeface="Times New Roman" pitchFamily="18" charset="0"/>
            </a:endParaRPr>
          </a:p>
        </p:txBody>
      </p:sp>
      <p:sp>
        <p:nvSpPr>
          <p:cNvPr id="10" name="AutoShape 5"/>
          <p:cNvSpPr>
            <a:spLocks noChangeArrowheads="1"/>
          </p:cNvSpPr>
          <p:nvPr/>
        </p:nvSpPr>
        <p:spPr bwMode="auto">
          <a:xfrm>
            <a:off x="2209800" y="3657600"/>
            <a:ext cx="6781800" cy="1066800"/>
          </a:xfrm>
          <a:prstGeom prst="flowChartProcess">
            <a:avLst/>
          </a:prstGeom>
          <a:solidFill>
            <a:schemeClr val="accent3">
              <a:lumMod val="75000"/>
            </a:schemeClr>
          </a:solidFill>
          <a:ln w="28575">
            <a:solidFill>
              <a:schemeClr val="tx1"/>
            </a:solidFill>
            <a:miter lim="800000"/>
            <a:headEnd/>
            <a:tailEnd/>
          </a:ln>
        </p:spPr>
        <p:txBody>
          <a:bodyPr/>
          <a:lstStyle/>
          <a:p>
            <a:pPr algn="just">
              <a:lnSpc>
                <a:spcPct val="80000"/>
              </a:lnSpc>
              <a:defRPr/>
            </a:pPr>
            <a:r>
              <a:rPr lang="ru-RU" sz="2200">
                <a:latin typeface="Times New Roman" pitchFamily="18" charset="0"/>
                <a:cs typeface="Times New Roman" pitchFamily="18" charset="0"/>
              </a:rPr>
              <a:t>ёзма ва о</a:t>
            </a:r>
            <a:r>
              <a:rPr lang="uz-Cyrl-UZ" sz="2200">
                <a:latin typeface="Times New Roman" pitchFamily="18" charset="0"/>
                <a:cs typeface="Times New Roman" pitchFamily="18" charset="0"/>
              </a:rPr>
              <a:t>ғ</a:t>
            </a:r>
            <a:r>
              <a:rPr lang="ru-RU" sz="2200">
                <a:latin typeface="Times New Roman" pitchFamily="18" charset="0"/>
                <a:cs typeface="Times New Roman" pitchFamily="18" charset="0"/>
              </a:rPr>
              <a:t>заки нут</a:t>
            </a:r>
            <a:r>
              <a:rPr lang="uz-Cyrl-UZ" sz="2200">
                <a:latin typeface="Times New Roman" pitchFamily="18" charset="0"/>
                <a:cs typeface="Times New Roman" pitchFamily="18" charset="0"/>
              </a:rPr>
              <a:t>қ</a:t>
            </a:r>
            <a:r>
              <a:rPr lang="ru-RU" sz="2200">
                <a:latin typeface="Times New Roman" pitchFamily="18" charset="0"/>
                <a:cs typeface="Times New Roman" pitchFamily="18" charset="0"/>
              </a:rPr>
              <a:t> тузиш малакасини талаба, тингловчи ва педагог ўқитувчи даражасида шакллантириш усулларини талқин этиш</a:t>
            </a:r>
            <a:endParaRPr lang="uz-Cyrl-UZ" sz="2200">
              <a:solidFill>
                <a:schemeClr val="bg1"/>
              </a:solidFill>
              <a:latin typeface="Times New Roman" pitchFamily="18" charset="0"/>
              <a:cs typeface="Times New Roman" pitchFamily="18" charset="0"/>
            </a:endParaRPr>
          </a:p>
        </p:txBody>
      </p:sp>
      <p:sp>
        <p:nvSpPr>
          <p:cNvPr id="11" name="AutoShape 5"/>
          <p:cNvSpPr>
            <a:spLocks noChangeArrowheads="1"/>
          </p:cNvSpPr>
          <p:nvPr/>
        </p:nvSpPr>
        <p:spPr bwMode="auto">
          <a:xfrm>
            <a:off x="2209800" y="4876800"/>
            <a:ext cx="6781800" cy="954088"/>
          </a:xfrm>
          <a:prstGeom prst="flowChartProcess">
            <a:avLst/>
          </a:prstGeom>
          <a:solidFill>
            <a:schemeClr val="accent3">
              <a:lumMod val="75000"/>
            </a:schemeClr>
          </a:solidFill>
          <a:ln w="28575">
            <a:solidFill>
              <a:schemeClr val="tx1"/>
            </a:solidFill>
            <a:miter lim="800000"/>
            <a:headEnd/>
            <a:tailEnd/>
          </a:ln>
        </p:spPr>
        <p:txBody>
          <a:bodyPr/>
          <a:lstStyle/>
          <a:p>
            <a:pPr algn="just">
              <a:lnSpc>
                <a:spcPct val="80000"/>
              </a:lnSpc>
              <a:defRPr/>
            </a:pPr>
            <a:r>
              <a:rPr lang="ru-RU" sz="2200">
                <a:latin typeface="Times New Roman" pitchFamily="18" charset="0"/>
                <a:cs typeface="Times New Roman" pitchFamily="18" charset="0"/>
              </a:rPr>
              <a:t>нут</a:t>
            </a:r>
            <a:r>
              <a:rPr lang="uz-Cyrl-UZ" sz="2200">
                <a:latin typeface="Times New Roman" pitchFamily="18" charset="0"/>
                <a:cs typeface="Times New Roman" pitchFamily="18" charset="0"/>
              </a:rPr>
              <a:t>қ</a:t>
            </a:r>
            <a:r>
              <a:rPr lang="ru-RU" sz="2200">
                <a:latin typeface="Times New Roman" pitchFamily="18" charset="0"/>
                <a:cs typeface="Times New Roman" pitchFamily="18" charset="0"/>
              </a:rPr>
              <a:t> одоби масаласини педагоглар  иш фаолиятининг асосий, бош масаласи даражасига кўтариш</a:t>
            </a:r>
            <a:endParaRPr lang="uz-Cyrl-UZ" sz="2200">
              <a:solidFill>
                <a:schemeClr val="bg1"/>
              </a:solidFill>
              <a:latin typeface="Times New Roman" pitchFamily="18" charset="0"/>
              <a:cs typeface="Times New Roman" pitchFamily="18" charset="0"/>
            </a:endParaRPr>
          </a:p>
        </p:txBody>
      </p:sp>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Horizontal)">
                                      <p:cBhvr>
                                        <p:cTn id="7" dur="2000"/>
                                        <p:tgtEl>
                                          <p:spTgt spid="4"/>
                                        </p:tgtEl>
                                      </p:cBhvr>
                                    </p:animEffect>
                                  </p:childTnLst>
                                </p:cTn>
                              </p:par>
                            </p:childTnLst>
                          </p:cTn>
                        </p:par>
                        <p:par>
                          <p:cTn id="8" fill="hold">
                            <p:stCondLst>
                              <p:cond delay="2000"/>
                            </p:stCondLst>
                            <p:childTnLst>
                              <p:par>
                                <p:cTn id="9" presetID="23" presetClass="entr" presetSubtype="32"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2000" fill="hold"/>
                                        <p:tgtEl>
                                          <p:spTgt spid="5"/>
                                        </p:tgtEl>
                                        <p:attrNameLst>
                                          <p:attrName>ppt_w</p:attrName>
                                        </p:attrNameLst>
                                      </p:cBhvr>
                                      <p:tavLst>
                                        <p:tav tm="0">
                                          <p:val>
                                            <p:strVal val="4*#ppt_w"/>
                                          </p:val>
                                        </p:tav>
                                        <p:tav tm="100000">
                                          <p:val>
                                            <p:strVal val="#ppt_w"/>
                                          </p:val>
                                        </p:tav>
                                      </p:tavLst>
                                    </p:anim>
                                    <p:anim calcmode="lin" valueType="num">
                                      <p:cBhvr>
                                        <p:cTn id="12" dur="2000" fill="hold"/>
                                        <p:tgtEl>
                                          <p:spTgt spid="5"/>
                                        </p:tgtEl>
                                        <p:attrNameLst>
                                          <p:attrName>ppt_h</p:attrName>
                                        </p:attrNameLst>
                                      </p:cBhvr>
                                      <p:tavLst>
                                        <p:tav tm="0">
                                          <p:val>
                                            <p:strVal val="4*#ppt_h"/>
                                          </p:val>
                                        </p:tav>
                                        <p:tav tm="100000">
                                          <p:val>
                                            <p:strVal val="#ppt_h"/>
                                          </p:val>
                                        </p:tav>
                                      </p:tavLst>
                                    </p:anim>
                                  </p:childTnLst>
                                </p:cTn>
                              </p:par>
                            </p:childTnLst>
                          </p:cTn>
                        </p:par>
                        <p:par>
                          <p:cTn id="13" fill="hold">
                            <p:stCondLst>
                              <p:cond delay="4000"/>
                            </p:stCondLst>
                            <p:childTnLst>
                              <p:par>
                                <p:cTn id="14" presetID="23" presetClass="entr" presetSubtype="32"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p:cTn id="16" dur="2000" fill="hold"/>
                                        <p:tgtEl>
                                          <p:spTgt spid="6"/>
                                        </p:tgtEl>
                                        <p:attrNameLst>
                                          <p:attrName>ppt_w</p:attrName>
                                        </p:attrNameLst>
                                      </p:cBhvr>
                                      <p:tavLst>
                                        <p:tav tm="0">
                                          <p:val>
                                            <p:strVal val="4*#ppt_w"/>
                                          </p:val>
                                        </p:tav>
                                        <p:tav tm="100000">
                                          <p:val>
                                            <p:strVal val="#ppt_w"/>
                                          </p:val>
                                        </p:tav>
                                      </p:tavLst>
                                    </p:anim>
                                    <p:anim calcmode="lin" valueType="num">
                                      <p:cBhvr>
                                        <p:cTn id="17" dur="2000" fill="hold"/>
                                        <p:tgtEl>
                                          <p:spTgt spid="6"/>
                                        </p:tgtEl>
                                        <p:attrNameLst>
                                          <p:attrName>ppt_h</p:attrName>
                                        </p:attrNameLst>
                                      </p:cBhvr>
                                      <p:tavLst>
                                        <p:tav tm="0">
                                          <p:val>
                                            <p:strVal val="4*#ppt_h"/>
                                          </p:val>
                                        </p:tav>
                                        <p:tav tm="100000">
                                          <p:val>
                                            <p:strVal val="#ppt_h"/>
                                          </p:val>
                                        </p:tav>
                                      </p:tavLst>
                                    </p:anim>
                                  </p:childTnLst>
                                </p:cTn>
                              </p:par>
                            </p:childTnLst>
                          </p:cTn>
                        </p:par>
                        <p:par>
                          <p:cTn id="18" fill="hold">
                            <p:stCondLst>
                              <p:cond delay="6000"/>
                            </p:stCondLst>
                            <p:childTnLst>
                              <p:par>
                                <p:cTn id="19" presetID="16" presetClass="entr" presetSubtype="37" fill="hold" grpId="0" nodeType="after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arn(outVertical)">
                                      <p:cBhvr>
                                        <p:cTn id="21" dur="2000"/>
                                        <p:tgtEl>
                                          <p:spTgt spid="7"/>
                                        </p:tgtEl>
                                      </p:cBhvr>
                                    </p:animEffect>
                                  </p:childTnLst>
                                </p:cTn>
                              </p:par>
                            </p:childTnLst>
                          </p:cTn>
                        </p:par>
                        <p:par>
                          <p:cTn id="22" fill="hold">
                            <p:stCondLst>
                              <p:cond delay="8000"/>
                            </p:stCondLst>
                            <p:childTnLst>
                              <p:par>
                                <p:cTn id="23" presetID="16" presetClass="entr" presetSubtype="37" fill="hold" grpId="0" nodeType="after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barn(outVertical)">
                                      <p:cBhvr>
                                        <p:cTn id="25" dur="2000"/>
                                        <p:tgtEl>
                                          <p:spTgt spid="9"/>
                                        </p:tgtEl>
                                      </p:cBhvr>
                                    </p:animEffect>
                                  </p:childTnLst>
                                </p:cTn>
                              </p:par>
                            </p:childTnLst>
                          </p:cTn>
                        </p:par>
                        <p:par>
                          <p:cTn id="26" fill="hold">
                            <p:stCondLst>
                              <p:cond delay="10000"/>
                            </p:stCondLst>
                            <p:childTnLst>
                              <p:par>
                                <p:cTn id="27" presetID="16" presetClass="entr" presetSubtype="37" fill="hold" grpId="0"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barn(outVertical)">
                                      <p:cBhvr>
                                        <p:cTn id="29" dur="2000"/>
                                        <p:tgtEl>
                                          <p:spTgt spid="10"/>
                                        </p:tgtEl>
                                      </p:cBhvr>
                                    </p:animEffect>
                                  </p:childTnLst>
                                </p:cTn>
                              </p:par>
                            </p:childTnLst>
                          </p:cTn>
                        </p:par>
                        <p:par>
                          <p:cTn id="30" fill="hold">
                            <p:stCondLst>
                              <p:cond delay="12000"/>
                            </p:stCondLst>
                            <p:childTnLst>
                              <p:par>
                                <p:cTn id="31" presetID="16" presetClass="entr" presetSubtype="37" fill="hold" grpId="0" nodeType="after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barn(outVertical)">
                                      <p:cBhvr>
                                        <p:cTn id="33"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10"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09600" y="304800"/>
            <a:ext cx="8229600" cy="1143000"/>
          </a:xfrm>
        </p:spPr>
        <p:style>
          <a:lnRef idx="2">
            <a:schemeClr val="accent2"/>
          </a:lnRef>
          <a:fillRef idx="1">
            <a:schemeClr val="lt1"/>
          </a:fillRef>
          <a:effectRef idx="0">
            <a:schemeClr val="accent2"/>
          </a:effectRef>
          <a:fontRef idx="minor">
            <a:schemeClr val="dk1"/>
          </a:fontRef>
        </p:style>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54864" indent="0" algn="ctr" fontAlgn="auto">
              <a:spcAft>
                <a:spcPts val="0"/>
              </a:spcAft>
              <a:defRPr/>
            </a:pPr>
            <a:r>
              <a:rPr lang="ru-RU" sz="3200" b="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«Педагогнинг нут</a:t>
            </a:r>
            <a:r>
              <a:rPr lang="uz-Cyrl-UZ" sz="3200" b="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қ</a:t>
            </a:r>
            <a:r>
              <a:rPr lang="ru-RU" sz="3200" b="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маданияти» </a:t>
            </a:r>
            <a:r>
              <a:rPr lang="ru-RU" sz="3200"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тарихидан:</a:t>
            </a:r>
            <a:endParaRPr lang="ru-RU" sz="3200" b="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3554" name="Rectangle 3"/>
          <p:cNvSpPr>
            <a:spLocks noGrp="1" noChangeArrowheads="1"/>
          </p:cNvSpPr>
          <p:nvPr>
            <p:ph idx="1"/>
          </p:nvPr>
        </p:nvSpPr>
        <p:spPr/>
        <p:txBody>
          <a:bodyPr/>
          <a:lstStyle/>
          <a:p>
            <a:pPr marL="0" indent="442913" algn="just">
              <a:lnSpc>
                <a:spcPct val="80000"/>
              </a:lnSpc>
              <a:buFont typeface="Wingdings 2" pitchFamily="18" charset="2"/>
              <a:buNone/>
            </a:pPr>
            <a:r>
              <a:rPr lang="uz-Cyrl-UZ" sz="2400" smtClean="0"/>
              <a:t>- Юнонлардан бўлган Георгий ўз шаҳрига ёрдам сўраб Афинага келади, нутқ сўзлаб, Афина ёшларига кучли таъсир қилади.</a:t>
            </a:r>
          </a:p>
          <a:p>
            <a:pPr marL="0" indent="442913" algn="just">
              <a:lnSpc>
                <a:spcPct val="80000"/>
              </a:lnSpc>
              <a:buFont typeface="Wingdings 2" pitchFamily="18" charset="2"/>
              <a:buNone/>
            </a:pPr>
            <a:r>
              <a:rPr lang="uz-Cyrl-UZ" sz="2400" smtClean="0"/>
              <a:t>- Лисий (459-380) афиналик бўлиб, 300 га яқин нутқ ёзган, шундан 34 таси суддаги нутқ сифатида сақланиб қолган (эр, хотин, қўшмачи қиз, хотинларни бузувчи Донжуан ҳақидаги суд ҳикоясини эслаш).</a:t>
            </a:r>
          </a:p>
          <a:p>
            <a:pPr marL="0" indent="442913" algn="just">
              <a:lnSpc>
                <a:spcPct val="80000"/>
              </a:lnSpc>
              <a:buFont typeface="Wingdings 2" pitchFamily="18" charset="2"/>
              <a:buNone/>
            </a:pPr>
            <a:r>
              <a:rPr lang="uz-Cyrl-UZ" sz="2400" smtClean="0"/>
              <a:t>- Аристотель (384-322 «Риторика» китоби 3 та китобдан иборат. У нотиқликни эгаллашнинг 5 йўлини кўрсатган:</a:t>
            </a:r>
            <a:endParaRPr lang="ru-RU" sz="2400" smtClean="0"/>
          </a:p>
          <a:p>
            <a:pPr marL="0" indent="442913" algn="just">
              <a:lnSpc>
                <a:spcPct val="80000"/>
              </a:lnSpc>
              <a:buFont typeface="Wingdings 2" pitchFamily="18" charset="2"/>
              <a:buNone/>
            </a:pPr>
            <a:r>
              <a:rPr lang="ru-RU" sz="2400" smtClean="0"/>
              <a:t>1) материал (маъруза)ни тайёрлаш</a:t>
            </a:r>
            <a:r>
              <a:rPr lang="uz-Cyrl-UZ" sz="2400" smtClean="0"/>
              <a:t> (оғзаки ва ёзма шаклларда)</a:t>
            </a:r>
            <a:r>
              <a:rPr lang="ru-RU" sz="2400" smtClean="0"/>
              <a:t>;</a:t>
            </a:r>
          </a:p>
          <a:p>
            <a:pPr marL="0" indent="442913" algn="just">
              <a:lnSpc>
                <a:spcPct val="80000"/>
              </a:lnSpc>
              <a:buFont typeface="Wingdings 2" pitchFamily="18" charset="2"/>
              <a:buNone/>
            </a:pPr>
            <a:r>
              <a:rPr lang="ru-RU" sz="2400" smtClean="0"/>
              <a:t>2) материалнинг режасини тузиш</a:t>
            </a:r>
            <a:r>
              <a:rPr lang="uz-Cyrl-UZ" sz="2400" smtClean="0"/>
              <a:t> (оғзаки ва ёзма шаклларда)</a:t>
            </a:r>
            <a:r>
              <a:rPr lang="ru-RU" sz="2400" smtClean="0"/>
              <a:t>;</a:t>
            </a:r>
          </a:p>
          <a:p>
            <a:pPr marL="0" indent="442913" algn="just">
              <a:lnSpc>
                <a:spcPct val="80000"/>
              </a:lnSpc>
              <a:buFont typeface="Wingdings 2" pitchFamily="18" charset="2"/>
              <a:buNone/>
            </a:pPr>
            <a:r>
              <a:rPr lang="ru-RU" sz="2400" smtClean="0"/>
              <a:t>3) материалларни эслаб </a:t>
            </a:r>
            <a:r>
              <a:rPr lang="uz-Cyrl-UZ" sz="2400" smtClean="0"/>
              <a:t>қ</a:t>
            </a:r>
            <a:r>
              <a:rPr lang="ru-RU" sz="2400" smtClean="0"/>
              <a:t>олиш;</a:t>
            </a:r>
          </a:p>
          <a:p>
            <a:pPr marL="0" indent="442913" algn="just">
              <a:lnSpc>
                <a:spcPct val="80000"/>
              </a:lnSpc>
              <a:buFont typeface="Wingdings 2" pitchFamily="18" charset="2"/>
              <a:buNone/>
            </a:pPr>
            <a:r>
              <a:rPr lang="ru-RU" sz="2400" smtClean="0"/>
              <a:t>4) материалларни сўз ёрдамида тў</a:t>
            </a:r>
            <a:r>
              <a:rPr lang="uz-Cyrl-UZ" sz="2400" smtClean="0"/>
              <a:t>ғ</a:t>
            </a:r>
            <a:r>
              <a:rPr lang="ru-RU" sz="2400" smtClean="0"/>
              <a:t>ри акс эттириш;</a:t>
            </a:r>
          </a:p>
          <a:p>
            <a:pPr marL="0" indent="442913" algn="just">
              <a:lnSpc>
                <a:spcPct val="80000"/>
              </a:lnSpc>
              <a:buFont typeface="Wingdings 2" pitchFamily="18" charset="2"/>
              <a:buNone/>
            </a:pPr>
            <a:r>
              <a:rPr lang="ru-RU" sz="2400" smtClean="0"/>
              <a:t>5) материалларни  тў</a:t>
            </a:r>
            <a:r>
              <a:rPr lang="uz-Cyrl-UZ" sz="2400" smtClean="0"/>
              <a:t>ғ</a:t>
            </a:r>
            <a:r>
              <a:rPr lang="ru-RU" sz="2400" smtClean="0"/>
              <a:t>ри  талаффўз  этиш.</a:t>
            </a:r>
          </a:p>
        </p:txBody>
      </p:sp>
    </p:spTree>
  </p:cSld>
  <p:clrMapOvr>
    <a:masterClrMapping/>
  </p:clrMapOvr>
  <p:transition spd="slow">
    <p:blinds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3"/>
          <p:cNvSpPr>
            <a:spLocks noGrp="1" noChangeArrowheads="1"/>
          </p:cNvSpPr>
          <p:nvPr>
            <p:ph idx="4294967295"/>
          </p:nvPr>
        </p:nvSpPr>
        <p:spPr>
          <a:xfrm>
            <a:off x="457200" y="914400"/>
            <a:ext cx="8229600" cy="5181600"/>
          </a:xfrm>
        </p:spPr>
        <p:txBody>
          <a:bodyPr/>
          <a:lstStyle/>
          <a:p>
            <a:pPr marL="0" indent="442913" algn="just">
              <a:lnSpc>
                <a:spcPct val="80000"/>
              </a:lnSpc>
              <a:buFont typeface="Wingdings 2" pitchFamily="18" charset="2"/>
              <a:buNone/>
            </a:pPr>
            <a:r>
              <a:rPr lang="ru-RU" sz="2800" smtClean="0"/>
              <a:t>- Демосфен (84-323) Эсхилни судда ютиб, олтин гулчамбарни олади, охирида ўзи захар ичиб ўлади.</a:t>
            </a:r>
          </a:p>
          <a:p>
            <a:pPr marL="0" indent="442913" algn="just">
              <a:lnSpc>
                <a:spcPct val="80000"/>
              </a:lnSpc>
              <a:buFont typeface="Wingdings 2" pitchFamily="18" charset="2"/>
              <a:buNone/>
            </a:pPr>
            <a:r>
              <a:rPr lang="ru-RU" sz="2800" smtClean="0"/>
              <a:t>- Цецерон (103-43) нутқнинг чиройлиги, ибораларнинг жонлилиги, жумлаларнинг нафислигига эътибор берган. У 31 ёшида консул бўлган, ундан сўнг Цезар консул бўлган ва уни бадарға </a:t>
            </a:r>
            <a:r>
              <a:rPr lang="uz-Cyrl-UZ" sz="2800" smtClean="0"/>
              <a:t>қ</a:t>
            </a:r>
            <a:r>
              <a:rPr lang="ru-RU" sz="2800" smtClean="0"/>
              <a:t>илишмоқчи бўлганидан ўзи кетиб </a:t>
            </a:r>
            <a:r>
              <a:rPr lang="uz-Cyrl-UZ" sz="2800" smtClean="0"/>
              <a:t>қ</a:t>
            </a:r>
            <a:r>
              <a:rPr lang="ru-RU" sz="2800" smtClean="0"/>
              <a:t>олади. Унинг «Ноти</a:t>
            </a:r>
            <a:r>
              <a:rPr lang="uz-Cyrl-UZ" sz="2800" smtClean="0"/>
              <a:t>қ</a:t>
            </a:r>
            <a:r>
              <a:rPr lang="ru-RU" sz="2800" smtClean="0"/>
              <a:t>лар ҳа</a:t>
            </a:r>
            <a:r>
              <a:rPr lang="uz-Cyrl-UZ" sz="2800" smtClean="0"/>
              <a:t>қ</a:t>
            </a:r>
            <a:r>
              <a:rPr lang="ru-RU" sz="2800" smtClean="0"/>
              <a:t>ида» номли асари 3 та китобдан иборат. Цицероннинг нутқ жараёнидаги энг севган усуллари:</a:t>
            </a:r>
          </a:p>
          <a:p>
            <a:pPr marL="0" indent="442913" algn="just">
              <a:lnSpc>
                <a:spcPct val="80000"/>
              </a:lnSpc>
              <a:buFont typeface="Wingdings 2" pitchFamily="18" charset="2"/>
              <a:buNone/>
            </a:pPr>
            <a:r>
              <a:rPr lang="ru-RU" sz="2800" smtClean="0"/>
              <a:t>а) шахсларга тавсиф бериш,</a:t>
            </a:r>
          </a:p>
          <a:p>
            <a:pPr marL="0" indent="442913" algn="just">
              <a:lnSpc>
                <a:spcPct val="80000"/>
              </a:lnSpc>
              <a:buFont typeface="Wingdings 2" pitchFamily="18" charset="2"/>
              <a:buNone/>
            </a:pPr>
            <a:r>
              <a:rPr lang="ru-RU" sz="2800" smtClean="0"/>
              <a:t>б) драматик во</a:t>
            </a:r>
            <a:r>
              <a:rPr lang="uz-Cyrl-UZ" sz="2800" smtClean="0"/>
              <a:t>қ</a:t>
            </a:r>
            <a:r>
              <a:rPr lang="ru-RU" sz="2800" smtClean="0"/>
              <a:t>еаларни эслаш,</a:t>
            </a:r>
          </a:p>
          <a:p>
            <a:pPr marL="0" indent="442913" algn="just">
              <a:lnSpc>
                <a:spcPct val="80000"/>
              </a:lnSpc>
              <a:buFont typeface="Wingdings 2" pitchFamily="18" charset="2"/>
              <a:buNone/>
            </a:pPr>
            <a:r>
              <a:rPr lang="ru-RU" sz="2800" smtClean="0"/>
              <a:t>в) </a:t>
            </a:r>
            <a:r>
              <a:rPr lang="uz-Cyrl-UZ" sz="2800" smtClean="0"/>
              <a:t>ҳ</a:t>
            </a:r>
            <a:r>
              <a:rPr lang="ru-RU" sz="2800" smtClean="0"/>
              <a:t>икматли сўз ва мақолларни, </a:t>
            </a:r>
            <a:r>
              <a:rPr lang="uz-Cyrl-UZ" sz="2800" smtClean="0"/>
              <a:t>қ</a:t>
            </a:r>
            <a:r>
              <a:rPr lang="ru-RU" sz="2800" smtClean="0"/>
              <a:t>очиримли гапларни нут</a:t>
            </a:r>
            <a:r>
              <a:rPr lang="uz-Cyrl-UZ" sz="2800" smtClean="0"/>
              <a:t>қ</a:t>
            </a:r>
            <a:r>
              <a:rPr lang="ru-RU" sz="2800" smtClean="0"/>
              <a:t> ва</a:t>
            </a:r>
            <a:r>
              <a:rPr lang="uz-Cyrl-UZ" sz="2800" smtClean="0"/>
              <a:t>қ</a:t>
            </a:r>
            <a:r>
              <a:rPr lang="ru-RU" sz="2800" smtClean="0"/>
              <a:t>тида ўринли ишлатиб кетиш.</a:t>
            </a:r>
          </a:p>
        </p:txBody>
      </p:sp>
    </p:spTree>
  </p:cSld>
  <p:clrMapOvr>
    <a:masterClrMapping/>
  </p:clrMapOvr>
  <p:transition spd="slow">
    <p:blinds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3"/>
          <p:cNvSpPr>
            <a:spLocks noGrp="1" noChangeArrowheads="1"/>
          </p:cNvSpPr>
          <p:nvPr>
            <p:ph idx="4294967295"/>
          </p:nvPr>
        </p:nvSpPr>
        <p:spPr>
          <a:xfrm>
            <a:off x="457200" y="762000"/>
            <a:ext cx="8229600" cy="5410200"/>
          </a:xfrm>
        </p:spPr>
        <p:txBody>
          <a:bodyPr/>
          <a:lstStyle/>
          <a:p>
            <a:pPr marL="0" indent="442913" algn="just">
              <a:lnSpc>
                <a:spcPct val="80000"/>
              </a:lnSpc>
              <a:buFont typeface="Wingdings 2" pitchFamily="18" charset="2"/>
              <a:buNone/>
            </a:pPr>
            <a:r>
              <a:rPr lang="ru-RU" sz="2800" smtClean="0"/>
              <a:t>- Беруний – нахв (грамматика), мантиқ, аруз фанларини билиш керак деган.</a:t>
            </a:r>
          </a:p>
          <a:p>
            <a:pPr marL="0" indent="442913" algn="just">
              <a:lnSpc>
                <a:spcPct val="80000"/>
              </a:lnSpc>
              <a:buFont typeface="Wingdings 2" pitchFamily="18" charset="2"/>
              <a:buNone/>
            </a:pPr>
            <a:r>
              <a:rPr lang="ru-RU" sz="2800" smtClean="0"/>
              <a:t>- Абу Наср Фаробий (870-950) нутқ тузишда сўз, грамматика, манти</a:t>
            </a:r>
            <a:r>
              <a:rPr lang="uz-Cyrl-UZ" sz="2800" smtClean="0"/>
              <a:t>қ</a:t>
            </a:r>
            <a:r>
              <a:rPr lang="ru-RU" sz="2800" smtClean="0"/>
              <a:t> илми</a:t>
            </a:r>
            <a:r>
              <a:rPr lang="uz-Cyrl-UZ" sz="2800" smtClean="0"/>
              <a:t> </a:t>
            </a:r>
            <a:r>
              <a:rPr lang="ru-RU" sz="2800" smtClean="0"/>
              <a:t>жуда керак деб таъкидлаган, музика чалиб одамларни кулдирган, йи</a:t>
            </a:r>
            <a:r>
              <a:rPr lang="uz-Cyrl-UZ" sz="2800" smtClean="0"/>
              <a:t>ғ</a:t>
            </a:r>
            <a:r>
              <a:rPr lang="ru-RU" sz="2800" smtClean="0"/>
              <a:t>латган ва ухлатиб </a:t>
            </a:r>
            <a:r>
              <a:rPr lang="uz-Cyrl-UZ" sz="2800" smtClean="0"/>
              <a:t>қ</a:t>
            </a:r>
            <a:r>
              <a:rPr lang="ru-RU" sz="2800" smtClean="0"/>
              <a:t>ўйгани.</a:t>
            </a:r>
          </a:p>
          <a:p>
            <a:pPr marL="0" indent="442913" algn="just">
              <a:lnSpc>
                <a:spcPct val="80000"/>
              </a:lnSpc>
              <a:buFont typeface="Wingdings 2" pitchFamily="18" charset="2"/>
              <a:buNone/>
            </a:pPr>
            <a:r>
              <a:rPr lang="ru-RU" sz="2800" smtClean="0"/>
              <a:t>- Ал Хоразмий (977.) «Мафтох ул улум» асарида (илмлар калитлари) нут</a:t>
            </a:r>
            <a:r>
              <a:rPr lang="uz-Cyrl-UZ" sz="2800" smtClean="0"/>
              <a:t>қ</a:t>
            </a:r>
            <a:r>
              <a:rPr lang="ru-RU" sz="2800" smtClean="0"/>
              <a:t>ни бир илм сифатида гапирган.</a:t>
            </a:r>
            <a:endParaRPr lang="uz-Cyrl-UZ" sz="2800" smtClean="0"/>
          </a:p>
          <a:p>
            <a:pPr marL="0" indent="442913" algn="just">
              <a:lnSpc>
                <a:spcPct val="80000"/>
              </a:lnSpc>
              <a:buFont typeface="Wingdings 2" pitchFamily="18" charset="2"/>
              <a:buNone/>
            </a:pPr>
            <a:r>
              <a:rPr lang="uz-Cyrl-UZ" sz="2800" smtClean="0"/>
              <a:t>- Ахмад Югнакий, Хисрав Дехлавий, имом Ғазолий, Кайковус (44 та бобдан ташкил топган), Навоийнинг асаларида ҳам нутқ одоби, педагогнинг нутқ маданиятига муносабати масаларига жиддий тўхталишган.</a:t>
            </a:r>
            <a:r>
              <a:rPr lang="ru-RU" sz="2800" smtClean="0"/>
              <a:t> </a:t>
            </a:r>
          </a:p>
        </p:txBody>
      </p:sp>
    </p:spTree>
  </p:cSld>
  <p:clrMapOvr>
    <a:masterClrMapping/>
  </p:clrMapOvr>
  <p:transition spd="slow">
    <p:blinds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04800"/>
            <a:ext cx="8229600" cy="1091736"/>
          </a:xfrm>
        </p:spPr>
        <p:txBody>
          <a:bodyPr>
            <a:noAutofit/>
          </a:bodyPr>
          <a:lstStyle/>
          <a:p>
            <a:pPr marL="54864" indent="0" algn="ctr" fontAlgn="auto">
              <a:spcAft>
                <a:spcPts val="0"/>
              </a:spcAft>
              <a:defRPr/>
            </a:pPr>
            <a:r>
              <a:rPr lang="ru-RU" sz="3600" b="1">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Педагогнинг нут</a:t>
            </a:r>
            <a:r>
              <a:rPr lang="uz-Cyrl-UZ" sz="3600" b="1">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қ</a:t>
            </a:r>
            <a:r>
              <a:rPr lang="ru-RU" sz="3600" b="1">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 маданияти муммолари</a:t>
            </a:r>
            <a:r>
              <a:rPr lang="ru-RU" sz="3600" b="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a:t>
            </a:r>
            <a:endParaRPr lang="ru-RU" sz="3600" b="1">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
        <p:nvSpPr>
          <p:cNvPr id="26626" name="Rectangle 3"/>
          <p:cNvSpPr>
            <a:spLocks noGrp="1" noChangeArrowheads="1"/>
          </p:cNvSpPr>
          <p:nvPr>
            <p:ph idx="1"/>
          </p:nvPr>
        </p:nvSpPr>
        <p:spPr/>
        <p:txBody>
          <a:bodyPr/>
          <a:lstStyle/>
          <a:p>
            <a:pPr marL="514350" indent="-514350" algn="just">
              <a:buClr>
                <a:schemeClr val="tx1"/>
              </a:buClr>
              <a:buSzPct val="100000"/>
              <a:buFont typeface="Rockwell" pitchFamily="18" charset="0"/>
              <a:buAutoNum type="arabicPeriod"/>
            </a:pPr>
            <a:r>
              <a:rPr lang="uz-Cyrl-UZ" smtClean="0">
                <a:latin typeface="Times New Roman" pitchFamily="18" charset="0"/>
                <a:cs typeface="Times New Roman" pitchFamily="18" charset="0"/>
              </a:rPr>
              <a:t>шева унсурларидан қочиш керак;</a:t>
            </a:r>
          </a:p>
          <a:p>
            <a:pPr marL="514350" indent="-514350" algn="just">
              <a:buFont typeface="Rockwell" pitchFamily="18" charset="0"/>
              <a:buAutoNum type="arabicPeriod"/>
            </a:pPr>
            <a:endParaRPr lang="uz-Cyrl-UZ" smtClean="0">
              <a:latin typeface="Times New Roman" pitchFamily="18" charset="0"/>
              <a:cs typeface="Times New Roman" pitchFamily="18" charset="0"/>
            </a:endParaRPr>
          </a:p>
          <a:p>
            <a:pPr marL="514350" indent="-514350" algn="just">
              <a:buClr>
                <a:schemeClr val="tx1"/>
              </a:buClr>
              <a:buSzPct val="100000"/>
              <a:buFont typeface="Rockwell" pitchFamily="18" charset="0"/>
              <a:buAutoNum type="arabicPeriod"/>
            </a:pPr>
            <a:r>
              <a:rPr lang="uz-Cyrl-UZ" smtClean="0">
                <a:latin typeface="Times New Roman" pitchFamily="18" charset="0"/>
                <a:cs typeface="Times New Roman" pitchFamily="18" charset="0"/>
              </a:rPr>
              <a:t>педагогнинг адабий тил меъёрларини эгалаши;</a:t>
            </a:r>
          </a:p>
          <a:p>
            <a:pPr marL="514350" indent="-514350" algn="just">
              <a:buClr>
                <a:schemeClr val="tx1"/>
              </a:buClr>
              <a:buSzPct val="100000"/>
              <a:buFont typeface="Rockwell" pitchFamily="18" charset="0"/>
              <a:buAutoNum type="arabicPeriod"/>
            </a:pPr>
            <a:endParaRPr lang="ru-RU" smtClean="0">
              <a:latin typeface="Times New Roman" pitchFamily="18" charset="0"/>
              <a:cs typeface="Times New Roman" pitchFamily="18" charset="0"/>
            </a:endParaRPr>
          </a:p>
          <a:p>
            <a:pPr marL="514350" indent="-514350" algn="just">
              <a:buClr>
                <a:schemeClr val="tx1"/>
              </a:buClr>
              <a:buSzPct val="100000"/>
              <a:buFont typeface="Rockwell" pitchFamily="18" charset="0"/>
              <a:buAutoNum type="arabicPeriod"/>
            </a:pPr>
            <a:r>
              <a:rPr lang="ru-RU" smtClean="0">
                <a:latin typeface="Times New Roman" pitchFamily="18" charset="0"/>
                <a:cs typeface="Times New Roman" pitchFamily="18" charset="0"/>
              </a:rPr>
              <a:t>унинг одатдаги нут</a:t>
            </a:r>
            <a:r>
              <a:rPr lang="uz-Cyrl-UZ" smtClean="0">
                <a:latin typeface="Times New Roman" pitchFamily="18" charset="0"/>
                <a:cs typeface="Times New Roman" pitchFamily="18" charset="0"/>
              </a:rPr>
              <a:t>қ</a:t>
            </a:r>
            <a:r>
              <a:rPr lang="ru-RU" smtClean="0">
                <a:latin typeface="Times New Roman" pitchFamily="18" charset="0"/>
                <a:cs typeface="Times New Roman" pitchFamily="18" charset="0"/>
              </a:rPr>
              <a:t> одобига амал қилиши;</a:t>
            </a:r>
          </a:p>
          <a:p>
            <a:pPr marL="514350" indent="-514350" algn="just">
              <a:buClr>
                <a:schemeClr val="tx1"/>
              </a:buClr>
              <a:buSzPct val="100000"/>
              <a:buFont typeface="Rockwell" pitchFamily="18" charset="0"/>
              <a:buAutoNum type="arabicPeriod"/>
            </a:pPr>
            <a:endParaRPr lang="ru-RU" smtClean="0">
              <a:latin typeface="Times New Roman" pitchFamily="18" charset="0"/>
              <a:cs typeface="Times New Roman" pitchFamily="18" charset="0"/>
            </a:endParaRPr>
          </a:p>
          <a:p>
            <a:pPr marL="514350" indent="-514350" algn="just">
              <a:buClr>
                <a:schemeClr val="tx1"/>
              </a:buClr>
              <a:buSzPct val="100000"/>
              <a:buFont typeface="Rockwell" pitchFamily="18" charset="0"/>
              <a:buAutoNum type="arabicPeriod"/>
            </a:pPr>
            <a:r>
              <a:rPr lang="ru-RU" smtClean="0">
                <a:latin typeface="Times New Roman" pitchFamily="18" charset="0"/>
                <a:cs typeface="Times New Roman" pitchFamily="18" charset="0"/>
              </a:rPr>
              <a:t>нут</a:t>
            </a:r>
            <a:r>
              <a:rPr lang="uz-Cyrl-UZ" smtClean="0">
                <a:latin typeface="Times New Roman" pitchFamily="18" charset="0"/>
                <a:cs typeface="Times New Roman" pitchFamily="18" charset="0"/>
              </a:rPr>
              <a:t>қ</a:t>
            </a:r>
            <a:r>
              <a:rPr lang="ru-RU" smtClean="0">
                <a:latin typeface="Times New Roman" pitchFamily="18" charset="0"/>
                <a:cs typeface="Times New Roman" pitchFamily="18" charset="0"/>
              </a:rPr>
              <a:t>нинг оғзаки ва ёзма шаклларда ифодалай олиш имконияти.</a:t>
            </a:r>
          </a:p>
        </p:txBody>
      </p:sp>
    </p:spTree>
  </p:cSld>
  <p:clrMapOvr>
    <a:masterClrMapping/>
  </p:clrMapOvr>
  <p:transition spd="slow">
    <p:blinds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p:cNvSpPr>
            <a:spLocks noChangeArrowheads="1"/>
          </p:cNvSpPr>
          <p:nvPr/>
        </p:nvSpPr>
        <p:spPr bwMode="auto">
          <a:xfrm>
            <a:off x="76200" y="260350"/>
            <a:ext cx="8839200" cy="1279525"/>
          </a:xfrm>
          <a:prstGeom prst="ribbon2">
            <a:avLst>
              <a:gd name="adj1" fmla="val 21875"/>
              <a:gd name="adj2" fmla="val 50000"/>
            </a:avLst>
          </a:prstGeom>
          <a:solidFill>
            <a:schemeClr val="tx2">
              <a:lumMod val="90000"/>
            </a:schemeClr>
          </a:solidFill>
          <a:ln w="19050">
            <a:solidFill>
              <a:srgbClr val="000000"/>
            </a:solidFill>
            <a:round/>
            <a:headEnd/>
            <a:tailEnd/>
          </a:ln>
        </p:spPr>
        <p:txBody>
          <a:bodyPr/>
          <a:lstStyle/>
          <a:p>
            <a:pPr algn="ctr">
              <a:defRPr/>
            </a:pPr>
            <a:r>
              <a:rPr lang="uz-Cyrl-UZ" sz="2800">
                <a:solidFill>
                  <a:schemeClr val="bg2">
                    <a:lumMod val="50000"/>
                  </a:schemeClr>
                </a:solidFill>
                <a:latin typeface="Times New Roman" pitchFamily="18" charset="0"/>
                <a:cs typeface="Times New Roman" pitchFamily="18" charset="0"/>
              </a:rPr>
              <a:t>Педагог учун адабий тил меъёрлари иккита</a:t>
            </a:r>
            <a:endParaRPr lang="ru-RU" sz="2800">
              <a:solidFill>
                <a:schemeClr val="bg2">
                  <a:lumMod val="50000"/>
                </a:schemeClr>
              </a:solidFill>
              <a:latin typeface="Times New Roman" pitchFamily="18" charset="0"/>
              <a:cs typeface="Times New Roman" pitchFamily="18" charset="0"/>
            </a:endParaRPr>
          </a:p>
        </p:txBody>
      </p:sp>
      <p:sp>
        <p:nvSpPr>
          <p:cNvPr id="5" name="AutoShape 5"/>
          <p:cNvSpPr>
            <a:spLocks noChangeArrowheads="1"/>
          </p:cNvSpPr>
          <p:nvPr/>
        </p:nvSpPr>
        <p:spPr bwMode="auto">
          <a:xfrm>
            <a:off x="1828800" y="1539875"/>
            <a:ext cx="554038" cy="898525"/>
          </a:xfrm>
          <a:prstGeom prst="downArrow">
            <a:avLst>
              <a:gd name="adj1" fmla="val 50000"/>
              <a:gd name="adj2" fmla="val 93913"/>
            </a:avLst>
          </a:prstGeom>
          <a:solidFill>
            <a:srgbClr val="FF99CC"/>
          </a:solidFill>
          <a:ln w="9525">
            <a:solidFill>
              <a:srgbClr val="000000"/>
            </a:solidFill>
            <a:miter lim="800000"/>
            <a:headEnd/>
            <a:tailEnd/>
          </a:ln>
        </p:spPr>
        <p:txBody>
          <a:bodyPr/>
          <a:lstStyle/>
          <a:p>
            <a:endParaRPr lang="ru-RU"/>
          </a:p>
        </p:txBody>
      </p:sp>
      <p:sp>
        <p:nvSpPr>
          <p:cNvPr id="6" name="AutoShape 6"/>
          <p:cNvSpPr>
            <a:spLocks noChangeArrowheads="1"/>
          </p:cNvSpPr>
          <p:nvPr/>
        </p:nvSpPr>
        <p:spPr bwMode="auto">
          <a:xfrm>
            <a:off x="6553200" y="1539875"/>
            <a:ext cx="554038" cy="898525"/>
          </a:xfrm>
          <a:prstGeom prst="downArrow">
            <a:avLst>
              <a:gd name="adj1" fmla="val 50000"/>
              <a:gd name="adj2" fmla="val 93913"/>
            </a:avLst>
          </a:prstGeom>
          <a:solidFill>
            <a:srgbClr val="FF99CC"/>
          </a:solidFill>
          <a:ln w="9525">
            <a:solidFill>
              <a:srgbClr val="000000"/>
            </a:solidFill>
            <a:miter lim="800000"/>
            <a:headEnd/>
            <a:tailEnd/>
          </a:ln>
        </p:spPr>
        <p:txBody>
          <a:bodyPr/>
          <a:lstStyle/>
          <a:p>
            <a:endParaRPr lang="ru-RU"/>
          </a:p>
        </p:txBody>
      </p:sp>
      <p:sp>
        <p:nvSpPr>
          <p:cNvPr id="7" name="AutoShape 11"/>
          <p:cNvSpPr>
            <a:spLocks noChangeArrowheads="1"/>
          </p:cNvSpPr>
          <p:nvPr/>
        </p:nvSpPr>
        <p:spPr bwMode="auto">
          <a:xfrm>
            <a:off x="76200" y="2514600"/>
            <a:ext cx="4092575" cy="3200400"/>
          </a:xfrm>
          <a:prstGeom prst="verticalScroll">
            <a:avLst>
              <a:gd name="adj" fmla="val 12500"/>
            </a:avLst>
          </a:prstGeom>
          <a:solidFill>
            <a:schemeClr val="accent4">
              <a:lumMod val="40000"/>
              <a:lumOff val="60000"/>
            </a:schemeClr>
          </a:solidFill>
          <a:ln w="9525">
            <a:solidFill>
              <a:srgbClr val="000000"/>
            </a:solidFill>
            <a:round/>
            <a:headEnd/>
            <a:tailEnd/>
          </a:ln>
        </p:spPr>
        <p:txBody>
          <a:bodyPr/>
          <a:lstStyle/>
          <a:p>
            <a:pPr algn="ctr">
              <a:defRPr/>
            </a:pPr>
            <a:r>
              <a:rPr lang="uz-Cyrl-UZ" sz="2400">
                <a:solidFill>
                  <a:schemeClr val="tx2">
                    <a:lumMod val="25000"/>
                  </a:schemeClr>
                </a:solidFill>
                <a:latin typeface="Times New Roman" pitchFamily="18" charset="0"/>
                <a:cs typeface="Times New Roman" pitchFamily="18" charset="0"/>
              </a:rPr>
              <a:t>1)оғзаки адабий тил меъёрлари (ҳамкасблар ва талабалар билан муомалада буни эътиборга олиш шартдир)</a:t>
            </a:r>
            <a:endParaRPr lang="ru-RU" sz="2400">
              <a:solidFill>
                <a:schemeClr val="tx2">
                  <a:lumMod val="25000"/>
                </a:schemeClr>
              </a:solidFill>
              <a:latin typeface="Times New Roman" pitchFamily="18" charset="0"/>
              <a:cs typeface="Times New Roman" pitchFamily="18" charset="0"/>
            </a:endParaRPr>
          </a:p>
        </p:txBody>
      </p:sp>
      <p:sp>
        <p:nvSpPr>
          <p:cNvPr id="8" name="AutoShape 12"/>
          <p:cNvSpPr>
            <a:spLocks noChangeArrowheads="1"/>
          </p:cNvSpPr>
          <p:nvPr/>
        </p:nvSpPr>
        <p:spPr bwMode="auto">
          <a:xfrm>
            <a:off x="4876800" y="2514600"/>
            <a:ext cx="4114800" cy="3200400"/>
          </a:xfrm>
          <a:prstGeom prst="verticalScroll">
            <a:avLst>
              <a:gd name="adj" fmla="val 12500"/>
            </a:avLst>
          </a:prstGeom>
          <a:solidFill>
            <a:schemeClr val="accent4">
              <a:lumMod val="40000"/>
              <a:lumOff val="60000"/>
            </a:schemeClr>
          </a:solidFill>
          <a:ln w="9525">
            <a:solidFill>
              <a:srgbClr val="000000"/>
            </a:solidFill>
            <a:round/>
            <a:headEnd/>
            <a:tailEnd/>
          </a:ln>
        </p:spPr>
        <p:txBody>
          <a:bodyPr/>
          <a:lstStyle/>
          <a:p>
            <a:pPr algn="ctr">
              <a:lnSpc>
                <a:spcPct val="90000"/>
              </a:lnSpc>
              <a:defRPr/>
            </a:pPr>
            <a:r>
              <a:rPr lang="uz-Cyrl-UZ" sz="2400">
                <a:solidFill>
                  <a:schemeClr val="tx2">
                    <a:lumMod val="25000"/>
                  </a:schemeClr>
                </a:solidFill>
                <a:latin typeface="Times New Roman" pitchFamily="18" charset="0"/>
                <a:cs typeface="Times New Roman" pitchFamily="18" charset="0"/>
              </a:rPr>
              <a:t>2)ёзма адабий тил меъёрлари </a:t>
            </a:r>
          </a:p>
          <a:p>
            <a:pPr algn="ctr">
              <a:lnSpc>
                <a:spcPct val="90000"/>
              </a:lnSpc>
              <a:defRPr/>
            </a:pPr>
            <a:r>
              <a:rPr lang="uz-Cyrl-UZ" sz="2400">
                <a:solidFill>
                  <a:schemeClr val="tx2">
                    <a:lumMod val="25000"/>
                  </a:schemeClr>
                </a:solidFill>
                <a:latin typeface="Times New Roman" pitchFamily="18" charset="0"/>
                <a:cs typeface="Times New Roman" pitchFamily="18" charset="0"/>
              </a:rPr>
              <a:t>(дарслар учун мавзу доирасида ёзма конспект тайёрлаш лозим)</a:t>
            </a:r>
            <a:endParaRPr lang="ru-RU" sz="2400">
              <a:solidFill>
                <a:schemeClr val="tx2">
                  <a:lumMod val="25000"/>
                </a:schemeClr>
              </a:solidFill>
              <a:latin typeface="Times New Roman" pitchFamily="18" charset="0"/>
              <a:cs typeface="Times New Roman" pitchFamily="18" charset="0"/>
            </a:endParaRPr>
          </a:p>
        </p:txBody>
      </p:sp>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strVal val="#ppt_h"/>
                                          </p:val>
                                        </p:tav>
                                        <p:tav tm="100000">
                                          <p:val>
                                            <p:strVal val="#ppt_h"/>
                                          </p:val>
                                        </p:tav>
                                      </p:tavLst>
                                    </p:anim>
                                  </p:childTnLst>
                                </p:cTn>
                              </p:par>
                            </p:childTnLst>
                          </p:cTn>
                        </p:par>
                        <p:par>
                          <p:cTn id="9" fill="hold">
                            <p:stCondLst>
                              <p:cond delay="2000"/>
                            </p:stCondLst>
                            <p:childTnLst>
                              <p:par>
                                <p:cTn id="10" presetID="31" presetClass="entr" presetSubtype="0" fill="hold" grpId="0" nodeType="afterEffect">
                                  <p:stCondLst>
                                    <p:cond delay="0"/>
                                  </p:stCondLst>
                                  <p:iterate type="lt">
                                    <p:tmPct val="5000"/>
                                  </p:iterate>
                                  <p:childTnLst>
                                    <p:set>
                                      <p:cBhvr>
                                        <p:cTn id="11" dur="1" fill="hold">
                                          <p:stCondLst>
                                            <p:cond delay="0"/>
                                          </p:stCondLst>
                                        </p:cTn>
                                        <p:tgtEl>
                                          <p:spTgt spid="5"/>
                                        </p:tgtEl>
                                        <p:attrNameLst>
                                          <p:attrName>style.visibility</p:attrName>
                                        </p:attrNameLst>
                                      </p:cBhvr>
                                      <p:to>
                                        <p:strVal val="visible"/>
                                      </p:to>
                                    </p:set>
                                    <p:anim calcmode="lin" valueType="num">
                                      <p:cBhvr>
                                        <p:cTn id="12" dur="2000" fill="hold"/>
                                        <p:tgtEl>
                                          <p:spTgt spid="5"/>
                                        </p:tgtEl>
                                        <p:attrNameLst>
                                          <p:attrName>ppt_w</p:attrName>
                                        </p:attrNameLst>
                                      </p:cBhvr>
                                      <p:tavLst>
                                        <p:tav tm="0">
                                          <p:val>
                                            <p:fltVal val="0"/>
                                          </p:val>
                                        </p:tav>
                                        <p:tav tm="100000">
                                          <p:val>
                                            <p:strVal val="#ppt_w"/>
                                          </p:val>
                                        </p:tav>
                                      </p:tavLst>
                                    </p:anim>
                                    <p:anim calcmode="lin" valueType="num">
                                      <p:cBhvr>
                                        <p:cTn id="13" dur="2000" fill="hold"/>
                                        <p:tgtEl>
                                          <p:spTgt spid="5"/>
                                        </p:tgtEl>
                                        <p:attrNameLst>
                                          <p:attrName>ppt_h</p:attrName>
                                        </p:attrNameLst>
                                      </p:cBhvr>
                                      <p:tavLst>
                                        <p:tav tm="0">
                                          <p:val>
                                            <p:fltVal val="0"/>
                                          </p:val>
                                        </p:tav>
                                        <p:tav tm="100000">
                                          <p:val>
                                            <p:strVal val="#ppt_h"/>
                                          </p:val>
                                        </p:tav>
                                      </p:tavLst>
                                    </p:anim>
                                    <p:anim calcmode="lin" valueType="num">
                                      <p:cBhvr>
                                        <p:cTn id="14" dur="2000" fill="hold"/>
                                        <p:tgtEl>
                                          <p:spTgt spid="5"/>
                                        </p:tgtEl>
                                        <p:attrNameLst>
                                          <p:attrName>style.rotation</p:attrName>
                                        </p:attrNameLst>
                                      </p:cBhvr>
                                      <p:tavLst>
                                        <p:tav tm="0">
                                          <p:val>
                                            <p:fltVal val="90"/>
                                          </p:val>
                                        </p:tav>
                                        <p:tav tm="100000">
                                          <p:val>
                                            <p:fltVal val="0"/>
                                          </p:val>
                                        </p:tav>
                                      </p:tavLst>
                                    </p:anim>
                                    <p:animEffect transition="in" filter="fade">
                                      <p:cBhvr>
                                        <p:cTn id="15" dur="2000"/>
                                        <p:tgtEl>
                                          <p:spTgt spid="5"/>
                                        </p:tgtEl>
                                      </p:cBhvr>
                                    </p:animEffect>
                                  </p:childTnLst>
                                </p:cTn>
                              </p:par>
                            </p:childTnLst>
                          </p:cTn>
                        </p:par>
                        <p:par>
                          <p:cTn id="16" fill="hold">
                            <p:stCondLst>
                              <p:cond delay="4000"/>
                            </p:stCondLst>
                            <p:childTnLst>
                              <p:par>
                                <p:cTn id="17" presetID="31" presetClass="entr" presetSubtype="0" fill="hold" grpId="0" nodeType="afterEffect">
                                  <p:stCondLst>
                                    <p:cond delay="0"/>
                                  </p:stCondLst>
                                  <p:iterate type="lt">
                                    <p:tmPct val="5000"/>
                                  </p:iterate>
                                  <p:childTnLst>
                                    <p:set>
                                      <p:cBhvr>
                                        <p:cTn id="18" dur="1" fill="hold">
                                          <p:stCondLst>
                                            <p:cond delay="0"/>
                                          </p:stCondLst>
                                        </p:cTn>
                                        <p:tgtEl>
                                          <p:spTgt spid="6"/>
                                        </p:tgtEl>
                                        <p:attrNameLst>
                                          <p:attrName>style.visibility</p:attrName>
                                        </p:attrNameLst>
                                      </p:cBhvr>
                                      <p:to>
                                        <p:strVal val="visible"/>
                                      </p:to>
                                    </p:set>
                                    <p:anim calcmode="lin" valueType="num">
                                      <p:cBhvr>
                                        <p:cTn id="19" dur="2000" fill="hold"/>
                                        <p:tgtEl>
                                          <p:spTgt spid="6"/>
                                        </p:tgtEl>
                                        <p:attrNameLst>
                                          <p:attrName>ppt_w</p:attrName>
                                        </p:attrNameLst>
                                      </p:cBhvr>
                                      <p:tavLst>
                                        <p:tav tm="0">
                                          <p:val>
                                            <p:fltVal val="0"/>
                                          </p:val>
                                        </p:tav>
                                        <p:tav tm="100000">
                                          <p:val>
                                            <p:strVal val="#ppt_w"/>
                                          </p:val>
                                        </p:tav>
                                      </p:tavLst>
                                    </p:anim>
                                    <p:anim calcmode="lin" valueType="num">
                                      <p:cBhvr>
                                        <p:cTn id="20" dur="2000" fill="hold"/>
                                        <p:tgtEl>
                                          <p:spTgt spid="6"/>
                                        </p:tgtEl>
                                        <p:attrNameLst>
                                          <p:attrName>ppt_h</p:attrName>
                                        </p:attrNameLst>
                                      </p:cBhvr>
                                      <p:tavLst>
                                        <p:tav tm="0">
                                          <p:val>
                                            <p:fltVal val="0"/>
                                          </p:val>
                                        </p:tav>
                                        <p:tav tm="100000">
                                          <p:val>
                                            <p:strVal val="#ppt_h"/>
                                          </p:val>
                                        </p:tav>
                                      </p:tavLst>
                                    </p:anim>
                                    <p:anim calcmode="lin" valueType="num">
                                      <p:cBhvr>
                                        <p:cTn id="21" dur="2000" fill="hold"/>
                                        <p:tgtEl>
                                          <p:spTgt spid="6"/>
                                        </p:tgtEl>
                                        <p:attrNameLst>
                                          <p:attrName>style.rotation</p:attrName>
                                        </p:attrNameLst>
                                      </p:cBhvr>
                                      <p:tavLst>
                                        <p:tav tm="0">
                                          <p:val>
                                            <p:fltVal val="90"/>
                                          </p:val>
                                        </p:tav>
                                        <p:tav tm="100000">
                                          <p:val>
                                            <p:fltVal val="0"/>
                                          </p:val>
                                        </p:tav>
                                      </p:tavLst>
                                    </p:anim>
                                    <p:animEffect transition="in" filter="fade">
                                      <p:cBhvr>
                                        <p:cTn id="22" dur="2000"/>
                                        <p:tgtEl>
                                          <p:spTgt spid="6"/>
                                        </p:tgtEl>
                                      </p:cBhvr>
                                    </p:animEffect>
                                  </p:childTnLst>
                                </p:cTn>
                              </p:par>
                            </p:childTnLst>
                          </p:cTn>
                        </p:par>
                        <p:par>
                          <p:cTn id="23" fill="hold">
                            <p:stCondLst>
                              <p:cond delay="6000"/>
                            </p:stCondLst>
                            <p:childTnLst>
                              <p:par>
                                <p:cTn id="24" presetID="42" presetClass="entr" presetSubtype="0" fill="hold" grpId="0" nodeType="after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2000"/>
                                        <p:tgtEl>
                                          <p:spTgt spid="7"/>
                                        </p:tgtEl>
                                      </p:cBhvr>
                                    </p:animEffect>
                                    <p:anim calcmode="lin" valueType="num">
                                      <p:cBhvr>
                                        <p:cTn id="27" dur="2000" fill="hold"/>
                                        <p:tgtEl>
                                          <p:spTgt spid="7"/>
                                        </p:tgtEl>
                                        <p:attrNameLst>
                                          <p:attrName>ppt_x</p:attrName>
                                        </p:attrNameLst>
                                      </p:cBhvr>
                                      <p:tavLst>
                                        <p:tav tm="0">
                                          <p:val>
                                            <p:strVal val="#ppt_x"/>
                                          </p:val>
                                        </p:tav>
                                        <p:tav tm="100000">
                                          <p:val>
                                            <p:strVal val="#ppt_x"/>
                                          </p:val>
                                        </p:tav>
                                      </p:tavLst>
                                    </p:anim>
                                    <p:anim calcmode="lin" valueType="num">
                                      <p:cBhvr>
                                        <p:cTn id="28" dur="2000" fill="hold"/>
                                        <p:tgtEl>
                                          <p:spTgt spid="7"/>
                                        </p:tgtEl>
                                        <p:attrNameLst>
                                          <p:attrName>ppt_y</p:attrName>
                                        </p:attrNameLst>
                                      </p:cBhvr>
                                      <p:tavLst>
                                        <p:tav tm="0">
                                          <p:val>
                                            <p:strVal val="#ppt_y+.1"/>
                                          </p:val>
                                        </p:tav>
                                        <p:tav tm="100000">
                                          <p:val>
                                            <p:strVal val="#ppt_y"/>
                                          </p:val>
                                        </p:tav>
                                      </p:tavLst>
                                    </p:anim>
                                  </p:childTnLst>
                                </p:cTn>
                              </p:par>
                            </p:childTnLst>
                          </p:cTn>
                        </p:par>
                        <p:par>
                          <p:cTn id="29" fill="hold">
                            <p:stCondLst>
                              <p:cond delay="8000"/>
                            </p:stCondLst>
                            <p:childTnLst>
                              <p:par>
                                <p:cTn id="30" presetID="42" presetClass="entr" presetSubtype="0" fill="hold" grpId="0" nodeType="after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2000"/>
                                        <p:tgtEl>
                                          <p:spTgt spid="8"/>
                                        </p:tgtEl>
                                      </p:cBhvr>
                                    </p:animEffect>
                                    <p:anim calcmode="lin" valueType="num">
                                      <p:cBhvr>
                                        <p:cTn id="33" dur="2000" fill="hold"/>
                                        <p:tgtEl>
                                          <p:spTgt spid="8"/>
                                        </p:tgtEl>
                                        <p:attrNameLst>
                                          <p:attrName>ppt_x</p:attrName>
                                        </p:attrNameLst>
                                      </p:cBhvr>
                                      <p:tavLst>
                                        <p:tav tm="0">
                                          <p:val>
                                            <p:strVal val="#ppt_x"/>
                                          </p:val>
                                        </p:tav>
                                        <p:tav tm="100000">
                                          <p:val>
                                            <p:strVal val="#ppt_x"/>
                                          </p:val>
                                        </p:tav>
                                      </p:tavLst>
                                    </p:anim>
                                    <p:anim calcmode="lin" valueType="num">
                                      <p:cBhvr>
                                        <p:cTn id="34" dur="2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53536"/>
            <a:ext cx="8229600" cy="1143000"/>
          </a:xfrm>
        </p:spPr>
        <p:txBody>
          <a:bodyP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54864" indent="0" algn="ctr" fontAlgn="auto">
              <a:spcAft>
                <a:spcPts val="0"/>
              </a:spcAft>
              <a:defRPr/>
            </a:pPr>
            <a:r>
              <a:rPr lang="ru-RU" sz="3200" b="1">
                <a:ln/>
                <a:solidFill>
                  <a:schemeClr val="accent3"/>
                </a:solidFill>
                <a:effectLst/>
                <a:latin typeface="Times New Roman" pitchFamily="18" charset="0"/>
                <a:cs typeface="Times New Roman" pitchFamily="18" charset="0"/>
              </a:rPr>
              <a:t>Педагогнинг муомала маданияти </a:t>
            </a:r>
            <a:r>
              <a:rPr lang="uz-Cyrl-UZ" sz="3200" b="1">
                <a:ln/>
                <a:solidFill>
                  <a:schemeClr val="accent3"/>
                </a:solidFill>
                <a:effectLst/>
                <a:latin typeface="Times New Roman" pitchFamily="18" charset="0"/>
                <a:cs typeface="Times New Roman" pitchFamily="18" charset="0"/>
              </a:rPr>
              <a:t>қ</a:t>
            </a:r>
            <a:r>
              <a:rPr lang="ru-RU" sz="3200" b="1">
                <a:ln/>
                <a:solidFill>
                  <a:schemeClr val="accent3"/>
                </a:solidFill>
                <a:effectLst/>
                <a:latin typeface="Times New Roman" pitchFamily="18" charset="0"/>
                <a:cs typeface="Times New Roman" pitchFamily="18" charset="0"/>
              </a:rPr>
              <a:t>уйидагилар асосида бўлиши шарт</a:t>
            </a:r>
            <a:r>
              <a:rPr lang="ru-RU" sz="3200" b="1" smtClean="0">
                <a:ln/>
                <a:solidFill>
                  <a:schemeClr val="accent3"/>
                </a:solidFill>
                <a:effectLst/>
                <a:latin typeface="Times New Roman" pitchFamily="18" charset="0"/>
                <a:cs typeface="Times New Roman" pitchFamily="18" charset="0"/>
              </a:rPr>
              <a:t>:</a:t>
            </a:r>
            <a:endParaRPr lang="ru-RU" sz="3200" b="1">
              <a:ln/>
              <a:solidFill>
                <a:schemeClr val="accent3"/>
              </a:solidFill>
              <a:effectLst/>
              <a:latin typeface="Times New Roman" pitchFamily="18" charset="0"/>
              <a:cs typeface="Times New Roman" pitchFamily="18" charset="0"/>
            </a:endParaRPr>
          </a:p>
        </p:txBody>
      </p:sp>
      <p:sp>
        <p:nvSpPr>
          <p:cNvPr id="32771" name="Rectangle 3"/>
          <p:cNvSpPr>
            <a:spLocks noGrp="1" noChangeArrowheads="1"/>
          </p:cNvSpPr>
          <p:nvPr>
            <p:ph idx="1"/>
          </p:nvPr>
        </p:nvSpPr>
        <p:spPr/>
        <p:txBody>
          <a:bodyPr>
            <a:normAutofit lnSpcReduction="10000"/>
          </a:bodyPr>
          <a:lstStyle/>
          <a:p>
            <a:pPr marL="0" indent="0" algn="just" fontAlgn="auto">
              <a:lnSpc>
                <a:spcPct val="90000"/>
              </a:lnSpc>
              <a:spcBef>
                <a:spcPts val="0"/>
              </a:spcBef>
              <a:spcAft>
                <a:spcPts val="0"/>
              </a:spcAft>
              <a:buFont typeface="Wingdings 2"/>
              <a:buNone/>
              <a:defRPr/>
            </a:pPr>
            <a:r>
              <a:rPr lang="ru-RU" sz="2400" smtClean="0">
                <a:latin typeface="Times New Roman" pitchFamily="18" charset="0"/>
                <a:cs typeface="Times New Roman" pitchFamily="18" charset="0"/>
              </a:rPr>
              <a:t>-</a:t>
            </a:r>
            <a:r>
              <a:rPr lang="ru-RU" sz="2400">
                <a:latin typeface="Times New Roman" pitchFamily="18" charset="0"/>
                <a:cs typeface="Times New Roman" pitchFamily="18" charset="0"/>
              </a:rPr>
              <a:t>камтарлик</a:t>
            </a:r>
            <a:r>
              <a:rPr lang="uz-Cyrl-UZ" sz="2400" smtClean="0">
                <a:latin typeface="Times New Roman" pitchFamily="18" charset="0"/>
                <a:cs typeface="Times New Roman" pitchFamily="18" charset="0"/>
              </a:rPr>
              <a:t>;</a:t>
            </a:r>
          </a:p>
          <a:p>
            <a:pPr marL="0" indent="0" algn="just" fontAlgn="auto">
              <a:lnSpc>
                <a:spcPct val="90000"/>
              </a:lnSpc>
              <a:spcBef>
                <a:spcPts val="0"/>
              </a:spcBef>
              <a:spcAft>
                <a:spcPts val="0"/>
              </a:spcAft>
              <a:buFont typeface="Wingdings 2"/>
              <a:buNone/>
              <a:defRPr/>
            </a:pPr>
            <a:endParaRPr lang="ru-RU" sz="2400">
              <a:latin typeface="Times New Roman" pitchFamily="18" charset="0"/>
              <a:cs typeface="Times New Roman" pitchFamily="18" charset="0"/>
            </a:endParaRPr>
          </a:p>
          <a:p>
            <a:pPr marL="0" indent="0" algn="just" fontAlgn="auto">
              <a:lnSpc>
                <a:spcPct val="90000"/>
              </a:lnSpc>
              <a:spcBef>
                <a:spcPts val="0"/>
              </a:spcBef>
              <a:spcAft>
                <a:spcPts val="0"/>
              </a:spcAft>
              <a:buFont typeface="Wingdings 2"/>
              <a:buNone/>
              <a:defRPr/>
            </a:pPr>
            <a:r>
              <a:rPr lang="ru-RU" sz="2400">
                <a:latin typeface="Times New Roman" pitchFamily="18" charset="0"/>
                <a:cs typeface="Times New Roman" pitchFamily="18" charset="0"/>
              </a:rPr>
              <a:t>-билимлилик</a:t>
            </a:r>
            <a:r>
              <a:rPr lang="uz-Cyrl-UZ" sz="2400" smtClean="0">
                <a:latin typeface="Times New Roman" pitchFamily="18" charset="0"/>
                <a:cs typeface="Times New Roman" pitchFamily="18" charset="0"/>
              </a:rPr>
              <a:t>;</a:t>
            </a:r>
          </a:p>
          <a:p>
            <a:pPr marL="0" indent="0" algn="just" fontAlgn="auto">
              <a:lnSpc>
                <a:spcPct val="90000"/>
              </a:lnSpc>
              <a:spcBef>
                <a:spcPts val="0"/>
              </a:spcBef>
              <a:spcAft>
                <a:spcPts val="0"/>
              </a:spcAft>
              <a:buFont typeface="Wingdings 2"/>
              <a:buNone/>
              <a:defRPr/>
            </a:pPr>
            <a:endParaRPr lang="ru-RU" sz="2400">
              <a:latin typeface="Times New Roman" pitchFamily="18" charset="0"/>
              <a:cs typeface="Times New Roman" pitchFamily="18" charset="0"/>
            </a:endParaRPr>
          </a:p>
          <a:p>
            <a:pPr marL="0" indent="0" algn="just" fontAlgn="auto">
              <a:lnSpc>
                <a:spcPct val="90000"/>
              </a:lnSpc>
              <a:spcBef>
                <a:spcPts val="0"/>
              </a:spcBef>
              <a:spcAft>
                <a:spcPts val="0"/>
              </a:spcAft>
              <a:buFont typeface="Wingdings 2"/>
              <a:buNone/>
              <a:defRPr/>
            </a:pPr>
            <a:r>
              <a:rPr lang="ru-RU" sz="2400">
                <a:latin typeface="Times New Roman" pitchFamily="18" charset="0"/>
                <a:cs typeface="Times New Roman" pitchFamily="18" charset="0"/>
              </a:rPr>
              <a:t>-самимийлик</a:t>
            </a:r>
            <a:r>
              <a:rPr lang="uz-Cyrl-UZ" sz="2400" smtClean="0">
                <a:latin typeface="Times New Roman" pitchFamily="18" charset="0"/>
                <a:cs typeface="Times New Roman" pitchFamily="18" charset="0"/>
              </a:rPr>
              <a:t>;</a:t>
            </a:r>
          </a:p>
          <a:p>
            <a:pPr marL="0" indent="0" algn="just" fontAlgn="auto">
              <a:lnSpc>
                <a:spcPct val="90000"/>
              </a:lnSpc>
              <a:spcBef>
                <a:spcPts val="0"/>
              </a:spcBef>
              <a:spcAft>
                <a:spcPts val="0"/>
              </a:spcAft>
              <a:buFont typeface="Wingdings 2"/>
              <a:buNone/>
              <a:defRPr/>
            </a:pPr>
            <a:endParaRPr lang="ru-RU" sz="2400">
              <a:latin typeface="Times New Roman" pitchFamily="18" charset="0"/>
              <a:cs typeface="Times New Roman" pitchFamily="18" charset="0"/>
            </a:endParaRPr>
          </a:p>
          <a:p>
            <a:pPr marL="0" indent="0" algn="just" fontAlgn="auto">
              <a:lnSpc>
                <a:spcPct val="90000"/>
              </a:lnSpc>
              <a:spcBef>
                <a:spcPts val="0"/>
              </a:spcBef>
              <a:spcAft>
                <a:spcPts val="0"/>
              </a:spcAft>
              <a:buFont typeface="Wingdings 2"/>
              <a:buNone/>
              <a:defRPr/>
            </a:pPr>
            <a:r>
              <a:rPr lang="ru-RU" sz="2400">
                <a:latin typeface="Times New Roman" pitchFamily="18" charset="0"/>
                <a:cs typeface="Times New Roman" pitchFamily="18" charset="0"/>
              </a:rPr>
              <a:t>-ишонч билдириш</a:t>
            </a:r>
            <a:r>
              <a:rPr lang="uz-Cyrl-UZ" sz="2400" smtClean="0">
                <a:latin typeface="Times New Roman" pitchFamily="18" charset="0"/>
                <a:cs typeface="Times New Roman" pitchFamily="18" charset="0"/>
              </a:rPr>
              <a:t>;</a:t>
            </a:r>
          </a:p>
          <a:p>
            <a:pPr marL="0" indent="0" algn="just" fontAlgn="auto">
              <a:lnSpc>
                <a:spcPct val="90000"/>
              </a:lnSpc>
              <a:spcBef>
                <a:spcPts val="0"/>
              </a:spcBef>
              <a:spcAft>
                <a:spcPts val="0"/>
              </a:spcAft>
              <a:buFont typeface="Wingdings 2"/>
              <a:buNone/>
              <a:defRPr/>
            </a:pPr>
            <a:endParaRPr lang="uz-Cyrl-UZ" sz="2400">
              <a:latin typeface="Times New Roman" pitchFamily="18" charset="0"/>
              <a:cs typeface="Times New Roman" pitchFamily="18" charset="0"/>
            </a:endParaRPr>
          </a:p>
          <a:p>
            <a:pPr marL="0" indent="0" algn="just" fontAlgn="auto">
              <a:lnSpc>
                <a:spcPct val="90000"/>
              </a:lnSpc>
              <a:spcBef>
                <a:spcPts val="0"/>
              </a:spcBef>
              <a:spcAft>
                <a:spcPts val="0"/>
              </a:spcAft>
              <a:buFont typeface="Wingdings 2"/>
              <a:buNone/>
              <a:defRPr/>
            </a:pPr>
            <a:r>
              <a:rPr lang="uz-Cyrl-UZ" sz="2400">
                <a:latin typeface="Times New Roman" pitchFamily="18" charset="0"/>
                <a:cs typeface="Times New Roman" pitchFamily="18" charset="0"/>
              </a:rPr>
              <a:t>-ғийбат қилмаслик ва ғийбатга қўшилмаслик</a:t>
            </a:r>
            <a:r>
              <a:rPr lang="uz-Cyrl-UZ" sz="2400" smtClean="0">
                <a:latin typeface="Times New Roman" pitchFamily="18" charset="0"/>
                <a:cs typeface="Times New Roman" pitchFamily="18" charset="0"/>
              </a:rPr>
              <a:t>;</a:t>
            </a:r>
          </a:p>
          <a:p>
            <a:pPr marL="0" indent="0" algn="just" fontAlgn="auto">
              <a:lnSpc>
                <a:spcPct val="90000"/>
              </a:lnSpc>
              <a:spcBef>
                <a:spcPts val="0"/>
              </a:spcBef>
              <a:spcAft>
                <a:spcPts val="0"/>
              </a:spcAft>
              <a:buFont typeface="Wingdings 2"/>
              <a:buNone/>
              <a:defRPr/>
            </a:pPr>
            <a:endParaRPr lang="uz-Cyrl-UZ" sz="2400">
              <a:latin typeface="Times New Roman" pitchFamily="18" charset="0"/>
              <a:cs typeface="Times New Roman" pitchFamily="18" charset="0"/>
            </a:endParaRPr>
          </a:p>
          <a:p>
            <a:pPr marL="0" indent="0" algn="just" fontAlgn="auto">
              <a:lnSpc>
                <a:spcPct val="90000"/>
              </a:lnSpc>
              <a:spcBef>
                <a:spcPts val="0"/>
              </a:spcBef>
              <a:spcAft>
                <a:spcPts val="0"/>
              </a:spcAft>
              <a:buFont typeface="Wingdings 2"/>
              <a:buNone/>
              <a:defRPr/>
            </a:pPr>
            <a:r>
              <a:rPr lang="uz-Cyrl-UZ" sz="2400">
                <a:latin typeface="Times New Roman" pitchFamily="18" charset="0"/>
                <a:cs typeface="Times New Roman" pitchFamily="18" charset="0"/>
              </a:rPr>
              <a:t>-педагог-ўқитувчи маълум микдордаги илмий ва бадиий адабиётлар мажмуига шахсан эга бўлиши лозим, чунки унинг муомала маданияти мутахассислиги ҳамда тўплаган адабиётлар заминида аниқ кўринади.</a:t>
            </a:r>
            <a:endParaRPr lang="ru-RU" sz="2400">
              <a:latin typeface="Times New Roman" pitchFamily="18" charset="0"/>
              <a:cs typeface="Times New Roman" pitchFamily="18" charset="0"/>
            </a:endParaRPr>
          </a:p>
        </p:txBody>
      </p:sp>
    </p:spTree>
  </p:cSld>
  <p:clrMapOvr>
    <a:masterClrMapping/>
  </p:clrMapOvr>
  <p:transition spd="slow">
    <p:blinds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533400"/>
            <a:ext cx="8229600" cy="863136"/>
          </a:xfrm>
        </p:spPr>
        <p:txBody>
          <a:bodyPr/>
          <a:lstStyle/>
          <a:p>
            <a:pPr marL="54864" indent="0" algn="ctr" fontAlgn="auto">
              <a:spcAft>
                <a:spcPts val="0"/>
              </a:spcAft>
              <a:defRPr/>
            </a:pPr>
            <a:r>
              <a:rPr lang="uz-Cyrl-UZ" b="1">
                <a:solidFill>
                  <a:schemeClr val="tx2">
                    <a:tint val="100000"/>
                    <a:shade val="90000"/>
                    <a:satMod val="250000"/>
                    <a:alpha val="100000"/>
                  </a:schemeClr>
                </a:solidFill>
              </a:rPr>
              <a:t>Педагогнинг нутқ одоби:</a:t>
            </a:r>
            <a:endParaRPr lang="ru-RU" b="1">
              <a:solidFill>
                <a:schemeClr val="tx2">
                  <a:tint val="100000"/>
                  <a:shade val="90000"/>
                  <a:satMod val="250000"/>
                  <a:alpha val="100000"/>
                </a:schemeClr>
              </a:solidFill>
            </a:endParaRPr>
          </a:p>
        </p:txBody>
      </p:sp>
      <p:sp>
        <p:nvSpPr>
          <p:cNvPr id="29698" name="Rectangle 3"/>
          <p:cNvSpPr>
            <a:spLocks noGrp="1" noChangeArrowheads="1"/>
          </p:cNvSpPr>
          <p:nvPr>
            <p:ph idx="1"/>
          </p:nvPr>
        </p:nvSpPr>
        <p:spPr>
          <a:xfrm>
            <a:off x="457200" y="1874838"/>
            <a:ext cx="8229600" cy="3992562"/>
          </a:xfrm>
        </p:spPr>
        <p:txBody>
          <a:bodyPr/>
          <a:lstStyle/>
          <a:p>
            <a:pPr marL="0" indent="0" algn="just">
              <a:lnSpc>
                <a:spcPct val="80000"/>
              </a:lnSpc>
              <a:buFont typeface="Wingdings 2" pitchFamily="18" charset="2"/>
              <a:buNone/>
            </a:pPr>
            <a:endParaRPr lang="uz-Cyrl-UZ" sz="2400" smtClean="0">
              <a:latin typeface="Times New Roman" pitchFamily="18" charset="0"/>
              <a:cs typeface="Times New Roman" pitchFamily="18" charset="0"/>
            </a:endParaRPr>
          </a:p>
          <a:p>
            <a:pPr marL="0" indent="0" algn="just">
              <a:lnSpc>
                <a:spcPct val="80000"/>
              </a:lnSpc>
              <a:buFont typeface="Wingdings 2" pitchFamily="18" charset="2"/>
              <a:buNone/>
            </a:pPr>
            <a:r>
              <a:rPr lang="uz-Cyrl-UZ" sz="2400" smtClean="0">
                <a:latin typeface="Times New Roman" pitchFamily="18" charset="0"/>
                <a:cs typeface="Times New Roman" pitchFamily="18" charset="0"/>
              </a:rPr>
              <a:t>-қўпол сўзларни ишлатмаслик;</a:t>
            </a:r>
          </a:p>
          <a:p>
            <a:pPr marL="0" indent="0" algn="just">
              <a:lnSpc>
                <a:spcPct val="80000"/>
              </a:lnSpc>
              <a:buFont typeface="Wingdings 2" pitchFamily="18" charset="2"/>
              <a:buNone/>
            </a:pPr>
            <a:endParaRPr lang="uz-Cyrl-UZ" sz="2400" smtClean="0">
              <a:latin typeface="Times New Roman" pitchFamily="18" charset="0"/>
              <a:cs typeface="Times New Roman" pitchFamily="18" charset="0"/>
            </a:endParaRPr>
          </a:p>
          <a:p>
            <a:pPr marL="0" indent="0" algn="just">
              <a:lnSpc>
                <a:spcPct val="80000"/>
              </a:lnSpc>
              <a:buFont typeface="Wingdings 2" pitchFamily="18" charset="2"/>
              <a:buNone/>
            </a:pPr>
            <a:r>
              <a:rPr lang="uz-Cyrl-UZ" sz="2400" smtClean="0">
                <a:latin typeface="Times New Roman" pitchFamily="18" charset="0"/>
                <a:cs typeface="Times New Roman" pitchFamily="18" charset="0"/>
              </a:rPr>
              <a:t>-ғализликдан қочиш (</a:t>
            </a:r>
            <a:r>
              <a:rPr lang="uz-Cyrl-UZ" sz="2400" i="1" smtClean="0">
                <a:latin typeface="Times New Roman" pitchFamily="18" charset="0"/>
                <a:cs typeface="Times New Roman" pitchFamily="18" charset="0"/>
              </a:rPr>
              <a:t>турли такрорлар, ҳмм, кейин, нима, ааа, айтгандай</a:t>
            </a:r>
            <a:r>
              <a:rPr lang="uz-Cyrl-UZ" sz="2400" smtClean="0">
                <a:latin typeface="Times New Roman" pitchFamily="18" charset="0"/>
                <a:cs typeface="Times New Roman" pitchFamily="18" charset="0"/>
              </a:rPr>
              <a:t>);</a:t>
            </a:r>
          </a:p>
          <a:p>
            <a:pPr marL="0" indent="0" algn="just">
              <a:lnSpc>
                <a:spcPct val="80000"/>
              </a:lnSpc>
              <a:buFont typeface="Wingdings 2" pitchFamily="18" charset="2"/>
              <a:buNone/>
            </a:pPr>
            <a:endParaRPr lang="uz-Cyrl-UZ" sz="2400" smtClean="0">
              <a:latin typeface="Times New Roman" pitchFamily="18" charset="0"/>
              <a:cs typeface="Times New Roman" pitchFamily="18" charset="0"/>
            </a:endParaRPr>
          </a:p>
          <a:p>
            <a:pPr marL="0" indent="0" algn="just">
              <a:lnSpc>
                <a:spcPct val="80000"/>
              </a:lnSpc>
              <a:buFont typeface="Wingdings 2" pitchFamily="18" charset="2"/>
              <a:buNone/>
            </a:pPr>
            <a:r>
              <a:rPr lang="uz-Cyrl-UZ" sz="2400" smtClean="0">
                <a:latin typeface="Times New Roman" pitchFamily="18" charset="0"/>
                <a:cs typeface="Times New Roman" pitchFamily="18" charset="0"/>
              </a:rPr>
              <a:t>-ноўрин гапириб қўйишдан сақланиш;</a:t>
            </a:r>
          </a:p>
          <a:p>
            <a:pPr marL="0" indent="0" algn="just">
              <a:lnSpc>
                <a:spcPct val="80000"/>
              </a:lnSpc>
              <a:buFont typeface="Wingdings 2" pitchFamily="18" charset="2"/>
              <a:buNone/>
            </a:pPr>
            <a:endParaRPr lang="uz-Cyrl-UZ" sz="2400" smtClean="0">
              <a:latin typeface="Times New Roman" pitchFamily="18" charset="0"/>
              <a:cs typeface="Times New Roman" pitchFamily="18" charset="0"/>
            </a:endParaRPr>
          </a:p>
          <a:p>
            <a:pPr marL="0" indent="0" algn="just">
              <a:lnSpc>
                <a:spcPct val="80000"/>
              </a:lnSpc>
              <a:buFont typeface="Wingdings 2" pitchFamily="18" charset="2"/>
              <a:buNone/>
            </a:pPr>
            <a:r>
              <a:rPr lang="uz-Cyrl-UZ" sz="2400" smtClean="0">
                <a:latin typeface="Times New Roman" pitchFamily="18" charset="0"/>
                <a:cs typeface="Times New Roman" pitchFamily="18" charset="0"/>
              </a:rPr>
              <a:t>-талабаларга муносабатда ҳурмат ва самимийлик ўз аксини топиши шарт.</a:t>
            </a:r>
          </a:p>
        </p:txBody>
      </p:sp>
    </p:spTree>
  </p:cSld>
  <p:clrMapOvr>
    <a:masterClrMapping/>
  </p:clrMapOvr>
  <p:transition spd="slow">
    <p:blinds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533400"/>
            <a:ext cx="8229600" cy="1143000"/>
          </a:xfrm>
        </p:spPr>
        <p:txBody>
          <a:bodyP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54864" indent="0" algn="ctr" fontAlgn="auto">
              <a:spcAft>
                <a:spcPts val="0"/>
              </a:spcAft>
              <a:defRPr/>
            </a:pPr>
            <a:r>
              <a:rPr lang="uz-Cyrl-UZ" sz="2400" b="1" cap="all">
                <a:ln w="0"/>
                <a:solidFill>
                  <a:schemeClr val="accent1">
                    <a:lumMod val="60000"/>
                    <a:lumOff val="40000"/>
                  </a:schemeClr>
                </a:solidFill>
                <a:effectLst>
                  <a:reflection blurRad="12700" stA="50000" endPos="50000" dist="5000" dir="5400000" sy="-100000" rotWithShape="0"/>
                </a:effectLst>
              </a:rPr>
              <a:t>Педагогик техника  бир қанча усулларнинг йиғиндиси </a:t>
            </a:r>
            <a:r>
              <a:rPr lang="uz-Cyrl-UZ" sz="2400" b="1" cap="all" smtClean="0">
                <a:ln w="0"/>
                <a:solidFill>
                  <a:schemeClr val="accent1">
                    <a:lumMod val="60000"/>
                    <a:lumOff val="40000"/>
                  </a:schemeClr>
                </a:solidFill>
                <a:effectLst>
                  <a:reflection blurRad="12700" stA="50000" endPos="50000" dist="5000" dir="5400000" sy="-100000" rotWithShape="0"/>
                </a:effectLst>
              </a:rPr>
              <a:t>бЎлиб</a:t>
            </a:r>
            <a:r>
              <a:rPr lang="uz-Cyrl-UZ" sz="2400" b="1" cap="all">
                <a:ln w="0"/>
                <a:solidFill>
                  <a:schemeClr val="accent1">
                    <a:lumMod val="60000"/>
                    <a:lumOff val="40000"/>
                  </a:schemeClr>
                </a:solidFill>
                <a:effectLst>
                  <a:reflection blurRad="12700" stA="50000" endPos="50000" dist="5000" dir="5400000" sy="-100000" rotWithShape="0"/>
                </a:effectLst>
              </a:rPr>
              <a:t>,  буларга:</a:t>
            </a:r>
            <a:br>
              <a:rPr lang="uz-Cyrl-UZ" sz="2400" b="1" cap="all">
                <a:ln w="0"/>
                <a:solidFill>
                  <a:schemeClr val="accent1">
                    <a:lumMod val="60000"/>
                    <a:lumOff val="40000"/>
                  </a:schemeClr>
                </a:solidFill>
                <a:effectLst>
                  <a:reflection blurRad="12700" stA="50000" endPos="50000" dist="5000" dir="5400000" sy="-100000" rotWithShape="0"/>
                </a:effectLst>
              </a:rPr>
            </a:br>
            <a:endParaRPr lang="ru-RU" sz="2400" b="1" cap="all">
              <a:ln w="0"/>
              <a:solidFill>
                <a:schemeClr val="accent1">
                  <a:lumMod val="60000"/>
                  <a:lumOff val="40000"/>
                </a:schemeClr>
              </a:solidFill>
              <a:effectLst>
                <a:reflection blurRad="12700" stA="50000" endPos="50000" dist="5000" dir="5400000" sy="-100000" rotWithShape="0"/>
              </a:effectLst>
            </a:endParaRPr>
          </a:p>
        </p:txBody>
      </p:sp>
      <p:sp>
        <p:nvSpPr>
          <p:cNvPr id="30722" name="Rectangle 3"/>
          <p:cNvSpPr>
            <a:spLocks noGrp="1" noChangeArrowheads="1"/>
          </p:cNvSpPr>
          <p:nvPr>
            <p:ph idx="1"/>
          </p:nvPr>
        </p:nvSpPr>
        <p:spPr>
          <a:xfrm>
            <a:off x="457200" y="2133600"/>
            <a:ext cx="8229600" cy="1905000"/>
          </a:xfrm>
        </p:spPr>
        <p:txBody>
          <a:bodyPr/>
          <a:lstStyle/>
          <a:p>
            <a:pPr>
              <a:lnSpc>
                <a:spcPct val="80000"/>
              </a:lnSpc>
            </a:pPr>
            <a:r>
              <a:rPr lang="uz-Cyrl-UZ" sz="2800" smtClean="0">
                <a:latin typeface="Times New Roman" pitchFamily="18" charset="0"/>
                <a:cs typeface="Times New Roman" pitchFamily="18" charset="0"/>
              </a:rPr>
              <a:t>Ўқитувчининг ташқи кўриниши;</a:t>
            </a:r>
          </a:p>
          <a:p>
            <a:pPr>
              <a:lnSpc>
                <a:spcPct val="80000"/>
              </a:lnSpc>
            </a:pPr>
            <a:endParaRPr lang="uz-Cyrl-UZ" sz="2800" smtClean="0">
              <a:latin typeface="Times New Roman" pitchFamily="18" charset="0"/>
              <a:cs typeface="Times New Roman" pitchFamily="18" charset="0"/>
            </a:endParaRPr>
          </a:p>
          <a:p>
            <a:pPr>
              <a:lnSpc>
                <a:spcPct val="80000"/>
              </a:lnSpc>
            </a:pPr>
            <a:r>
              <a:rPr lang="uz-Cyrl-UZ" sz="2800" smtClean="0">
                <a:latin typeface="Times New Roman" pitchFamily="18" charset="0"/>
                <a:cs typeface="Times New Roman" pitchFamily="18" charset="0"/>
              </a:rPr>
              <a:t>Ўқитувчининг нутқи киради. </a:t>
            </a:r>
          </a:p>
        </p:txBody>
      </p:sp>
    </p:spTree>
  </p:cSld>
  <p:clrMapOvr>
    <a:masterClrMapping/>
  </p:clrMapOvr>
  <p:transition spd="slow">
    <p:blinds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3"/>
          <p:cNvSpPr txBox="1">
            <a:spLocks noChangeArrowheads="1"/>
          </p:cNvSpPr>
          <p:nvPr/>
        </p:nvSpPr>
        <p:spPr bwMode="auto">
          <a:xfrm>
            <a:off x="457200" y="1676400"/>
            <a:ext cx="8229600" cy="4648200"/>
          </a:xfrm>
          <a:prstGeom prst="rect">
            <a:avLst/>
          </a:prstGeom>
          <a:noFill/>
          <a:ln w="9525">
            <a:noFill/>
            <a:miter lim="800000"/>
            <a:headEnd/>
            <a:tailEnd/>
          </a:ln>
        </p:spPr>
        <p:txBody>
          <a:bodyPr/>
          <a:lstStyle/>
          <a:p>
            <a:pPr marL="292100" indent="-292100" algn="just">
              <a:lnSpc>
                <a:spcPct val="80000"/>
              </a:lnSpc>
              <a:buClr>
                <a:schemeClr val="accent1"/>
              </a:buClr>
              <a:buSzPct val="70000"/>
              <a:buFont typeface="Wingdings 2" pitchFamily="18" charset="2"/>
              <a:buChar char=""/>
            </a:pPr>
            <a:r>
              <a:rPr lang="uz-Cyrl-UZ" sz="2400" b="1">
                <a:latin typeface="Times New Roman" pitchFamily="18" charset="0"/>
                <a:cs typeface="Times New Roman" pitchFamily="18" charset="0"/>
              </a:rPr>
              <a:t>Биринчи гуруҳ  - </a:t>
            </a:r>
            <a:r>
              <a:rPr lang="uz-Cyrl-UZ" sz="2400">
                <a:latin typeface="Times New Roman" pitchFamily="18" charset="0"/>
                <a:cs typeface="Times New Roman" pitchFamily="18" charset="0"/>
              </a:rPr>
              <a:t>бу таркибга ўқитувчининг ўз хатти-ҳаракатларини бошқара олиш киритилади. Яъни ўқитувчининг ўз гавдасини бошқара олиши (мимика, пантомимика), ўз ҳис-туйғусини ва кайфиятини бошқара олиши, ижтимоий перцептив қобилияти,  нутқ техникаси кабилар киради.  </a:t>
            </a:r>
          </a:p>
          <a:p>
            <a:pPr marL="292100" indent="-292100" algn="just">
              <a:lnSpc>
                <a:spcPct val="80000"/>
              </a:lnSpc>
              <a:buClr>
                <a:schemeClr val="accent1"/>
              </a:buClr>
              <a:buSzPct val="70000"/>
              <a:buFont typeface="Wingdings 2" pitchFamily="18" charset="2"/>
              <a:buChar char=""/>
            </a:pPr>
            <a:endParaRPr lang="uz-Cyrl-UZ" sz="2400" b="1">
              <a:latin typeface="Times New Roman" pitchFamily="18" charset="0"/>
              <a:cs typeface="Times New Roman" pitchFamily="18" charset="0"/>
            </a:endParaRPr>
          </a:p>
          <a:p>
            <a:pPr marL="292100" indent="-292100" algn="just">
              <a:lnSpc>
                <a:spcPct val="80000"/>
              </a:lnSpc>
              <a:buClr>
                <a:schemeClr val="accent1"/>
              </a:buClr>
              <a:buSzPct val="70000"/>
              <a:buFont typeface="Wingdings 2" pitchFamily="18" charset="2"/>
              <a:buChar char=""/>
            </a:pPr>
            <a:r>
              <a:rPr lang="uz-Cyrl-UZ" sz="2400" b="1">
                <a:latin typeface="Times New Roman" pitchFamily="18" charset="0"/>
                <a:cs typeface="Times New Roman" pitchFamily="18" charset="0"/>
              </a:rPr>
              <a:t>Иккинчи гуруҳнинг</a:t>
            </a:r>
            <a:r>
              <a:rPr lang="uz-Cyrl-UZ" sz="2400">
                <a:latin typeface="Times New Roman" pitchFamily="18" charset="0"/>
                <a:cs typeface="Times New Roman" pitchFamily="18" charset="0"/>
              </a:rPr>
              <a:t> таркибий қисмлари – жамоага ва шахсга таъсир эта олиш малакаси билан таълим ҳамда тарбия жараёнининг технологик томонлари ҳисобланади. Яъни дидактик, ташкилотчилик, конструктив, коммуникатив малакалар, ўқувчиларга талаб, баҳолашнинг техникаси, педагогик мулоқатни бошқариш, синф жамоасида ижодий ишни ташкил этиш ҳолатлари киради. </a:t>
            </a:r>
            <a:endParaRPr lang="ru-RU" sz="2400">
              <a:latin typeface="Times New Roman" pitchFamily="18" charset="0"/>
              <a:cs typeface="Times New Roman" pitchFamily="18" charset="0"/>
            </a:endParaRPr>
          </a:p>
        </p:txBody>
      </p:sp>
      <p:sp>
        <p:nvSpPr>
          <p:cNvPr id="31746" name="Rectangle 2"/>
          <p:cNvSpPr txBox="1">
            <a:spLocks noChangeArrowheads="1"/>
          </p:cNvSpPr>
          <p:nvPr/>
        </p:nvSpPr>
        <p:spPr bwMode="auto">
          <a:xfrm>
            <a:off x="457200" y="254000"/>
            <a:ext cx="8229600" cy="1143000"/>
          </a:xfrm>
          <a:prstGeom prst="rect">
            <a:avLst/>
          </a:prstGeom>
          <a:noFill/>
          <a:ln w="9525">
            <a:noFill/>
            <a:miter lim="800000"/>
            <a:headEnd/>
            <a:tailEnd/>
          </a:ln>
        </p:spPr>
        <p:txBody>
          <a:bodyPr/>
          <a:lstStyle/>
          <a:p>
            <a:pPr marL="53975" algn="ctr">
              <a:lnSpc>
                <a:spcPct val="80000"/>
              </a:lnSpc>
            </a:pPr>
            <a:r>
              <a:rPr lang="uz-Cyrl-UZ" sz="2800" b="1">
                <a:latin typeface="Times New Roman" pitchFamily="18" charset="0"/>
                <a:cs typeface="Times New Roman" pitchFamily="18" charset="0"/>
              </a:rPr>
              <a:t>“Педагогик техника” тушунчаси бир қанча таркибий қисмларга ажратилади ва бу таркибий қисмларни иккита гуруҳга ажратиш мумкин.</a:t>
            </a:r>
          </a:p>
        </p:txBody>
      </p:sp>
    </p:spTree>
  </p:cSld>
  <p:clrMapOvr>
    <a:masterClrMapping/>
  </p:clrMapOvr>
  <p:transition spd="slow">
    <p:blinds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хема 5"/>
          <p:cNvGraphicFramePr/>
          <p:nvPr/>
        </p:nvGraphicFramePr>
        <p:xfrm>
          <a:off x="609600" y="1397000"/>
          <a:ext cx="7924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blinds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533400" y="76200"/>
            <a:ext cx="8229600" cy="1143000"/>
          </a:xfrm>
        </p:spPr>
        <p:txBody>
          <a:bodyPr>
            <a:no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54864" indent="0" algn="ctr" fontAlgn="auto">
              <a:spcAft>
                <a:spcPts val="0"/>
              </a:spcAft>
              <a:defRPr/>
            </a:pPr>
            <a:r>
              <a:rPr lang="uz-Cyrl-UZ" sz="2800" b="1">
                <a:ln/>
                <a:solidFill>
                  <a:schemeClr val="accent4">
                    <a:lumMod val="40000"/>
                    <a:lumOff val="60000"/>
                  </a:schemeClr>
                </a:solidFill>
                <a:effectLst/>
              </a:rPr>
              <a:t>Ёш уқитувчилар педагогик техникасида қуйидаги жузъий камчиликлар учрайди</a:t>
            </a:r>
            <a:r>
              <a:rPr lang="uz-Cyrl-UZ" sz="2800" b="1" smtClean="0">
                <a:ln/>
                <a:solidFill>
                  <a:schemeClr val="accent4">
                    <a:lumMod val="40000"/>
                    <a:lumOff val="60000"/>
                  </a:schemeClr>
                </a:solidFill>
                <a:effectLst/>
              </a:rPr>
              <a:t>:</a:t>
            </a:r>
            <a:endParaRPr lang="ru-RU" sz="2800" b="1">
              <a:ln/>
              <a:solidFill>
                <a:schemeClr val="accent4">
                  <a:lumMod val="40000"/>
                  <a:lumOff val="60000"/>
                </a:schemeClr>
              </a:solidFill>
              <a:effectLst/>
            </a:endParaRPr>
          </a:p>
        </p:txBody>
      </p:sp>
      <p:sp>
        <p:nvSpPr>
          <p:cNvPr id="32770" name="Rectangle 3"/>
          <p:cNvSpPr>
            <a:spLocks noGrp="1" noChangeArrowheads="1"/>
          </p:cNvSpPr>
          <p:nvPr>
            <p:ph idx="4294967295"/>
          </p:nvPr>
        </p:nvSpPr>
        <p:spPr>
          <a:xfrm>
            <a:off x="533400" y="1341438"/>
            <a:ext cx="8229600" cy="5287962"/>
          </a:xfrm>
        </p:spPr>
        <p:txBody>
          <a:bodyPr/>
          <a:lstStyle/>
          <a:p>
            <a:pPr marL="0" indent="354013" algn="just">
              <a:lnSpc>
                <a:spcPct val="80000"/>
              </a:lnSpc>
              <a:buFont typeface="Wingdings 2" pitchFamily="18" charset="2"/>
              <a:buNone/>
            </a:pPr>
            <a:r>
              <a:rPr lang="ru-RU" sz="2200" smtClean="0">
                <a:latin typeface="Times New Roman" pitchFamily="18" charset="0"/>
                <a:cs typeface="Times New Roman" pitchFamily="18" charset="0"/>
              </a:rPr>
              <a:t>1. Талаба ёки унинг ота-онаси билан сидқидилдан с</a:t>
            </a:r>
            <a:r>
              <a:rPr lang="uz-Cyrl-UZ" sz="2200" smtClean="0">
                <a:latin typeface="Times New Roman" pitchFamily="18" charset="0"/>
                <a:cs typeface="Times New Roman" pitchFamily="18" charset="0"/>
              </a:rPr>
              <a:t>ў</a:t>
            </a:r>
            <a:r>
              <a:rPr lang="ru-RU" sz="2200" smtClean="0">
                <a:latin typeface="Times New Roman" pitchFamily="18" charset="0"/>
                <a:cs typeface="Times New Roman" pitchFamily="18" charset="0"/>
              </a:rPr>
              <a:t>злаша олмаслик;</a:t>
            </a:r>
          </a:p>
          <a:p>
            <a:pPr marL="0" indent="354013" algn="just">
              <a:lnSpc>
                <a:spcPct val="80000"/>
              </a:lnSpc>
              <a:buFont typeface="Wingdings 2" pitchFamily="18" charset="2"/>
              <a:buNone/>
            </a:pPr>
            <a:r>
              <a:rPr lang="ru-RU" sz="2200" smtClean="0">
                <a:latin typeface="Times New Roman" pitchFamily="18" charset="0"/>
                <a:cs typeface="Times New Roman" pitchFamily="18" charset="0"/>
              </a:rPr>
              <a:t>2. </a:t>
            </a:r>
            <a:r>
              <a:rPr lang="uz-Cyrl-UZ" sz="2200" smtClean="0">
                <a:latin typeface="Times New Roman" pitchFamily="18" charset="0"/>
                <a:cs typeface="Times New Roman" pitchFamily="18" charset="0"/>
              </a:rPr>
              <a:t>Ғ</a:t>
            </a:r>
            <a:r>
              <a:rPr lang="ru-RU" sz="2200" smtClean="0">
                <a:latin typeface="Times New Roman" pitchFamily="18" charset="0"/>
                <a:cs typeface="Times New Roman" pitchFamily="18" charset="0"/>
              </a:rPr>
              <a:t>азабни тухтата олмаслик ёки уни ўз ўрнида ишлата олмаслик;</a:t>
            </a:r>
          </a:p>
          <a:p>
            <a:pPr marL="0" indent="354013" algn="just">
              <a:lnSpc>
                <a:spcPct val="80000"/>
              </a:lnSpc>
              <a:buFont typeface="Wingdings 2" pitchFamily="18" charset="2"/>
              <a:buNone/>
            </a:pPr>
            <a:r>
              <a:rPr lang="ru-RU" sz="2200" smtClean="0">
                <a:latin typeface="Times New Roman" pitchFamily="18" charset="0"/>
                <a:cs typeface="Times New Roman" pitchFamily="18" charset="0"/>
              </a:rPr>
              <a:t>3. Ўзида ишончсизликни енга олмаслиги;</a:t>
            </a:r>
          </a:p>
          <a:p>
            <a:pPr marL="0" indent="354013" algn="just">
              <a:lnSpc>
                <a:spcPct val="80000"/>
              </a:lnSpc>
              <a:buFont typeface="Wingdings 2" pitchFamily="18" charset="2"/>
              <a:buNone/>
            </a:pPr>
            <a:r>
              <a:rPr lang="ru-RU" sz="2200" smtClean="0">
                <a:latin typeface="Times New Roman" pitchFamily="18" charset="0"/>
                <a:cs typeface="Times New Roman" pitchFamily="18" charset="0"/>
              </a:rPr>
              <a:t>4. Нутқини</a:t>
            </a:r>
            <a:r>
              <a:rPr lang="uz-Cyrl-UZ" sz="2200" smtClean="0">
                <a:latin typeface="Times New Roman" pitchFamily="18" charset="0"/>
                <a:cs typeface="Times New Roman" pitchFamily="18" charset="0"/>
              </a:rPr>
              <a:t>нг</a:t>
            </a:r>
            <a:r>
              <a:rPr lang="ru-RU" sz="2200" smtClean="0">
                <a:latin typeface="Times New Roman" pitchFamily="18" charset="0"/>
                <a:cs typeface="Times New Roman" pitchFamily="18" charset="0"/>
              </a:rPr>
              <a:t> равон эмасли</a:t>
            </a:r>
            <a:r>
              <a:rPr lang="uz-Cyrl-UZ" sz="2200" smtClean="0">
                <a:latin typeface="Times New Roman" pitchFamily="18" charset="0"/>
                <a:cs typeface="Times New Roman" pitchFamily="18" charset="0"/>
              </a:rPr>
              <a:t>ги</a:t>
            </a:r>
            <a:r>
              <a:rPr lang="ru-RU" sz="2200" smtClean="0">
                <a:latin typeface="Times New Roman" pitchFamily="18" charset="0"/>
                <a:cs typeface="Times New Roman" pitchFamily="18" charset="0"/>
              </a:rPr>
              <a:t>;</a:t>
            </a:r>
          </a:p>
          <a:p>
            <a:pPr marL="0" indent="354013" algn="just">
              <a:lnSpc>
                <a:spcPct val="80000"/>
              </a:lnSpc>
              <a:buFont typeface="Wingdings 2" pitchFamily="18" charset="2"/>
              <a:buNone/>
            </a:pPr>
            <a:r>
              <a:rPr lang="ru-RU" sz="2200" smtClean="0">
                <a:latin typeface="Times New Roman" pitchFamily="18" charset="0"/>
                <a:cs typeface="Times New Roman" pitchFamily="18" charset="0"/>
              </a:rPr>
              <a:t>5. Ортиқча қаттиққуллик;</a:t>
            </a:r>
          </a:p>
          <a:p>
            <a:pPr marL="0" indent="354013" algn="just">
              <a:lnSpc>
                <a:spcPct val="80000"/>
              </a:lnSpc>
              <a:buFont typeface="Wingdings 2" pitchFamily="18" charset="2"/>
              <a:buNone/>
            </a:pPr>
            <a:r>
              <a:rPr lang="ru-RU" sz="2200" smtClean="0">
                <a:latin typeface="Times New Roman" pitchFamily="18" charset="0"/>
                <a:cs typeface="Times New Roman" pitchFamily="18" charset="0"/>
              </a:rPr>
              <a:t>6. Хушмуомала  бўлишдан  қўрқиш;</a:t>
            </a:r>
          </a:p>
          <a:p>
            <a:pPr marL="0" indent="354013" algn="just">
              <a:lnSpc>
                <a:spcPct val="80000"/>
              </a:lnSpc>
              <a:buFont typeface="Wingdings 2" pitchFamily="18" charset="2"/>
              <a:buNone/>
            </a:pPr>
            <a:r>
              <a:rPr lang="ru-RU" sz="2200" smtClean="0">
                <a:latin typeface="Times New Roman" pitchFamily="18" charset="0"/>
                <a:cs typeface="Times New Roman" pitchFamily="18" charset="0"/>
              </a:rPr>
              <a:t>7. Жуда тез гапириш (айниқса дарсда);</a:t>
            </a:r>
          </a:p>
          <a:p>
            <a:pPr marL="0" indent="354013" algn="just">
              <a:lnSpc>
                <a:spcPct val="80000"/>
              </a:lnSpc>
              <a:buFont typeface="Wingdings 2" pitchFamily="18" charset="2"/>
              <a:buNone/>
            </a:pPr>
            <a:r>
              <a:rPr lang="ru-RU" sz="2200" smtClean="0">
                <a:latin typeface="Times New Roman" pitchFamily="18" charset="0"/>
                <a:cs typeface="Times New Roman" pitchFamily="18" charset="0"/>
              </a:rPr>
              <a:t>8. Ортиқча ҳаракат ёки бир жойда қотиб қолиш, қулларини қаерга қуйишни билмаслик;</a:t>
            </a:r>
          </a:p>
          <a:p>
            <a:pPr marL="0" indent="354013" algn="just">
              <a:lnSpc>
                <a:spcPct val="80000"/>
              </a:lnSpc>
              <a:buFont typeface="Wingdings 2" pitchFamily="18" charset="2"/>
              <a:buNone/>
            </a:pPr>
            <a:r>
              <a:rPr lang="ru-RU" sz="2200" smtClean="0">
                <a:latin typeface="Times New Roman" pitchFamily="18" charset="0"/>
                <a:cs typeface="Times New Roman" pitchFamily="18" charset="0"/>
              </a:rPr>
              <a:t>9. Ўз гавдасини тутишдаги камчилик (букчайиб, ерга қараб юриш, бефойда </a:t>
            </a:r>
            <a:r>
              <a:rPr lang="uz-Cyrl-UZ" sz="2200" smtClean="0">
                <a:latin typeface="Times New Roman" pitchFamily="18" charset="0"/>
                <a:cs typeface="Times New Roman" pitchFamily="18" charset="0"/>
              </a:rPr>
              <a:t>ку</a:t>
            </a:r>
            <a:r>
              <a:rPr lang="ru-RU" sz="2200" smtClean="0">
                <a:latin typeface="Times New Roman" pitchFamily="18" charset="0"/>
                <a:cs typeface="Times New Roman" pitchFamily="18" charset="0"/>
              </a:rPr>
              <a:t>лиш, ортиқча ҳаракат)  турли жисмларни қулида айлантириб юриши</a:t>
            </a:r>
            <a:r>
              <a:rPr lang="uz-Cyrl-UZ" sz="2200" smtClean="0">
                <a:latin typeface="Times New Roman" pitchFamily="18" charset="0"/>
                <a:cs typeface="Times New Roman" pitchFamily="18" charset="0"/>
              </a:rPr>
              <a:t>;</a:t>
            </a:r>
          </a:p>
          <a:p>
            <a:pPr marL="0" indent="354013" algn="just">
              <a:lnSpc>
                <a:spcPct val="80000"/>
              </a:lnSpc>
              <a:buFont typeface="Wingdings 2" pitchFamily="18" charset="2"/>
              <a:buNone/>
            </a:pPr>
            <a:r>
              <a:rPr lang="uz-Cyrl-UZ" sz="2200" smtClean="0">
                <a:latin typeface="Times New Roman" pitchFamily="18" charset="0"/>
                <a:cs typeface="Times New Roman" pitchFamily="18" charset="0"/>
              </a:rPr>
              <a:t>10. Товушдаги камчиликлар: бир оҳангни зерикарли гапириш, нутқнинг ҳаётий эмаслиги, ифодали ўқиш малакасини йўқлиги (дикция);</a:t>
            </a:r>
          </a:p>
          <a:p>
            <a:pPr marL="0" indent="354013" algn="just">
              <a:lnSpc>
                <a:spcPct val="80000"/>
              </a:lnSpc>
              <a:buFont typeface="Wingdings 2" pitchFamily="18" charset="2"/>
              <a:buNone/>
            </a:pPr>
            <a:r>
              <a:rPr lang="uz-Cyrl-UZ" sz="2200" smtClean="0">
                <a:latin typeface="Times New Roman" pitchFamily="18" charset="0"/>
                <a:cs typeface="Times New Roman" pitchFamily="18" charset="0"/>
              </a:rPr>
              <a:t>11. Нутқдаги камчиликлар: аниқ талаффуз тарзининг йўқлиги, хона учун зарур товуш қаттиқлигини танлай билмаслиги.</a:t>
            </a:r>
            <a:endParaRPr lang="ru-RU" sz="2200" smtClean="0">
              <a:latin typeface="Times New Roman" pitchFamily="18" charset="0"/>
              <a:cs typeface="Times New Roman" pitchFamily="18" charset="0"/>
            </a:endParaRPr>
          </a:p>
        </p:txBody>
      </p:sp>
    </p:spTree>
  </p:cSld>
  <p:clrMapOvr>
    <a:masterClrMapping/>
  </p:clrMapOvr>
  <p:transition spd="slow">
    <p:blinds dir="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253536"/>
            <a:ext cx="8229600" cy="1143000"/>
          </a:xfrm>
        </p:spPr>
        <p:txBody>
          <a:bodyPr>
            <a:noAutofit/>
          </a:bodyPr>
          <a:lstStyle/>
          <a:p>
            <a:pPr marL="54864" indent="0" algn="ctr" fontAlgn="auto">
              <a:spcAft>
                <a:spcPts val="0"/>
              </a:spcAft>
              <a:defRPr/>
            </a:pPr>
            <a:r>
              <a:rPr lang="uz-Cyrl-UZ" sz="2800" b="1" cap="all" smtClean="0">
                <a:ln w="9000" cmpd="sng">
                  <a:solidFill>
                    <a:schemeClr val="accent4">
                      <a:shade val="50000"/>
                      <a:satMod val="120000"/>
                    </a:schemeClr>
                  </a:solidFill>
                  <a:prstDash val="solid"/>
                </a:ln>
                <a:solidFill>
                  <a:schemeClr val="accent4"/>
                </a:solidFill>
                <a:effectLst>
                  <a:reflection blurRad="12700" stA="28000" endPos="45000" dist="1000" dir="5400000" sy="-100000" algn="bl" rotWithShape="0"/>
                </a:effectLst>
                <a:latin typeface="Times New Roman" pitchFamily="18" charset="0"/>
                <a:cs typeface="Times New Roman" pitchFamily="18" charset="0"/>
              </a:rPr>
              <a:t>Ўқитувчининг  </a:t>
            </a:r>
            <a:r>
              <a:rPr lang="uz-Cyrl-UZ" sz="2800" b="1" cap="all">
                <a:ln w="9000" cmpd="sng">
                  <a:solidFill>
                    <a:schemeClr val="accent4">
                      <a:shade val="50000"/>
                      <a:satMod val="120000"/>
                    </a:schemeClr>
                  </a:solidFill>
                  <a:prstDash val="solid"/>
                </a:ln>
                <a:solidFill>
                  <a:schemeClr val="accent4"/>
                </a:solidFill>
                <a:effectLst>
                  <a:reflection blurRad="12700" stA="28000" endPos="45000" dist="1000" dir="5400000" sy="-100000" algn="bl" rotWithShape="0"/>
                </a:effectLst>
                <a:latin typeface="Times New Roman" pitchFamily="18" charset="0"/>
                <a:cs typeface="Times New Roman" pitchFamily="18" charset="0"/>
              </a:rPr>
              <a:t>ташқи </a:t>
            </a:r>
            <a:r>
              <a:rPr lang="uz-Cyrl-UZ" sz="2800" b="1" cap="all" smtClean="0">
                <a:ln w="9000" cmpd="sng">
                  <a:solidFill>
                    <a:schemeClr val="accent4">
                      <a:shade val="50000"/>
                      <a:satMod val="120000"/>
                    </a:schemeClr>
                  </a:solidFill>
                  <a:prstDash val="solid"/>
                </a:ln>
                <a:solidFill>
                  <a:schemeClr val="accent4"/>
                </a:solidFill>
                <a:effectLst>
                  <a:reflection blurRad="12700" stA="28000" endPos="45000" dist="1000" dir="5400000" sy="-100000" algn="bl" rotWithShape="0"/>
                </a:effectLst>
                <a:latin typeface="Times New Roman" pitchFamily="18" charset="0"/>
                <a:cs typeface="Times New Roman" pitchFamily="18" charset="0"/>
              </a:rPr>
              <a:t> кЎринишига қуйидаги  </a:t>
            </a:r>
            <a:r>
              <a:rPr lang="uz-Cyrl-UZ" sz="2800" b="1" cap="all">
                <a:ln w="9000" cmpd="sng">
                  <a:solidFill>
                    <a:schemeClr val="accent4">
                      <a:shade val="50000"/>
                      <a:satMod val="120000"/>
                    </a:schemeClr>
                  </a:solidFill>
                  <a:prstDash val="solid"/>
                </a:ln>
                <a:solidFill>
                  <a:schemeClr val="accent4"/>
                </a:solidFill>
                <a:effectLst>
                  <a:reflection blurRad="12700" stA="28000" endPos="45000" dist="1000" dir="5400000" sy="-100000" algn="bl" rotWithShape="0"/>
                </a:effectLst>
                <a:latin typeface="Times New Roman" pitchFamily="18" charset="0"/>
                <a:cs typeface="Times New Roman" pitchFamily="18" charset="0"/>
              </a:rPr>
              <a:t>талаблар </a:t>
            </a:r>
            <a:r>
              <a:rPr lang="uz-Cyrl-UZ" sz="2800" b="1" cap="all" smtClean="0">
                <a:ln w="9000" cmpd="sng">
                  <a:solidFill>
                    <a:schemeClr val="accent4">
                      <a:shade val="50000"/>
                      <a:satMod val="120000"/>
                    </a:schemeClr>
                  </a:solidFill>
                  <a:prstDash val="solid"/>
                </a:ln>
                <a:solidFill>
                  <a:schemeClr val="accent4"/>
                </a:solidFill>
                <a:effectLst>
                  <a:reflection blurRad="12700" stA="28000" endPos="45000" dist="1000" dir="5400000" sy="-100000" algn="bl" rotWithShape="0"/>
                </a:effectLst>
                <a:latin typeface="Times New Roman" pitchFamily="18" charset="0"/>
                <a:cs typeface="Times New Roman" pitchFamily="18" charset="0"/>
              </a:rPr>
              <a:t> қуйилади:</a:t>
            </a:r>
            <a:endParaRPr lang="ru-RU" sz="2800" b="1" cap="all">
              <a:ln w="9000" cmpd="sng">
                <a:solidFill>
                  <a:schemeClr val="accent4">
                    <a:shade val="50000"/>
                    <a:satMod val="120000"/>
                  </a:schemeClr>
                </a:solidFill>
                <a:prstDash val="solid"/>
              </a:ln>
              <a:solidFill>
                <a:schemeClr val="accent4"/>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36867" name="Rectangle 3"/>
          <p:cNvSpPr>
            <a:spLocks noGrp="1" noChangeArrowheads="1"/>
          </p:cNvSpPr>
          <p:nvPr>
            <p:ph idx="1"/>
          </p:nvPr>
        </p:nvSpPr>
        <p:spPr/>
        <p:txBody>
          <a:bodyPr>
            <a:normAutofit fontScale="92500"/>
          </a:bodyPr>
          <a:lstStyle/>
          <a:p>
            <a:pPr marL="0" indent="442913" algn="just" fontAlgn="auto">
              <a:spcBef>
                <a:spcPts val="0"/>
              </a:spcBef>
              <a:spcAft>
                <a:spcPts val="0"/>
              </a:spcAft>
              <a:buFont typeface="Wingdings 2"/>
              <a:buNone/>
              <a:defRPr/>
            </a:pPr>
            <a:r>
              <a:rPr lang="uz-Cyrl-UZ" sz="2400" b="1">
                <a:latin typeface="Times New Roman" pitchFamily="18" charset="0"/>
                <a:cs typeface="Times New Roman" pitchFamily="18" charset="0"/>
              </a:rPr>
              <a:t>1. </a:t>
            </a:r>
            <a:r>
              <a:rPr lang="uz-Cyrl-UZ" sz="2400" b="1" smtClean="0">
                <a:latin typeface="Times New Roman" pitchFamily="18" charset="0"/>
                <a:cs typeface="Times New Roman" pitchFamily="18" charset="0"/>
              </a:rPr>
              <a:t>Ў</a:t>
            </a:r>
            <a:r>
              <a:rPr lang="ru-RU" sz="2400" b="1" smtClean="0">
                <a:latin typeface="Times New Roman" pitchFamily="18" charset="0"/>
                <a:cs typeface="Times New Roman" pitchFamily="18" charset="0"/>
              </a:rPr>
              <a:t>з </a:t>
            </a:r>
            <a:r>
              <a:rPr lang="ru-RU" sz="2400" b="1">
                <a:latin typeface="Times New Roman" pitchFamily="18" charset="0"/>
                <a:cs typeface="Times New Roman" pitchFamily="18" charset="0"/>
              </a:rPr>
              <a:t>ҳиссий ҳолатларини бошқара олиш.</a:t>
            </a:r>
            <a:r>
              <a:rPr lang="ru-RU" sz="2400">
                <a:latin typeface="Times New Roman" pitchFamily="18" charset="0"/>
                <a:cs typeface="Times New Roman" pitchFamily="18" charset="0"/>
              </a:rPr>
              <a:t> </a:t>
            </a:r>
            <a:endParaRPr lang="ru-RU" sz="2400" smtClean="0">
              <a:latin typeface="Times New Roman" pitchFamily="18" charset="0"/>
              <a:cs typeface="Times New Roman" pitchFamily="18" charset="0"/>
            </a:endParaRPr>
          </a:p>
          <a:p>
            <a:pPr marL="0" indent="442913" algn="just" fontAlgn="auto">
              <a:spcBef>
                <a:spcPts val="0"/>
              </a:spcBef>
              <a:spcAft>
                <a:spcPts val="0"/>
              </a:spcAft>
              <a:buFont typeface="Wingdings 2"/>
              <a:buNone/>
              <a:defRPr/>
            </a:pPr>
            <a:endParaRPr lang="ru-RU" sz="2400">
              <a:latin typeface="Times New Roman" pitchFamily="18" charset="0"/>
              <a:cs typeface="Times New Roman" pitchFamily="18" charset="0"/>
            </a:endParaRPr>
          </a:p>
          <a:p>
            <a:pPr marL="0" indent="442913" algn="just" fontAlgn="auto">
              <a:spcBef>
                <a:spcPts val="0"/>
              </a:spcBef>
              <a:spcAft>
                <a:spcPts val="0"/>
              </a:spcAft>
              <a:buFont typeface="Wingdings 2"/>
              <a:buNone/>
              <a:defRPr/>
            </a:pPr>
            <a:r>
              <a:rPr lang="ru-RU" sz="2400" smtClean="0">
                <a:latin typeface="Times New Roman" pitchFamily="18" charset="0"/>
                <a:cs typeface="Times New Roman" pitchFamily="18" charset="0"/>
              </a:rPr>
              <a:t>Педагогнинг </a:t>
            </a:r>
            <a:r>
              <a:rPr lang="ru-RU" sz="2400">
                <a:latin typeface="Times New Roman" pitchFamily="18" charset="0"/>
                <a:cs typeface="Times New Roman" pitchFamily="18" charset="0"/>
              </a:rPr>
              <a:t>талабалар билан </a:t>
            </a:r>
            <a:r>
              <a:rPr lang="ru-RU" sz="2400" smtClean="0">
                <a:latin typeface="Times New Roman" pitchFamily="18" charset="0"/>
                <a:cs typeface="Times New Roman" pitchFamily="18" charset="0"/>
              </a:rPr>
              <a:t>бўладиган </a:t>
            </a:r>
            <a:r>
              <a:rPr lang="ru-RU" sz="2400">
                <a:latin typeface="Times New Roman" pitchFamily="18" charset="0"/>
                <a:cs typeface="Times New Roman" pitchFamily="18" charset="0"/>
              </a:rPr>
              <a:t>мулоқоти, расмий характерга эга </a:t>
            </a:r>
            <a:r>
              <a:rPr lang="ru-RU" sz="2400" smtClean="0">
                <a:latin typeface="Times New Roman" pitchFamily="18" charset="0"/>
                <a:cs typeface="Times New Roman" pitchFamily="18" charset="0"/>
              </a:rPr>
              <a:t>бўлганлиги </a:t>
            </a:r>
            <a:r>
              <a:rPr lang="ru-RU" sz="2400">
                <a:latin typeface="Times New Roman" pitchFamily="18" charset="0"/>
                <a:cs typeface="Times New Roman" pitchFamily="18" charset="0"/>
              </a:rPr>
              <a:t>учун, «мушаклар сиқилиши», </a:t>
            </a:r>
            <a:r>
              <a:rPr lang="ru-RU" sz="2400" smtClean="0">
                <a:latin typeface="Times New Roman" pitchFamily="18" charset="0"/>
                <a:cs typeface="Times New Roman" pitchFamily="18" charset="0"/>
              </a:rPr>
              <a:t>ўзига </a:t>
            </a:r>
            <a:r>
              <a:rPr lang="ru-RU" sz="2400">
                <a:latin typeface="Times New Roman" pitchFamily="18" charset="0"/>
                <a:cs typeface="Times New Roman" pitchFamily="18" charset="0"/>
              </a:rPr>
              <a:t>ишонмаслик, танглик сезгиларини вужудга келтиради. </a:t>
            </a:r>
            <a:r>
              <a:rPr lang="ru-RU" sz="2400" smtClean="0">
                <a:latin typeface="Times New Roman" pitchFamily="18" charset="0"/>
                <a:cs typeface="Times New Roman" pitchFamily="18" charset="0"/>
              </a:rPr>
              <a:t>Ўқитувчилар </a:t>
            </a:r>
            <a:r>
              <a:rPr lang="ru-RU" sz="2400">
                <a:latin typeface="Times New Roman" pitchFamily="18" charset="0"/>
                <a:cs typeface="Times New Roman" pitchFamily="18" charset="0"/>
              </a:rPr>
              <a:t>доимо талабалар, ота-оналар ва жамоатчилик назоратида ишлайди. Бу</a:t>
            </a:r>
            <a:r>
              <a:rPr lang="uz-Cyrl-UZ" sz="2400">
                <a:latin typeface="Times New Roman" pitchFamily="18" charset="0"/>
                <a:cs typeface="Times New Roman" pitchFamily="18" charset="0"/>
              </a:rPr>
              <a:t> </a:t>
            </a:r>
            <a:r>
              <a:rPr lang="uz-Cyrl-UZ" sz="2400" smtClean="0">
                <a:latin typeface="Times New Roman" pitchFamily="18" charset="0"/>
                <a:cs typeface="Times New Roman" pitchFamily="18" charset="0"/>
              </a:rPr>
              <a:t>ў</a:t>
            </a:r>
            <a:r>
              <a:rPr lang="ru-RU" sz="2400" smtClean="0">
                <a:latin typeface="Times New Roman" pitchFamily="18" charset="0"/>
                <a:cs typeface="Times New Roman" pitchFamily="18" charset="0"/>
              </a:rPr>
              <a:t>қитувчи </a:t>
            </a:r>
            <a:r>
              <a:rPr lang="ru-RU" sz="2400">
                <a:latin typeface="Times New Roman" pitchFamily="18" charset="0"/>
                <a:cs typeface="Times New Roman" pitchFamily="18" charset="0"/>
              </a:rPr>
              <a:t>фикрининг қатъийлигига, овоз аппарати ҳолатига</a:t>
            </a:r>
            <a:r>
              <a:rPr lang="uz-Cyrl-UZ" sz="2400">
                <a:latin typeface="Times New Roman" pitchFamily="18" charset="0"/>
                <a:cs typeface="Times New Roman" pitchFamily="18" charset="0"/>
              </a:rPr>
              <a:t>,</a:t>
            </a:r>
            <a:r>
              <a:rPr lang="ru-RU" sz="2400">
                <a:latin typeface="Times New Roman" pitchFamily="18" charset="0"/>
                <a:cs typeface="Times New Roman" pitchFamily="18" charset="0"/>
              </a:rPr>
              <a:t> жисмоний ҳолатига (оёқларнинг қотиб қолиши, </a:t>
            </a:r>
            <a:r>
              <a:rPr lang="ru-RU" sz="2400" smtClean="0">
                <a:latin typeface="Times New Roman" pitchFamily="18" charset="0"/>
                <a:cs typeface="Times New Roman" pitchFamily="18" charset="0"/>
              </a:rPr>
              <a:t>қўлларни </a:t>
            </a:r>
            <a:r>
              <a:rPr lang="ru-RU" sz="2400">
                <a:latin typeface="Times New Roman" pitchFamily="18" charset="0"/>
                <a:cs typeface="Times New Roman" pitchFamily="18" charset="0"/>
              </a:rPr>
              <a:t>таёққа </a:t>
            </a:r>
            <a:r>
              <a:rPr lang="ru-RU" sz="2400" smtClean="0">
                <a:latin typeface="Times New Roman" pitchFamily="18" charset="0"/>
                <a:cs typeface="Times New Roman" pitchFamily="18" charset="0"/>
              </a:rPr>
              <a:t>ўхшаб </a:t>
            </a:r>
            <a:r>
              <a:rPr lang="ru-RU" sz="2400">
                <a:latin typeface="Times New Roman" pitchFamily="18" charset="0"/>
                <a:cs typeface="Times New Roman" pitchFamily="18" charset="0"/>
              </a:rPr>
              <a:t>қолиши) руҳий ҳолатига (кулгили ҳолда қолиши </a:t>
            </a:r>
            <a:r>
              <a:rPr lang="ru-RU" sz="2400" smtClean="0">
                <a:latin typeface="Times New Roman" pitchFamily="18" charset="0"/>
                <a:cs typeface="Times New Roman" pitchFamily="18" charset="0"/>
              </a:rPr>
              <a:t>ўзини </a:t>
            </a:r>
            <a:r>
              <a:rPr lang="ru-RU" sz="2400">
                <a:latin typeface="Times New Roman" pitchFamily="18" charset="0"/>
                <a:cs typeface="Times New Roman" pitchFamily="18" charset="0"/>
              </a:rPr>
              <a:t>уддалай олмайдиган </a:t>
            </a:r>
            <a:r>
              <a:rPr lang="ru-RU" sz="2400" smtClean="0">
                <a:latin typeface="Times New Roman" pitchFamily="18" charset="0"/>
                <a:cs typeface="Times New Roman" pitchFamily="18" charset="0"/>
              </a:rPr>
              <a:t>бўлиб кўриниши</a:t>
            </a:r>
            <a:r>
              <a:rPr lang="ru-RU" sz="2400">
                <a:latin typeface="Times New Roman" pitchFamily="18" charset="0"/>
                <a:cs typeface="Times New Roman" pitchFamily="18" charset="0"/>
              </a:rPr>
              <a:t>) таъсир этади. Б</a:t>
            </a:r>
            <a:r>
              <a:rPr lang="uz-Cyrl-UZ" sz="2400">
                <a:latin typeface="Times New Roman" pitchFamily="18" charset="0"/>
                <a:cs typeface="Times New Roman" pitchFamily="18" charset="0"/>
              </a:rPr>
              <a:t>у</a:t>
            </a:r>
            <a:r>
              <a:rPr lang="ru-RU" sz="2400">
                <a:latin typeface="Times New Roman" pitchFamily="18" charset="0"/>
                <a:cs typeface="Times New Roman" pitchFamily="18" charset="0"/>
              </a:rPr>
              <a:t>ларнинг ҳаммаси </a:t>
            </a:r>
            <a:r>
              <a:rPr lang="ru-RU" sz="2400" smtClean="0">
                <a:latin typeface="Times New Roman" pitchFamily="18" charset="0"/>
                <a:cs typeface="Times New Roman" pitchFamily="18" charset="0"/>
              </a:rPr>
              <a:t>бўладиган </a:t>
            </a:r>
            <a:r>
              <a:rPr lang="ru-RU" sz="2400">
                <a:latin typeface="Times New Roman" pitchFamily="18" charset="0"/>
                <a:cs typeface="Times New Roman" pitchFamily="18" charset="0"/>
              </a:rPr>
              <a:t>машғулотга </a:t>
            </a:r>
            <a:r>
              <a:rPr lang="ru-RU" sz="2400" smtClean="0">
                <a:latin typeface="Times New Roman" pitchFamily="18" charset="0"/>
                <a:cs typeface="Times New Roman" pitchFamily="18" charset="0"/>
              </a:rPr>
              <a:t>ўзини </a:t>
            </a:r>
            <a:r>
              <a:rPr lang="ru-RU" sz="2400">
                <a:latin typeface="Times New Roman" pitchFamily="18" charset="0"/>
                <a:cs typeface="Times New Roman" pitchFamily="18" charset="0"/>
              </a:rPr>
              <a:t>псих</a:t>
            </a:r>
            <a:r>
              <a:rPr lang="uz-Cyrl-UZ" sz="2400">
                <a:latin typeface="Times New Roman" pitchFamily="18" charset="0"/>
                <a:cs typeface="Times New Roman" pitchFamily="18" charset="0"/>
              </a:rPr>
              <a:t>ологик</a:t>
            </a:r>
            <a:r>
              <a:rPr lang="ru-RU" sz="2400">
                <a:latin typeface="Times New Roman" pitchFamily="18" charset="0"/>
                <a:cs typeface="Times New Roman" pitchFamily="18" charset="0"/>
              </a:rPr>
              <a:t> нуқтаи назардан мослаш, мулоқат пайтида </a:t>
            </a:r>
            <a:r>
              <a:rPr lang="ru-RU" sz="2400" smtClean="0">
                <a:latin typeface="Times New Roman" pitchFamily="18" charset="0"/>
                <a:cs typeface="Times New Roman" pitchFamily="18" charset="0"/>
              </a:rPr>
              <a:t>ўзининнг </a:t>
            </a:r>
            <a:r>
              <a:rPr lang="ru-RU" sz="2400">
                <a:latin typeface="Times New Roman" pitchFamily="18" charset="0"/>
                <a:cs typeface="Times New Roman" pitchFamily="18" charset="0"/>
              </a:rPr>
              <a:t>ҳиссий ҳолатларини бошқара олишини талаб қилади. </a:t>
            </a:r>
          </a:p>
        </p:txBody>
      </p:sp>
    </p:spTree>
  </p:cSld>
  <p:clrMapOvr>
    <a:masterClrMapping/>
  </p:clrMapOvr>
  <p:transition spd="slow">
    <p:blinds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a:xfrm>
            <a:off x="609600" y="304800"/>
            <a:ext cx="8229600" cy="1371600"/>
          </a:xfrm>
        </p:spPr>
        <p:txBody>
          <a:bodyPr>
            <a:noAutofit/>
          </a:bodyPr>
          <a:lstStyle/>
          <a:p>
            <a:pPr marL="54864" indent="0" algn="ctr" fontAlgn="auto">
              <a:spcAft>
                <a:spcPts val="0"/>
              </a:spcAft>
              <a:defRPr/>
            </a:pPr>
            <a:r>
              <a:rPr lang="uz-Cyrl-UZ" sz="2800" b="1">
                <a:solidFill>
                  <a:schemeClr val="tx1"/>
                </a:solidFill>
                <a:effectLst/>
                <a:latin typeface="Times New Roman" pitchFamily="18" charset="0"/>
                <a:cs typeface="Times New Roman" pitchFamily="18" charset="0"/>
              </a:rPr>
              <a:t>2. </a:t>
            </a:r>
            <a:r>
              <a:rPr lang="uz-Cyrl-UZ" sz="2800" b="1" smtClean="0">
                <a:solidFill>
                  <a:schemeClr val="tx1"/>
                </a:solidFill>
                <a:effectLst/>
                <a:latin typeface="Times New Roman" pitchFamily="18" charset="0"/>
                <a:cs typeface="Times New Roman" pitchFamily="18" charset="0"/>
              </a:rPr>
              <a:t>Ўз-ўзини </a:t>
            </a:r>
            <a:r>
              <a:rPr lang="uz-Cyrl-UZ" sz="2800" b="1">
                <a:solidFill>
                  <a:schemeClr val="tx1"/>
                </a:solidFill>
                <a:effectLst/>
                <a:latin typeface="Times New Roman" pitchFamily="18" charset="0"/>
                <a:cs typeface="Times New Roman" pitchFamily="18" charset="0"/>
              </a:rPr>
              <a:t>созлаш.</a:t>
            </a:r>
            <a:r>
              <a:rPr lang="uz-Cyrl-UZ" sz="2800">
                <a:solidFill>
                  <a:schemeClr val="tx1"/>
                </a:solidFill>
                <a:effectLst/>
                <a:latin typeface="Times New Roman" pitchFamily="18" charset="0"/>
                <a:cs typeface="Times New Roman" pitchFamily="18" charset="0"/>
              </a:rPr>
              <a:t> Педагог </a:t>
            </a:r>
            <a:r>
              <a:rPr lang="uz-Cyrl-UZ" sz="2800" smtClean="0">
                <a:solidFill>
                  <a:schemeClr val="tx1"/>
                </a:solidFill>
                <a:effectLst/>
                <a:latin typeface="Times New Roman" pitchFamily="18" charset="0"/>
                <a:cs typeface="Times New Roman" pitchFamily="18" charset="0"/>
              </a:rPr>
              <a:t>ўз-ўзини </a:t>
            </a:r>
            <a:r>
              <a:rPr lang="uz-Cyrl-UZ" sz="2800">
                <a:solidFill>
                  <a:schemeClr val="tx1"/>
                </a:solidFill>
                <a:effectLst/>
                <a:latin typeface="Times New Roman" pitchFamily="18" charset="0"/>
                <a:cs typeface="Times New Roman" pitchFamily="18" charset="0"/>
              </a:rPr>
              <a:t>созлашда қуйидаги энг муҳим усулларга аҳамият бериши лозим</a:t>
            </a:r>
            <a:r>
              <a:rPr lang="uz-Cyrl-UZ" sz="2800" smtClean="0">
                <a:solidFill>
                  <a:schemeClr val="tx1"/>
                </a:solidFill>
                <a:effectLst/>
                <a:latin typeface="Times New Roman" pitchFamily="18" charset="0"/>
                <a:cs typeface="Times New Roman" pitchFamily="18" charset="0"/>
              </a:rPr>
              <a:t>:</a:t>
            </a:r>
            <a:endParaRPr lang="ru-RU" sz="2800">
              <a:solidFill>
                <a:schemeClr val="tx1"/>
              </a:solidFill>
              <a:effectLst/>
              <a:latin typeface="Times New Roman" pitchFamily="18" charset="0"/>
              <a:cs typeface="Times New Roman" pitchFamily="18" charset="0"/>
            </a:endParaRPr>
          </a:p>
        </p:txBody>
      </p:sp>
      <p:sp>
        <p:nvSpPr>
          <p:cNvPr id="34818" name="Rectangle 3"/>
          <p:cNvSpPr>
            <a:spLocks noGrp="1" noChangeArrowheads="1"/>
          </p:cNvSpPr>
          <p:nvPr>
            <p:ph idx="4294967295"/>
          </p:nvPr>
        </p:nvSpPr>
        <p:spPr>
          <a:xfrm>
            <a:off x="457200" y="1981200"/>
            <a:ext cx="8229600" cy="4495800"/>
          </a:xfrm>
        </p:spPr>
        <p:txBody>
          <a:bodyPr/>
          <a:lstStyle/>
          <a:p>
            <a:pPr marL="0" indent="442913" algn="just">
              <a:buFont typeface="Wingdings 2" pitchFamily="18" charset="2"/>
              <a:buNone/>
            </a:pPr>
            <a:r>
              <a:rPr lang="uz-Cyrl-UZ" sz="2200" smtClean="0">
                <a:latin typeface="Times New Roman" pitchFamily="18" charset="0"/>
                <a:cs typeface="Times New Roman" pitchFamily="18" charset="0"/>
              </a:rPr>
              <a:t>- </a:t>
            </a:r>
            <a:r>
              <a:rPr lang="ru-RU" sz="2200" smtClean="0">
                <a:latin typeface="Times New Roman" pitchFamily="18" charset="0"/>
                <a:cs typeface="Times New Roman" pitchFamily="18" charset="0"/>
              </a:rPr>
              <a:t>хушмуомалалик ва келажакка ишонч билан қарашни тарбиялаш;</a:t>
            </a:r>
            <a:endParaRPr lang="uz-Cyrl-UZ" sz="2200" smtClean="0">
              <a:latin typeface="Times New Roman" pitchFamily="18" charset="0"/>
              <a:cs typeface="Times New Roman" pitchFamily="18" charset="0"/>
            </a:endParaRPr>
          </a:p>
          <a:p>
            <a:pPr marL="0" indent="442913" algn="just">
              <a:buFont typeface="Wingdings 2" pitchFamily="18" charset="2"/>
              <a:buNone/>
            </a:pPr>
            <a:r>
              <a:rPr lang="uz-Cyrl-UZ" sz="2200" smtClean="0">
                <a:latin typeface="Times New Roman" pitchFamily="18" charset="0"/>
                <a:cs typeface="Times New Roman" pitchFamily="18" charset="0"/>
              </a:rPr>
              <a:t>- ўз хулқини назорат қилиш (мускуллар зўриқишини ростлаш, ҳаракат, нутқ ва нафас олишни ростлаш);</a:t>
            </a:r>
          </a:p>
          <a:p>
            <a:pPr marL="0" indent="442913" algn="just">
              <a:buFont typeface="Wingdings 2" pitchFamily="18" charset="2"/>
              <a:buNone/>
            </a:pPr>
            <a:r>
              <a:rPr lang="uz-Cyrl-UZ" sz="2200" smtClean="0">
                <a:latin typeface="Times New Roman" pitchFamily="18" charset="0"/>
                <a:cs typeface="Times New Roman" pitchFamily="18" charset="0"/>
              </a:rPr>
              <a:t>- фаолиятнинг бирор турида ҳордиқ чиқариш (меҳнат терапеяси, мусиқа терапеяси, китоб ўқиш, ҳазил мутоиба);</a:t>
            </a:r>
          </a:p>
          <a:p>
            <a:pPr marL="0" indent="442913" algn="just">
              <a:buFont typeface="Wingdings 2" pitchFamily="18" charset="2"/>
              <a:buNone/>
            </a:pPr>
            <a:r>
              <a:rPr lang="uz-Cyrl-UZ" sz="2200" smtClean="0">
                <a:latin typeface="Times New Roman" pitchFamily="18" charset="0"/>
                <a:cs typeface="Times New Roman" pitchFamily="18" charset="0"/>
              </a:rPr>
              <a:t>- ўз-ўзини ишонтириш, ихлос  қилиш.</a:t>
            </a:r>
          </a:p>
          <a:p>
            <a:pPr marL="0" indent="442913" algn="just">
              <a:buFont typeface="Wingdings 2" pitchFamily="18" charset="2"/>
              <a:buNone/>
            </a:pPr>
            <a:r>
              <a:rPr lang="uz-Cyrl-UZ" sz="2200" smtClean="0">
                <a:latin typeface="Times New Roman" pitchFamily="18" charset="0"/>
                <a:cs typeface="Times New Roman" pitchFamily="18" charset="0"/>
              </a:rPr>
              <a:t>Руҳий барқарорликни тарбиялашда В.А.Сухамлинскийнинг қуйидаги фойдали маслаҳатларидан фойдаланиш маъқулдир:</a:t>
            </a:r>
          </a:p>
          <a:p>
            <a:pPr marL="0" indent="442913" algn="just">
              <a:buFont typeface="Wingdings 2" pitchFamily="18" charset="2"/>
              <a:buNone/>
            </a:pPr>
            <a:r>
              <a:rPr lang="uz-Cyrl-UZ" sz="2200" smtClean="0">
                <a:latin typeface="Times New Roman" pitchFamily="18" charset="0"/>
                <a:cs typeface="Times New Roman" pitchFamily="18" charset="0"/>
              </a:rPr>
              <a:t>а) ортиқча  бадқовоқ  бўлмаслик;</a:t>
            </a:r>
          </a:p>
          <a:p>
            <a:pPr marL="0" indent="442913" algn="just">
              <a:buFont typeface="Wingdings 2" pitchFamily="18" charset="2"/>
              <a:buNone/>
            </a:pPr>
            <a:r>
              <a:rPr lang="uz-Cyrl-UZ" sz="2200" smtClean="0">
                <a:latin typeface="Times New Roman" pitchFamily="18" charset="0"/>
                <a:cs typeface="Times New Roman" pitchFamily="18" charset="0"/>
              </a:rPr>
              <a:t>б) бошқалар нуқсонларини ошириб кўрсатмаслик;</a:t>
            </a:r>
          </a:p>
          <a:p>
            <a:pPr marL="0" indent="442913" algn="just">
              <a:buFont typeface="Wingdings 2" pitchFamily="18" charset="2"/>
              <a:buNone/>
            </a:pPr>
            <a:r>
              <a:rPr lang="uz-Cyrl-UZ" sz="2200" smtClean="0">
                <a:latin typeface="Times New Roman" pitchFamily="18" charset="0"/>
                <a:cs typeface="Times New Roman" pitchFamily="18" charset="0"/>
              </a:rPr>
              <a:t>в) </a:t>
            </a:r>
            <a:r>
              <a:rPr lang="ru-RU" sz="2200" smtClean="0">
                <a:latin typeface="Times New Roman" pitchFamily="18" charset="0"/>
                <a:cs typeface="Times New Roman" pitchFamily="18" charset="0"/>
              </a:rPr>
              <a:t>ҳазил </a:t>
            </a:r>
            <a:r>
              <a:rPr lang="uz-Cyrl-UZ" sz="2200" smtClean="0">
                <a:latin typeface="Times New Roman" pitchFamily="18" charset="0"/>
                <a:cs typeface="Times New Roman" pitchFamily="18" charset="0"/>
              </a:rPr>
              <a:t>- </a:t>
            </a:r>
            <a:r>
              <a:rPr lang="ru-RU" sz="2200" smtClean="0">
                <a:latin typeface="Times New Roman" pitchFamily="18" charset="0"/>
                <a:cs typeface="Times New Roman" pitchFamily="18" charset="0"/>
              </a:rPr>
              <a:t>мутоиба</a:t>
            </a:r>
            <a:r>
              <a:rPr lang="uz-Cyrl-UZ" sz="2200" smtClean="0">
                <a:latin typeface="Times New Roman" pitchFamily="18" charset="0"/>
                <a:cs typeface="Times New Roman" pitchFamily="18" charset="0"/>
              </a:rPr>
              <a:t>га</a:t>
            </a:r>
            <a:r>
              <a:rPr lang="ru-RU" sz="2200" smtClean="0">
                <a:latin typeface="Times New Roman" pitchFamily="18" charset="0"/>
                <a:cs typeface="Times New Roman" pitchFamily="18" charset="0"/>
              </a:rPr>
              <a:t> мойил бўлиш;</a:t>
            </a:r>
            <a:endParaRPr lang="uz-Cyrl-UZ" sz="2200" smtClean="0">
              <a:latin typeface="Times New Roman" pitchFamily="18" charset="0"/>
              <a:cs typeface="Times New Roman" pitchFamily="18" charset="0"/>
            </a:endParaRPr>
          </a:p>
          <a:p>
            <a:pPr marL="0" indent="442913" algn="just">
              <a:buFont typeface="Wingdings 2" pitchFamily="18" charset="2"/>
              <a:buNone/>
            </a:pPr>
            <a:r>
              <a:rPr lang="uz-Cyrl-UZ" sz="2200" smtClean="0">
                <a:latin typeface="Times New Roman" pitchFamily="18" charset="0"/>
                <a:cs typeface="Times New Roman" pitchFamily="18" charset="0"/>
              </a:rPr>
              <a:t>г) </a:t>
            </a:r>
            <a:r>
              <a:rPr lang="ru-RU" sz="2200" smtClean="0">
                <a:latin typeface="Times New Roman" pitchFamily="18" charset="0"/>
                <a:cs typeface="Times New Roman" pitchFamily="18" charset="0"/>
              </a:rPr>
              <a:t>хушмуомала бўлиш ва келажакка ишонч билан қараш.</a:t>
            </a:r>
          </a:p>
        </p:txBody>
      </p:sp>
    </p:spTree>
  </p:cSld>
  <p:clrMapOvr>
    <a:masterClrMapping/>
  </p:clrMapOvr>
  <p:transition spd="slow">
    <p:blinds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3"/>
          <p:cNvSpPr>
            <a:spLocks noGrp="1" noChangeArrowheads="1"/>
          </p:cNvSpPr>
          <p:nvPr>
            <p:ph idx="4294967295"/>
          </p:nvPr>
        </p:nvSpPr>
        <p:spPr>
          <a:xfrm>
            <a:off x="533400" y="457200"/>
            <a:ext cx="8229600" cy="5943600"/>
          </a:xfrm>
        </p:spPr>
        <p:txBody>
          <a:bodyPr/>
          <a:lstStyle/>
          <a:p>
            <a:pPr marL="0" indent="530225" algn="just">
              <a:buFont typeface="Wingdings 2" pitchFamily="18" charset="2"/>
              <a:buNone/>
            </a:pPr>
            <a:r>
              <a:rPr lang="ru-RU" sz="2400" b="1" smtClean="0"/>
              <a:t>Пантамимика</a:t>
            </a:r>
            <a:r>
              <a:rPr lang="uz-Cyrl-UZ" sz="2400" smtClean="0"/>
              <a:t> </a:t>
            </a:r>
            <a:r>
              <a:rPr lang="ru-RU" sz="2400" smtClean="0"/>
              <a:t>–</a:t>
            </a:r>
            <a:r>
              <a:rPr lang="uz-Cyrl-UZ" sz="2400" smtClean="0"/>
              <a:t> </a:t>
            </a:r>
            <a:r>
              <a:rPr lang="ru-RU" sz="2400" smtClean="0"/>
              <a:t>бу гавда, қул ва оёқларнинг ҳаракатидир. У асосий фикрни ажратиб кўрсатишга имкон беради. Яққол қиёфаларни гавдалантиради. Ўқитувчи дарсда талабалар олдида туғри туриш ҳолатини машқ қилиш керак (оёқлар оралиғи 12-15 см, ўнг оёқ бироз олдинда), барча ҳаракатлар ўзини оддийлиги ва нафислиги билан талабалар эътиборини тортиши зарур. Гавда тутиш эстетикаси: олдинга-орқага тебраниш, оғирликни бир оёқдан иккинчи оёққа ўтказиб туриш, стул суянчиғига таяниб туриш, бошни қашлаш, қўлда бирор буюмни айлантириб туриш, бурунни артиш, қулоқ қашлаш каби зарарли одатларга йўл қўймайди. Ўқитувчи гавдасининг ҳаракати чегарали ва босиқ бўлиши, ортиқча силкиниш ва кескин ҳаракатлардан ҳоли бўлиши зарур.</a:t>
            </a:r>
          </a:p>
        </p:txBody>
      </p:sp>
    </p:spTree>
  </p:cSld>
  <p:clrMapOvr>
    <a:masterClrMapping/>
  </p:clrMapOvr>
  <p:transition spd="slow">
    <p:blinds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3"/>
          <p:cNvSpPr>
            <a:spLocks noGrp="1" noChangeArrowheads="1"/>
          </p:cNvSpPr>
          <p:nvPr>
            <p:ph idx="1"/>
          </p:nvPr>
        </p:nvSpPr>
        <p:spPr>
          <a:xfrm>
            <a:off x="457200" y="1066800"/>
            <a:ext cx="8229600" cy="4343400"/>
          </a:xfrm>
        </p:spPr>
        <p:txBody>
          <a:bodyPr/>
          <a:lstStyle/>
          <a:p>
            <a:pPr marL="0" indent="442913" algn="just">
              <a:buFont typeface="Wingdings 2" pitchFamily="18" charset="2"/>
              <a:buNone/>
            </a:pPr>
            <a:r>
              <a:rPr lang="ru-RU" sz="2400" b="1" smtClean="0">
                <a:latin typeface="Times New Roman" pitchFamily="18" charset="0"/>
                <a:cs typeface="Times New Roman" pitchFamily="18" charset="0"/>
              </a:rPr>
              <a:t>Мимика</a:t>
            </a:r>
            <a:r>
              <a:rPr lang="uz-Cyrl-UZ" sz="2400" b="1" smtClean="0">
                <a:latin typeface="Times New Roman" pitchFamily="18" charset="0"/>
                <a:cs typeface="Times New Roman" pitchFamily="18" charset="0"/>
              </a:rPr>
              <a:t> </a:t>
            </a:r>
            <a:r>
              <a:rPr lang="ru-RU" sz="2400" smtClean="0">
                <a:latin typeface="Times New Roman" pitchFamily="18" charset="0"/>
                <a:cs typeface="Times New Roman" pitchFamily="18" charset="0"/>
              </a:rPr>
              <a:t>–</a:t>
            </a:r>
            <a:r>
              <a:rPr lang="uz-Cyrl-UZ" sz="2400" smtClean="0">
                <a:latin typeface="Times New Roman" pitchFamily="18" charset="0"/>
                <a:cs typeface="Times New Roman" pitchFamily="18" charset="0"/>
              </a:rPr>
              <a:t> </a:t>
            </a:r>
            <a:r>
              <a:rPr lang="ru-RU" sz="2400" smtClean="0">
                <a:latin typeface="Times New Roman" pitchFamily="18" charset="0"/>
                <a:cs typeface="Times New Roman" pitchFamily="18" charset="0"/>
              </a:rPr>
              <a:t>юз мускуллари орқали ўз сезгиси, фикри, кайфиятини ифодалашдир. Ўқитувчининг юз ифодаси ва қараши баъзан талабаларга сўздан ҳам қаттиқроқ таъсир кўрсатади. </a:t>
            </a:r>
            <a:r>
              <a:rPr lang="uz-Cyrl-UZ" sz="2400" smtClean="0">
                <a:latin typeface="Times New Roman" pitchFamily="18" charset="0"/>
                <a:cs typeface="Times New Roman" pitchFamily="18" charset="0"/>
              </a:rPr>
              <a:t>М</a:t>
            </a:r>
            <a:r>
              <a:rPr lang="ru-RU" sz="2400" smtClean="0">
                <a:latin typeface="Times New Roman" pitchFamily="18" charset="0"/>
                <a:cs typeface="Times New Roman" pitchFamily="18" charset="0"/>
              </a:rPr>
              <a:t>имика ахборотнинг ҳиссий аҳамиятини оширади, уни пухтароқ ўзлаштирилишини таъминлайди. Талабалар ўқитувчи кайфияти ва муносабатини унинг юзидан «ўқиб» турадилар. Шунинг учун ҳам ўқитувчининг юзи, унинг сезгиларини ифодалаш билан бирга, уларни яшириб туриши ҳам муҳимдир. Оила ташвишлари, ташқаридаги келишмовчиликлар</a:t>
            </a:r>
            <a:r>
              <a:rPr lang="uz-Cyrl-UZ" sz="2400" smtClean="0">
                <a:latin typeface="Times New Roman" pitchFamily="18" charset="0"/>
                <a:cs typeface="Times New Roman" pitchFamily="18" charset="0"/>
              </a:rPr>
              <a:t>ни</a:t>
            </a:r>
            <a:r>
              <a:rPr lang="ru-RU" sz="2400" smtClean="0">
                <a:latin typeface="Times New Roman" pitchFamily="18" charset="0"/>
                <a:cs typeface="Times New Roman" pitchFamily="18" charset="0"/>
              </a:rPr>
              <a:t> дарс пайтида ўқитувчи ўзининг юз ифодасида билдирмаслиги керак. </a:t>
            </a:r>
          </a:p>
        </p:txBody>
      </p:sp>
    </p:spTree>
  </p:cSld>
  <p:clrMapOvr>
    <a:masterClrMapping/>
  </p:clrMapOvr>
  <p:transition spd="slow">
    <p:blinds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55914" y="1844824"/>
            <a:ext cx="8432181" cy="2585323"/>
          </a:xfrm>
          <a:prstGeom prst="rect">
            <a:avLst/>
          </a:prstGeom>
          <a:noFill/>
        </p:spPr>
        <p:txBody>
          <a:bodyPr wrap="none" lIns="91440" tIns="45720" rIns="91440" bIns="45720">
            <a:spAutoFit/>
          </a:bodyPr>
          <a:lstStyle/>
          <a:p>
            <a:pPr algn="ctr"/>
            <a:r>
              <a:rPr lang="uz-Cyrl-UZ" sz="5400" b="1" smtClean="0">
                <a:ln w="1905"/>
                <a:effectLst>
                  <a:innerShdw blurRad="69850" dist="43180" dir="5400000">
                    <a:srgbClr val="000000">
                      <a:alpha val="65000"/>
                    </a:srgbClr>
                  </a:innerShdw>
                </a:effectLst>
                <a:latin typeface="Times New Roman" pitchFamily="18" charset="0"/>
                <a:cs typeface="Times New Roman" pitchFamily="18" charset="0"/>
              </a:rPr>
              <a:t>ЭЪТИБОРИНГИЗ  УЧУН</a:t>
            </a:r>
          </a:p>
          <a:p>
            <a:pPr algn="ctr"/>
            <a:endParaRPr lang="uz-Cyrl-UZ" sz="5400" b="1" cap="none" spc="0">
              <a:ln w="1905"/>
              <a:effectLst>
                <a:innerShdw blurRad="69850" dist="43180" dir="5400000">
                  <a:srgbClr val="000000">
                    <a:alpha val="65000"/>
                  </a:srgbClr>
                </a:innerShdw>
              </a:effectLst>
              <a:latin typeface="Times New Roman" pitchFamily="18" charset="0"/>
              <a:cs typeface="Times New Roman" pitchFamily="18" charset="0"/>
            </a:endParaRPr>
          </a:p>
          <a:p>
            <a:pPr algn="ctr"/>
            <a:r>
              <a:rPr lang="uz-Cyrl-UZ" sz="5400" b="1" smtClean="0">
                <a:ln w="1905"/>
                <a:effectLst>
                  <a:innerShdw blurRad="69850" dist="43180" dir="5400000">
                    <a:srgbClr val="000000">
                      <a:alpha val="65000"/>
                    </a:srgbClr>
                  </a:innerShdw>
                </a:effectLst>
                <a:latin typeface="Times New Roman" pitchFamily="18" charset="0"/>
                <a:cs typeface="Times New Roman" pitchFamily="18" charset="0"/>
              </a:rPr>
              <a:t>РАҲМАТ !</a:t>
            </a:r>
            <a:endParaRPr lang="ru-RU" sz="5400" b="1" cap="none" spc="0">
              <a:ln w="1905"/>
              <a:effectLst>
                <a:innerShdw blurRad="69850" dist="43180" dir="5400000">
                  <a:srgbClr val="000000">
                    <a:alpha val="65000"/>
                  </a:srgbClr>
                </a:inn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869703047"/>
      </p:ext>
    </p:extLst>
  </p:cSld>
  <p:clrMapOvr>
    <a:masterClrMapping/>
  </p:clrMapOvr>
  <p:transition spd="slow">
    <p:blinds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p:cNvSpPr>
            <a:spLocks noGrp="1" noChangeArrowheads="1"/>
          </p:cNvSpPr>
          <p:nvPr>
            <p:ph idx="4294967295"/>
          </p:nvPr>
        </p:nvSpPr>
        <p:spPr>
          <a:xfrm>
            <a:off x="533400" y="609600"/>
            <a:ext cx="8229600" cy="5638800"/>
          </a:xfrm>
        </p:spPr>
        <p:txBody>
          <a:bodyPr/>
          <a:lstStyle/>
          <a:p>
            <a:pPr marL="0" indent="530225" algn="just">
              <a:lnSpc>
                <a:spcPct val="90000"/>
              </a:lnSpc>
              <a:buFont typeface="Wingdings 2" pitchFamily="18" charset="2"/>
              <a:buNone/>
            </a:pPr>
            <a:r>
              <a:rPr lang="uz-Cyrl-UZ" smtClean="0">
                <a:latin typeface="Times New Roman" pitchFamily="18" charset="0"/>
                <a:cs typeface="Times New Roman" pitchFamily="18" charset="0"/>
              </a:rPr>
              <a:t>Педагогик маҳорат туғма талант ёки наслдан-наслга ўтадиган хусусият эмас, балки тинимсиз изланиш, ҳам илмий, ҳам амалий шаклдаги ижодий меҳнат маҳсулидир. Бу кўп қиррали педагогик фаолият заминида ижодий меҳнат ётади. Шунинг учун ҳам педагогик маҳорат ҳамма ўқитувчилар учун стандарт, яъни бир қолип шаклида қолиб кетадиган иш усули эмас, балки у ҳар бир ўқитувчининг ўз устида ишлаши, ижодий меҳнати жараёнида ташкил топади ва ривожланади.</a:t>
            </a:r>
            <a:endParaRPr lang="ru-RU" smtClean="0">
              <a:latin typeface="Times New Roman" pitchFamily="18" charset="0"/>
              <a:cs typeface="Times New Roman" pitchFamily="18" charset="0"/>
            </a:endParaRPr>
          </a:p>
        </p:txBody>
      </p:sp>
    </p:spTree>
  </p:cSld>
  <p:clrMapOvr>
    <a:masterClrMapping/>
  </p:clrMapOvr>
  <p:transition spd="slow">
    <p:blinds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09600" y="304800"/>
            <a:ext cx="8229600" cy="1524000"/>
          </a:xfrm>
        </p:spPr>
        <p:style>
          <a:lnRef idx="2">
            <a:schemeClr val="accent4"/>
          </a:lnRef>
          <a:fillRef idx="1">
            <a:schemeClr val="lt1"/>
          </a:fillRef>
          <a:effectRef idx="0">
            <a:schemeClr val="accent4"/>
          </a:effectRef>
          <a:fontRef idx="minor">
            <a:schemeClr val="dk1"/>
          </a:fontRef>
        </p:style>
        <p:txBody>
          <a:bodyPr>
            <a:noAutofit/>
          </a:bodyPr>
          <a:lstStyle/>
          <a:p>
            <a:pPr marL="54864" indent="0" algn="ctr" fontAlgn="auto">
              <a:spcAft>
                <a:spcPts val="0"/>
              </a:spcAft>
              <a:defRPr/>
            </a:pPr>
            <a:r>
              <a:rPr lang="uz-Cyrl-UZ" sz="2400" b="1">
                <a:solidFill>
                  <a:schemeClr val="accent3">
                    <a:lumMod val="50000"/>
                  </a:schemeClr>
                </a:solidFill>
                <a:effectLst/>
                <a:latin typeface="Times New Roman" pitchFamily="18" charset="0"/>
                <a:cs typeface="Times New Roman" pitchFamily="18" charset="0"/>
              </a:rPr>
              <a:t>Тарбия уч нарсага </a:t>
            </a:r>
            <a:r>
              <a:rPr lang="uz-Cyrl-UZ" sz="2400" b="1" smtClean="0">
                <a:solidFill>
                  <a:schemeClr val="accent3">
                    <a:lumMod val="50000"/>
                  </a:schemeClr>
                </a:solidFill>
                <a:effectLst/>
                <a:latin typeface="Times New Roman" pitchFamily="18" charset="0"/>
                <a:cs typeface="Times New Roman" pitchFamily="18" charset="0"/>
              </a:rPr>
              <a:t>эҳтиёж </a:t>
            </a:r>
            <a:r>
              <a:rPr lang="uz-Cyrl-UZ" sz="2400" b="1">
                <a:solidFill>
                  <a:schemeClr val="accent3">
                    <a:lumMod val="50000"/>
                  </a:schemeClr>
                </a:solidFill>
                <a:effectLst/>
                <a:latin typeface="Times New Roman" pitchFamily="18" charset="0"/>
                <a:cs typeface="Times New Roman" pitchFamily="18" charset="0"/>
              </a:rPr>
              <a:t>сезади: истеъдодга, илмга ва </a:t>
            </a:r>
            <a:r>
              <a:rPr lang="uz-Cyrl-UZ" sz="2400" b="1" smtClean="0">
                <a:solidFill>
                  <a:schemeClr val="accent3">
                    <a:lumMod val="50000"/>
                  </a:schemeClr>
                </a:solidFill>
                <a:effectLst/>
                <a:latin typeface="Times New Roman" pitchFamily="18" charset="0"/>
                <a:cs typeface="Times New Roman" pitchFamily="18" charset="0"/>
              </a:rPr>
              <a:t>машққа </a:t>
            </a:r>
            <a:r>
              <a:rPr lang="uz-Cyrl-UZ" sz="2400" b="1">
                <a:solidFill>
                  <a:schemeClr val="accent3">
                    <a:lumMod val="50000"/>
                  </a:schemeClr>
                </a:solidFill>
                <a:effectLst/>
                <a:latin typeface="Times New Roman" pitchFamily="18" charset="0"/>
                <a:cs typeface="Times New Roman" pitchFamily="18" charset="0"/>
              </a:rPr>
              <a:t>деган эди </a:t>
            </a:r>
            <a:r>
              <a:rPr lang="uz-Cyrl-UZ" sz="2400" b="1" smtClean="0">
                <a:solidFill>
                  <a:schemeClr val="accent3">
                    <a:lumMod val="50000"/>
                  </a:schemeClr>
                </a:solidFill>
                <a:effectLst/>
                <a:latin typeface="Times New Roman" pitchFamily="18" charset="0"/>
                <a:cs typeface="Times New Roman" pitchFamily="18" charset="0"/>
              </a:rPr>
              <a:t>улуғ </a:t>
            </a:r>
            <a:r>
              <a:rPr lang="uz-Cyrl-UZ" sz="2400" b="1">
                <a:solidFill>
                  <a:schemeClr val="accent3">
                    <a:lumMod val="50000"/>
                  </a:schemeClr>
                </a:solidFill>
                <a:effectLst/>
                <a:latin typeface="Times New Roman" pitchFamily="18" charset="0"/>
                <a:cs typeface="Times New Roman" pitchFamily="18" charset="0"/>
              </a:rPr>
              <a:t>олим Арасту. Ана шу </a:t>
            </a:r>
            <a:r>
              <a:rPr lang="uz-Cyrl-UZ" sz="2400" b="1" smtClean="0">
                <a:solidFill>
                  <a:schemeClr val="accent3">
                    <a:lumMod val="50000"/>
                  </a:schemeClr>
                </a:solidFill>
                <a:effectLst/>
                <a:latin typeface="Times New Roman" pitchFamily="18" charset="0"/>
                <a:cs typeface="Times New Roman" pitchFamily="18" charset="0"/>
              </a:rPr>
              <a:t>ғояларга </a:t>
            </a:r>
            <a:r>
              <a:rPr lang="uz-Cyrl-UZ" sz="2400" b="1">
                <a:solidFill>
                  <a:schemeClr val="accent3">
                    <a:lumMod val="50000"/>
                  </a:schemeClr>
                </a:solidFill>
                <a:effectLst/>
                <a:latin typeface="Times New Roman" pitchFamily="18" charset="0"/>
                <a:cs typeface="Times New Roman" pitchFamily="18" charset="0"/>
              </a:rPr>
              <a:t>асосланган </a:t>
            </a:r>
            <a:r>
              <a:rPr lang="uz-Cyrl-UZ" sz="2400" b="1" smtClean="0">
                <a:solidFill>
                  <a:schemeClr val="accent3">
                    <a:lumMod val="50000"/>
                  </a:schemeClr>
                </a:solidFill>
                <a:effectLst/>
                <a:latin typeface="Times New Roman" pitchFamily="18" charset="0"/>
                <a:cs typeface="Times New Roman" pitchFamily="18" charset="0"/>
              </a:rPr>
              <a:t>ҳолда </a:t>
            </a:r>
            <a:r>
              <a:rPr lang="uz-Cyrl-UZ" sz="2400" b="1">
                <a:solidFill>
                  <a:schemeClr val="accent3">
                    <a:lumMod val="50000"/>
                  </a:schemeClr>
                </a:solidFill>
                <a:effectLst/>
                <a:latin typeface="Times New Roman" pitchFamily="18" charset="0"/>
                <a:cs typeface="Times New Roman" pitchFamily="18" charset="0"/>
              </a:rPr>
              <a:t>тарбиячилар </a:t>
            </a:r>
            <a:r>
              <a:rPr lang="uz-Cyrl-UZ" sz="2400" b="1" smtClean="0">
                <a:solidFill>
                  <a:schemeClr val="accent3">
                    <a:lumMod val="50000"/>
                  </a:schemeClr>
                </a:solidFill>
                <a:effectLst/>
                <a:latin typeface="Times New Roman" pitchFamily="18" charset="0"/>
                <a:cs typeface="Times New Roman" pitchFamily="18" charset="0"/>
              </a:rPr>
              <a:t>қуйидагиларга </a:t>
            </a:r>
            <a:r>
              <a:rPr lang="uz-Cyrl-UZ" sz="2400" b="1">
                <a:solidFill>
                  <a:schemeClr val="accent3">
                    <a:lumMod val="50000"/>
                  </a:schemeClr>
                </a:solidFill>
                <a:effectLst/>
                <a:latin typeface="Times New Roman" pitchFamily="18" charset="0"/>
                <a:cs typeface="Times New Roman" pitchFamily="18" charset="0"/>
              </a:rPr>
              <a:t>амал </a:t>
            </a:r>
            <a:r>
              <a:rPr lang="uz-Cyrl-UZ" sz="2400" b="1" smtClean="0">
                <a:solidFill>
                  <a:schemeClr val="accent3">
                    <a:lumMod val="50000"/>
                  </a:schemeClr>
                </a:solidFill>
                <a:effectLst/>
                <a:latin typeface="Times New Roman" pitchFamily="18" charset="0"/>
                <a:cs typeface="Times New Roman" pitchFamily="18" charset="0"/>
              </a:rPr>
              <a:t>қилишлари </a:t>
            </a:r>
            <a:r>
              <a:rPr lang="uz-Cyrl-UZ" sz="2400" b="1">
                <a:solidFill>
                  <a:schemeClr val="accent3">
                    <a:lumMod val="50000"/>
                  </a:schemeClr>
                </a:solidFill>
                <a:effectLst/>
                <a:latin typeface="Times New Roman" pitchFamily="18" charset="0"/>
                <a:cs typeface="Times New Roman" pitchFamily="18" charset="0"/>
              </a:rPr>
              <a:t>лозимдир</a:t>
            </a:r>
            <a:r>
              <a:rPr lang="uz-Cyrl-UZ" sz="2400" b="1" smtClean="0">
                <a:solidFill>
                  <a:schemeClr val="accent3">
                    <a:lumMod val="50000"/>
                  </a:schemeClr>
                </a:solidFill>
                <a:effectLst/>
                <a:latin typeface="Times New Roman" pitchFamily="18" charset="0"/>
                <a:cs typeface="Times New Roman" pitchFamily="18" charset="0"/>
              </a:rPr>
              <a:t>:</a:t>
            </a:r>
            <a:endParaRPr lang="ru-RU" sz="2400" b="1">
              <a:solidFill>
                <a:schemeClr val="accent3">
                  <a:lumMod val="50000"/>
                </a:schemeClr>
              </a:solidFill>
              <a:effectLst/>
              <a:latin typeface="Times New Roman" pitchFamily="18" charset="0"/>
              <a:cs typeface="Times New Roman" pitchFamily="18" charset="0"/>
            </a:endParaRPr>
          </a:p>
        </p:txBody>
      </p:sp>
      <p:sp>
        <p:nvSpPr>
          <p:cNvPr id="16386" name="Rectangle 3"/>
          <p:cNvSpPr>
            <a:spLocks noGrp="1" noChangeArrowheads="1"/>
          </p:cNvSpPr>
          <p:nvPr>
            <p:ph idx="1"/>
          </p:nvPr>
        </p:nvSpPr>
        <p:spPr>
          <a:xfrm>
            <a:off x="457200" y="2209800"/>
            <a:ext cx="8229600" cy="4267200"/>
          </a:xfrm>
        </p:spPr>
        <p:txBody>
          <a:bodyPr/>
          <a:lstStyle/>
          <a:p>
            <a:pPr algn="just">
              <a:lnSpc>
                <a:spcPct val="80000"/>
              </a:lnSpc>
            </a:pPr>
            <a:r>
              <a:rPr lang="uz-Cyrl-UZ" sz="2200" smtClean="0">
                <a:latin typeface="Times New Roman" pitchFamily="18" charset="0"/>
                <a:cs typeface="Times New Roman" pitchFamily="18" charset="0"/>
              </a:rPr>
              <a:t>	- тарбияда улғаётган инсон шахсини олий ижтимоий қадрият деб тан олиш, ҳар бир талаба, ўсмир ва ёш йигитнинг бетакрор ва ўзига хослигини ҳурматлаш, унинг ижтимоий ҳуқуқий ва эркинлигининг эътиборга тутилиши;</a:t>
            </a:r>
          </a:p>
          <a:p>
            <a:pPr algn="just">
              <a:lnSpc>
                <a:spcPct val="80000"/>
              </a:lnSpc>
            </a:pPr>
            <a:endParaRPr lang="uz-Cyrl-UZ" sz="2200" smtClean="0">
              <a:latin typeface="Times New Roman" pitchFamily="18" charset="0"/>
              <a:cs typeface="Times New Roman" pitchFamily="18" charset="0"/>
            </a:endParaRPr>
          </a:p>
          <a:p>
            <a:pPr algn="just">
              <a:lnSpc>
                <a:spcPct val="80000"/>
              </a:lnSpc>
            </a:pPr>
            <a:r>
              <a:rPr lang="uz-Cyrl-UZ" sz="2200" smtClean="0">
                <a:latin typeface="Times New Roman" pitchFamily="18" charset="0"/>
                <a:cs typeface="Times New Roman" pitchFamily="18" charset="0"/>
              </a:rPr>
              <a:t>	- миллийликнинг ўзига хос анъана воситаларига таяниш, жаҳон маданиятининг илғор тажрибаларига асосланиш;</a:t>
            </a:r>
          </a:p>
          <a:p>
            <a:pPr algn="just">
              <a:lnSpc>
                <a:spcPct val="80000"/>
              </a:lnSpc>
            </a:pPr>
            <a:endParaRPr lang="uz-Cyrl-UZ" sz="2200" smtClean="0">
              <a:latin typeface="Times New Roman" pitchFamily="18" charset="0"/>
              <a:cs typeface="Times New Roman" pitchFamily="18" charset="0"/>
            </a:endParaRPr>
          </a:p>
          <a:p>
            <a:pPr algn="just">
              <a:lnSpc>
                <a:spcPct val="80000"/>
              </a:lnSpc>
            </a:pPr>
            <a:r>
              <a:rPr lang="uz-Cyrl-UZ" sz="2200" smtClean="0">
                <a:latin typeface="Times New Roman" pitchFamily="18" charset="0"/>
                <a:cs typeface="Times New Roman" pitchFamily="18" charset="0"/>
              </a:rPr>
              <a:t>	- талабалар фаолиятида тарбиявий жараённинг асосини ташкил қилиш, кизикарли, тўлақонли талабалар ёш жиҳатларига мос ҳаёт иқлимини яратиш, меҳнат, ҳайрия, ижтимоий фойдали, ижтимоий кўнгилочар ва шунга ўхшаш тадбирлар ташкил этиш лозимки, натижада талабалар ўзлари хоҳлаган ишга қўл урсинлар, муваффақият ҳиссини тушуниб</a:t>
            </a:r>
            <a:r>
              <a:rPr lang="uz-Cyrl-UZ" sz="2200" b="1" smtClean="0">
                <a:latin typeface="Times New Roman" pitchFamily="18" charset="0"/>
                <a:cs typeface="Times New Roman" pitchFamily="18" charset="0"/>
              </a:rPr>
              <a:t> ў</a:t>
            </a:r>
            <a:r>
              <a:rPr lang="uz-Cyrl-UZ" sz="2200" smtClean="0">
                <a:latin typeface="Times New Roman" pitchFamily="18" charset="0"/>
                <a:cs typeface="Times New Roman" pitchFamily="18" charset="0"/>
              </a:rPr>
              <a:t>зларига ишончлари ортсин, ахлоқан барқарор бўлсин. </a:t>
            </a:r>
            <a:endParaRPr lang="ru-RU" sz="2200" smtClean="0">
              <a:latin typeface="Times New Roman" pitchFamily="18" charset="0"/>
              <a:cs typeface="Times New Roman" pitchFamily="18" charset="0"/>
            </a:endParaRPr>
          </a:p>
        </p:txBody>
      </p:sp>
    </p:spTree>
  </p:cSld>
  <p:clrMapOvr>
    <a:masterClrMapping/>
  </p:clrMapOvr>
  <p:transition spd="slow">
    <p:blinds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81000" y="381000"/>
            <a:ext cx="8458200" cy="1981200"/>
          </a:xfrm>
        </p:spPr>
        <p:style>
          <a:lnRef idx="2">
            <a:schemeClr val="accent2"/>
          </a:lnRef>
          <a:fillRef idx="1">
            <a:schemeClr val="lt1"/>
          </a:fillRef>
          <a:effectRef idx="0">
            <a:schemeClr val="accent2"/>
          </a:effectRef>
          <a:fontRef idx="minor">
            <a:schemeClr val="dk1"/>
          </a:fontRef>
        </p:style>
        <p:txBody>
          <a:bodyPr>
            <a:noAutofit/>
          </a:bodyPr>
          <a:lstStyle/>
          <a:p>
            <a:pPr marL="54864" indent="0" algn="ctr" fontAlgn="auto">
              <a:spcAft>
                <a:spcPts val="0"/>
              </a:spcAft>
              <a:defRPr/>
            </a:pPr>
            <a:r>
              <a:rPr lang="uz-Cyrl-UZ" sz="2400" b="1">
                <a:solidFill>
                  <a:schemeClr val="bg2">
                    <a:lumMod val="75000"/>
                  </a:schemeClr>
                </a:solidFill>
                <a:effectLst/>
                <a:latin typeface="Times New Roman" pitchFamily="18" charset="0"/>
                <a:cs typeface="Times New Roman" pitchFamily="18" charset="0"/>
              </a:rPr>
              <a:t>Тарбия жараёнини </a:t>
            </a:r>
            <a:r>
              <a:rPr lang="uz-Cyrl-UZ" sz="2400" b="1" smtClean="0">
                <a:solidFill>
                  <a:schemeClr val="bg2">
                    <a:lumMod val="75000"/>
                  </a:schemeClr>
                </a:solidFill>
                <a:effectLst/>
                <a:latin typeface="Times New Roman" pitchFamily="18" charset="0"/>
                <a:cs typeface="Times New Roman" pitchFamily="18" charset="0"/>
              </a:rPr>
              <a:t>тўғри </a:t>
            </a:r>
            <a:r>
              <a:rPr lang="uz-Cyrl-UZ" sz="2400" b="1">
                <a:solidFill>
                  <a:schemeClr val="bg2">
                    <a:lumMod val="75000"/>
                  </a:schemeClr>
                </a:solidFill>
                <a:effectLst/>
                <a:latin typeface="Times New Roman" pitchFamily="18" charset="0"/>
                <a:cs typeface="Times New Roman" pitchFamily="18" charset="0"/>
              </a:rPr>
              <a:t>ташкиллаштириш, дарсдан </a:t>
            </a:r>
            <a:r>
              <a:rPr lang="uz-Cyrl-UZ" sz="2400" b="1" smtClean="0">
                <a:solidFill>
                  <a:schemeClr val="bg2">
                    <a:lumMod val="75000"/>
                  </a:schemeClr>
                </a:solidFill>
                <a:effectLst/>
                <a:latin typeface="Times New Roman" pitchFamily="18" charset="0"/>
                <a:cs typeface="Times New Roman" pitchFamily="18" charset="0"/>
              </a:rPr>
              <a:t>сўнг </a:t>
            </a:r>
            <a:r>
              <a:rPr lang="uz-Cyrl-UZ" sz="2400" b="1">
                <a:solidFill>
                  <a:schemeClr val="bg2">
                    <a:lumMod val="75000"/>
                  </a:schemeClr>
                </a:solidFill>
                <a:effectLst/>
                <a:latin typeface="Times New Roman" pitchFamily="18" charset="0"/>
                <a:cs typeface="Times New Roman" pitchFamily="18" charset="0"/>
              </a:rPr>
              <a:t>талабаларнинг </a:t>
            </a:r>
            <a:r>
              <a:rPr lang="uz-Cyrl-UZ" sz="2400" b="1" smtClean="0">
                <a:solidFill>
                  <a:schemeClr val="bg2">
                    <a:lumMod val="75000"/>
                  </a:schemeClr>
                </a:solidFill>
                <a:effectLst/>
                <a:latin typeface="Times New Roman" pitchFamily="18" charset="0"/>
                <a:cs typeface="Times New Roman" pitchFamily="18" charset="0"/>
              </a:rPr>
              <a:t>бўш вақтини тақсимлаш </a:t>
            </a:r>
            <a:r>
              <a:rPr lang="uz-Cyrl-UZ" sz="2400" b="1">
                <a:solidFill>
                  <a:schemeClr val="bg2">
                    <a:lumMod val="75000"/>
                  </a:schemeClr>
                </a:solidFill>
                <a:effectLst/>
                <a:latin typeface="Times New Roman" pitchFamily="18" charset="0"/>
                <a:cs typeface="Times New Roman" pitchFamily="18" charset="0"/>
              </a:rPr>
              <a:t>керак. Бунда талабаларнинг ота-оналари билан </a:t>
            </a:r>
            <a:r>
              <a:rPr lang="uz-Cyrl-UZ" sz="2400" b="1" smtClean="0">
                <a:solidFill>
                  <a:schemeClr val="bg2">
                    <a:lumMod val="75000"/>
                  </a:schemeClr>
                </a:solidFill>
                <a:effectLst/>
                <a:latin typeface="Times New Roman" pitchFamily="18" charset="0"/>
                <a:cs typeface="Times New Roman" pitchFamily="18" charset="0"/>
              </a:rPr>
              <a:t>яқиндан </a:t>
            </a:r>
            <a:r>
              <a:rPr lang="uz-Cyrl-UZ" sz="2400" b="1">
                <a:solidFill>
                  <a:schemeClr val="bg2">
                    <a:lumMod val="75000"/>
                  </a:schemeClr>
                </a:solidFill>
                <a:effectLst/>
                <a:latin typeface="Times New Roman" pitchFamily="18" charset="0"/>
                <a:cs typeface="Times New Roman" pitchFamily="18" charset="0"/>
              </a:rPr>
              <a:t>муносабатда </a:t>
            </a:r>
            <a:r>
              <a:rPr lang="uz-Cyrl-UZ" sz="2400" b="1" smtClean="0">
                <a:solidFill>
                  <a:schemeClr val="bg2">
                    <a:lumMod val="75000"/>
                  </a:schemeClr>
                </a:solidFill>
                <a:effectLst/>
                <a:latin typeface="Times New Roman" pitchFamily="18" charset="0"/>
                <a:cs typeface="Times New Roman" pitchFamily="18" charset="0"/>
              </a:rPr>
              <a:t>бўлишлари </a:t>
            </a:r>
            <a:r>
              <a:rPr lang="uz-Cyrl-UZ" sz="2400" b="1">
                <a:solidFill>
                  <a:schemeClr val="bg2">
                    <a:lumMod val="75000"/>
                  </a:schemeClr>
                </a:solidFill>
                <a:effectLst/>
                <a:latin typeface="Times New Roman" pitchFamily="18" charset="0"/>
                <a:cs typeface="Times New Roman" pitchFamily="18" charset="0"/>
              </a:rPr>
              <a:t>керак, улар билан </a:t>
            </a:r>
            <a:r>
              <a:rPr lang="uz-Cyrl-UZ" sz="2400" b="1" smtClean="0">
                <a:solidFill>
                  <a:schemeClr val="bg2">
                    <a:lumMod val="75000"/>
                  </a:schemeClr>
                </a:solidFill>
                <a:effectLst/>
                <a:latin typeface="Times New Roman" pitchFamily="18" charset="0"/>
                <a:cs typeface="Times New Roman" pitchFamily="18" charset="0"/>
              </a:rPr>
              <a:t>суҳбатларни қуйидаги </a:t>
            </a:r>
            <a:r>
              <a:rPr lang="uz-Cyrl-UZ" sz="2400" b="1">
                <a:solidFill>
                  <a:schemeClr val="bg2">
                    <a:lumMod val="75000"/>
                  </a:schemeClr>
                </a:solidFill>
                <a:effectLst/>
                <a:latin typeface="Times New Roman" pitchFamily="18" charset="0"/>
                <a:cs typeface="Times New Roman" pitchFamily="18" charset="0"/>
              </a:rPr>
              <a:t>йуналишларда олиб </a:t>
            </a:r>
            <a:r>
              <a:rPr lang="uz-Cyrl-UZ" sz="2400" b="1" smtClean="0">
                <a:solidFill>
                  <a:schemeClr val="bg2">
                    <a:lumMod val="75000"/>
                  </a:schemeClr>
                </a:solidFill>
                <a:effectLst/>
                <a:latin typeface="Times New Roman" pitchFamily="18" charset="0"/>
                <a:cs typeface="Times New Roman" pitchFamily="18" charset="0"/>
              </a:rPr>
              <a:t>бормоғи </a:t>
            </a:r>
            <a:r>
              <a:rPr lang="uz-Cyrl-UZ" sz="2400" b="1">
                <a:solidFill>
                  <a:schemeClr val="bg2">
                    <a:lumMod val="75000"/>
                  </a:schemeClr>
                </a:solidFill>
                <a:effectLst/>
                <a:latin typeface="Times New Roman" pitchFamily="18" charset="0"/>
                <a:cs typeface="Times New Roman" pitchFamily="18" charset="0"/>
              </a:rPr>
              <a:t>лозим:</a:t>
            </a:r>
            <a:endParaRPr lang="ru-RU" sz="2400" b="1">
              <a:solidFill>
                <a:schemeClr val="bg2">
                  <a:lumMod val="75000"/>
                </a:schemeClr>
              </a:solidFill>
              <a:effectLst/>
              <a:latin typeface="Times New Roman" pitchFamily="18" charset="0"/>
              <a:cs typeface="Times New Roman" pitchFamily="18" charset="0"/>
            </a:endParaRPr>
          </a:p>
        </p:txBody>
      </p:sp>
      <p:sp>
        <p:nvSpPr>
          <p:cNvPr id="17410" name="Rectangle 3"/>
          <p:cNvSpPr>
            <a:spLocks noGrp="1" noChangeArrowheads="1"/>
          </p:cNvSpPr>
          <p:nvPr>
            <p:ph idx="1"/>
          </p:nvPr>
        </p:nvSpPr>
        <p:spPr>
          <a:xfrm>
            <a:off x="457200" y="2667000"/>
            <a:ext cx="8229600" cy="3733800"/>
          </a:xfrm>
        </p:spPr>
        <p:txBody>
          <a:bodyPr/>
          <a:lstStyle/>
          <a:p>
            <a:pPr algn="just"/>
            <a:r>
              <a:rPr lang="en-US" sz="2800" smtClean="0"/>
              <a:t> </a:t>
            </a:r>
            <a:r>
              <a:rPr lang="uz-Cyrl-UZ" sz="2800" smtClean="0"/>
              <a:t> 	</a:t>
            </a:r>
            <a:r>
              <a:rPr lang="ru-RU" sz="2800" smtClean="0"/>
              <a:t>Талабанинг характер хусусияти, оиладаги ўрни, мавқеи, руҳий ҳолатини ўрганишда.</a:t>
            </a:r>
          </a:p>
          <a:p>
            <a:pPr algn="just"/>
            <a:endParaRPr lang="uz-Cyrl-UZ" sz="2800" smtClean="0"/>
          </a:p>
          <a:p>
            <a:pPr algn="just"/>
            <a:r>
              <a:rPr lang="uz-Cyrl-UZ" sz="2800" smtClean="0"/>
              <a:t>	</a:t>
            </a:r>
            <a:r>
              <a:rPr lang="ru-RU" sz="2800" smtClean="0"/>
              <a:t>Одоб ва аҳлоққа доир суҳбат (шарқона урф-одат, расм-русумлар, янги чиққан адабиётлар).</a:t>
            </a:r>
          </a:p>
        </p:txBody>
      </p:sp>
    </p:spTree>
  </p:cSld>
  <p:clrMapOvr>
    <a:masterClrMapping/>
  </p:clrMapOvr>
  <p:transition spd="slow">
    <p:blinds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356064"/>
            <a:ext cx="8229600" cy="1396536"/>
          </a:xfrm>
        </p:spPr>
        <p:style>
          <a:lnRef idx="2">
            <a:schemeClr val="accent4"/>
          </a:lnRef>
          <a:fillRef idx="1">
            <a:schemeClr val="lt1"/>
          </a:fillRef>
          <a:effectRef idx="0">
            <a:schemeClr val="accent4"/>
          </a:effectRef>
          <a:fontRef idx="minor">
            <a:schemeClr val="dk1"/>
          </a:fontRef>
        </p:style>
        <p:txBody>
          <a:bodyPr>
            <a:noAutofit/>
          </a:bodyPr>
          <a:lstStyle/>
          <a:p>
            <a:pPr marL="54864" indent="0" algn="ctr" fontAlgn="auto">
              <a:spcAft>
                <a:spcPts val="0"/>
              </a:spcAft>
              <a:defRPr/>
            </a:pPr>
            <a:r>
              <a:rPr lang="uz-Cyrl-UZ" sz="2800" b="1" cap="all">
                <a:ln w="9000" cmpd="sng">
                  <a:solidFill>
                    <a:schemeClr val="accent4">
                      <a:shade val="50000"/>
                      <a:satMod val="120000"/>
                    </a:schemeClr>
                  </a:solidFill>
                  <a:prstDash val="solid"/>
                </a:ln>
                <a:solidFill>
                  <a:schemeClr val="accent3">
                    <a:lumMod val="50000"/>
                  </a:schemeClr>
                </a:solidFill>
                <a:effectLst>
                  <a:reflection blurRad="12700" stA="28000" endPos="45000" dist="1000" dir="5400000" sy="-100000" algn="bl" rotWithShape="0"/>
                </a:effectLst>
                <a:latin typeface="Times New Roman" pitchFamily="18" charset="0"/>
                <a:cs typeface="Times New Roman" pitchFamily="18" charset="0"/>
              </a:rPr>
              <a:t>Педагог </a:t>
            </a:r>
            <a:r>
              <a:rPr lang="uz-Cyrl-UZ" sz="2800" b="1" cap="all" smtClean="0">
                <a:ln w="9000" cmpd="sng">
                  <a:solidFill>
                    <a:schemeClr val="accent4">
                      <a:shade val="50000"/>
                      <a:satMod val="120000"/>
                    </a:schemeClr>
                  </a:solidFill>
                  <a:prstDash val="solid"/>
                </a:ln>
                <a:solidFill>
                  <a:schemeClr val="accent3">
                    <a:lumMod val="50000"/>
                  </a:schemeClr>
                </a:solidFill>
                <a:effectLst>
                  <a:reflection blurRad="12700" stA="28000" endPos="45000" dist="1000" dir="5400000" sy="-100000" algn="bl" rotWithShape="0"/>
                </a:effectLst>
                <a:latin typeface="Times New Roman" pitchFamily="18" charset="0"/>
                <a:cs typeface="Times New Roman" pitchFamily="18" charset="0"/>
              </a:rPr>
              <a:t>Ўз </a:t>
            </a:r>
            <a:r>
              <a:rPr lang="uz-Cyrl-UZ" sz="2800" b="1" cap="all">
                <a:ln w="9000" cmpd="sng">
                  <a:solidFill>
                    <a:schemeClr val="accent4">
                      <a:shade val="50000"/>
                      <a:satMod val="120000"/>
                    </a:schemeClr>
                  </a:solidFill>
                  <a:prstDash val="solid"/>
                </a:ln>
                <a:solidFill>
                  <a:schemeClr val="accent3">
                    <a:lumMod val="50000"/>
                  </a:schemeClr>
                </a:solidFill>
                <a:effectLst>
                  <a:reflection blurRad="12700" stA="28000" endPos="45000" dist="1000" dir="5400000" sy="-100000" algn="bl" rotWithShape="0"/>
                </a:effectLst>
                <a:latin typeface="Times New Roman" pitchFamily="18" charset="0"/>
                <a:cs typeface="Times New Roman" pitchFamily="18" charset="0"/>
              </a:rPr>
              <a:t>фаолиятида </a:t>
            </a:r>
            <a:r>
              <a:rPr lang="uz-Cyrl-UZ" sz="2800" b="1" cap="all" smtClean="0">
                <a:ln w="9000" cmpd="sng">
                  <a:solidFill>
                    <a:schemeClr val="accent4">
                      <a:shade val="50000"/>
                      <a:satMod val="120000"/>
                    </a:schemeClr>
                  </a:solidFill>
                  <a:prstDash val="solid"/>
                </a:ln>
                <a:solidFill>
                  <a:schemeClr val="accent3">
                    <a:lumMod val="50000"/>
                  </a:schemeClr>
                </a:solidFill>
                <a:effectLst>
                  <a:reflection blurRad="12700" stA="28000" endPos="45000" dist="1000" dir="5400000" sy="-100000" algn="bl" rotWithShape="0"/>
                </a:effectLst>
                <a:latin typeface="Times New Roman" pitchFamily="18" charset="0"/>
                <a:cs typeface="Times New Roman" pitchFamily="18" charset="0"/>
              </a:rPr>
              <a:t>Қуйидагиларга </a:t>
            </a:r>
            <a:r>
              <a:rPr lang="uz-Cyrl-UZ" sz="2800" b="1" cap="all">
                <a:ln w="9000" cmpd="sng">
                  <a:solidFill>
                    <a:schemeClr val="accent4">
                      <a:shade val="50000"/>
                      <a:satMod val="120000"/>
                    </a:schemeClr>
                  </a:solidFill>
                  <a:prstDash val="solid"/>
                </a:ln>
                <a:solidFill>
                  <a:schemeClr val="accent3">
                    <a:lumMod val="50000"/>
                  </a:schemeClr>
                </a:solidFill>
                <a:effectLst>
                  <a:reflection blurRad="12700" stA="28000" endPos="45000" dist="1000" dir="5400000" sy="-100000" algn="bl" rotWithShape="0"/>
                </a:effectLst>
                <a:latin typeface="Times New Roman" pitchFamily="18" charset="0"/>
                <a:cs typeface="Times New Roman" pitchFamily="18" charset="0"/>
              </a:rPr>
              <a:t>эътибор бериши лозим:</a:t>
            </a:r>
            <a:endParaRPr lang="ru-RU" sz="2800" b="1" cap="all">
              <a:ln w="9000" cmpd="sng">
                <a:solidFill>
                  <a:schemeClr val="accent4">
                    <a:shade val="50000"/>
                    <a:satMod val="120000"/>
                  </a:schemeClr>
                </a:solidFill>
                <a:prstDash val="solid"/>
              </a:ln>
              <a:solidFill>
                <a:schemeClr val="accent3">
                  <a:lumMod val="50000"/>
                </a:schemeClr>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18434" name="Rectangle 3"/>
          <p:cNvSpPr>
            <a:spLocks noGrp="1" noChangeArrowheads="1"/>
          </p:cNvSpPr>
          <p:nvPr>
            <p:ph idx="1"/>
          </p:nvPr>
        </p:nvSpPr>
        <p:spPr>
          <a:xfrm>
            <a:off x="457200" y="1981200"/>
            <a:ext cx="8229600" cy="4495800"/>
          </a:xfrm>
        </p:spPr>
        <p:txBody>
          <a:bodyPr/>
          <a:lstStyle/>
          <a:p>
            <a:pPr algn="just">
              <a:lnSpc>
                <a:spcPct val="80000"/>
              </a:lnSpc>
            </a:pPr>
            <a:endParaRPr lang="uz-Cyrl-UZ" sz="2200" smtClean="0">
              <a:latin typeface="Times New Roman" pitchFamily="18" charset="0"/>
              <a:cs typeface="Times New Roman" pitchFamily="18" charset="0"/>
            </a:endParaRPr>
          </a:p>
          <a:p>
            <a:pPr algn="just">
              <a:lnSpc>
                <a:spcPct val="80000"/>
              </a:lnSpc>
            </a:pPr>
            <a:r>
              <a:rPr lang="uz-Cyrl-UZ" sz="2200" smtClean="0">
                <a:latin typeface="Times New Roman" pitchFamily="18" charset="0"/>
                <a:cs typeface="Times New Roman" pitchFamily="18" charset="0"/>
              </a:rPr>
              <a:t>	Талабаларда шаклланиб келаётган ижобий фазилатларни тавсифлаш, уларни билим олишга қизиқтириш, ростгўй, маърифатли, меҳрли, дўстлик, ўз-ўзини бошқариш, меҳнатга муносабатини ривожлантириш.</a:t>
            </a:r>
          </a:p>
          <a:p>
            <a:pPr algn="just">
              <a:lnSpc>
                <a:spcPct val="80000"/>
              </a:lnSpc>
            </a:pPr>
            <a:r>
              <a:rPr lang="uz-Cyrl-UZ" sz="2200" smtClean="0">
                <a:latin typeface="Times New Roman" pitchFamily="18" charset="0"/>
                <a:cs typeface="Times New Roman" pitchFamily="18" charset="0"/>
              </a:rPr>
              <a:t>	</a:t>
            </a:r>
            <a:r>
              <a:rPr lang="ru-RU" sz="2200" smtClean="0">
                <a:latin typeface="Times New Roman" pitchFamily="18" charset="0"/>
                <a:cs typeface="Times New Roman" pitchFamily="18" charset="0"/>
              </a:rPr>
              <a:t>Талабаларнинг руҳий қуввати ва темперамент турларини ажрата олиш.</a:t>
            </a:r>
            <a:endParaRPr lang="uz-Cyrl-UZ" sz="2200" smtClean="0">
              <a:latin typeface="Times New Roman" pitchFamily="18" charset="0"/>
              <a:cs typeface="Times New Roman" pitchFamily="18" charset="0"/>
            </a:endParaRPr>
          </a:p>
          <a:p>
            <a:pPr algn="just">
              <a:lnSpc>
                <a:spcPct val="80000"/>
              </a:lnSpc>
            </a:pPr>
            <a:r>
              <a:rPr lang="uz-Cyrl-UZ" sz="2200" smtClean="0">
                <a:latin typeface="Times New Roman" pitchFamily="18" charset="0"/>
                <a:cs typeface="Times New Roman" pitchFamily="18" charset="0"/>
              </a:rPr>
              <a:t>	</a:t>
            </a:r>
            <a:r>
              <a:rPr lang="ru-RU" sz="2200" smtClean="0">
                <a:latin typeface="Times New Roman" pitchFamily="18" charset="0"/>
                <a:cs typeface="Times New Roman" pitchFamily="18" charset="0"/>
              </a:rPr>
              <a:t>Талабадаги ижобий ва салбий ўзгаришларни кузатиш ва сабабини ўрганиш.</a:t>
            </a:r>
            <a:endParaRPr lang="uz-Cyrl-UZ" sz="2200" smtClean="0">
              <a:latin typeface="Times New Roman" pitchFamily="18" charset="0"/>
              <a:cs typeface="Times New Roman" pitchFamily="18" charset="0"/>
            </a:endParaRPr>
          </a:p>
          <a:p>
            <a:pPr algn="just">
              <a:lnSpc>
                <a:spcPct val="80000"/>
              </a:lnSpc>
            </a:pPr>
            <a:r>
              <a:rPr lang="uz-Cyrl-UZ" sz="2200" smtClean="0">
                <a:latin typeface="Times New Roman" pitchFamily="18" charset="0"/>
                <a:cs typeface="Times New Roman" pitchFamily="18" charset="0"/>
              </a:rPr>
              <a:t>	</a:t>
            </a:r>
            <a:r>
              <a:rPr lang="ru-RU" sz="2200" smtClean="0">
                <a:latin typeface="Times New Roman" pitchFamily="18" charset="0"/>
                <a:cs typeface="Times New Roman" pitchFamily="18" charset="0"/>
              </a:rPr>
              <a:t>Талабадаги ёлғон гапириш ва бошқа салбий сифатларини аниқлаш.</a:t>
            </a:r>
            <a:endParaRPr lang="uz-Cyrl-UZ" sz="2200" smtClean="0">
              <a:latin typeface="Times New Roman" pitchFamily="18" charset="0"/>
              <a:cs typeface="Times New Roman" pitchFamily="18" charset="0"/>
            </a:endParaRPr>
          </a:p>
          <a:p>
            <a:pPr algn="just">
              <a:lnSpc>
                <a:spcPct val="80000"/>
              </a:lnSpc>
            </a:pPr>
            <a:r>
              <a:rPr lang="uz-Cyrl-UZ" sz="2200" smtClean="0">
                <a:latin typeface="Times New Roman" pitchFamily="18" charset="0"/>
                <a:cs typeface="Times New Roman" pitchFamily="18" charset="0"/>
              </a:rPr>
              <a:t>	Талабалар билан турли саёҳатлар уюштириш, кинотеатрларга бориш, уйинлар ташкил қилиш, байрамларга бағишланган кечалар ўтказиш мақсадга мувофиқдир. </a:t>
            </a:r>
            <a:r>
              <a:rPr lang="ru-RU" sz="2200" smtClean="0">
                <a:latin typeface="Times New Roman" pitchFamily="18" charset="0"/>
                <a:cs typeface="Times New Roman" pitchFamily="18" charset="0"/>
              </a:rPr>
              <a:t>Масалан: "Гуллар байрами" эрталигини ўтказиш талабаларнинг эстетик хис туйғуларини  ўстиради.</a:t>
            </a:r>
          </a:p>
        </p:txBody>
      </p:sp>
    </p:spTree>
  </p:cSld>
  <p:clrMapOvr>
    <a:masterClrMapping/>
  </p:clrMapOvr>
  <p:transition spd="slow">
    <p:blinds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xfrm>
            <a:off x="457200" y="1493838"/>
            <a:ext cx="8229600" cy="5059362"/>
          </a:xfrm>
        </p:spPr>
        <p:txBody>
          <a:bodyPr>
            <a:noAutofit/>
          </a:bodyPr>
          <a:lstStyle/>
          <a:p>
            <a:pPr algn="just" fontAlgn="auto">
              <a:lnSpc>
                <a:spcPct val="80000"/>
              </a:lnSpc>
              <a:spcBef>
                <a:spcPts val="0"/>
              </a:spcBef>
              <a:spcAft>
                <a:spcPts val="0"/>
              </a:spcAft>
              <a:buFont typeface="Wingdings 2"/>
              <a:buChar char=""/>
              <a:defRPr/>
            </a:pPr>
            <a:endParaRPr lang="uz-Cyrl-UZ" sz="1800">
              <a:latin typeface="Times New Roman" pitchFamily="18" charset="0"/>
              <a:cs typeface="Times New Roman" pitchFamily="18" charset="0"/>
            </a:endParaRPr>
          </a:p>
          <a:p>
            <a:pPr marL="0" indent="0" algn="just" fontAlgn="auto">
              <a:lnSpc>
                <a:spcPct val="80000"/>
              </a:lnSpc>
              <a:spcBef>
                <a:spcPts val="0"/>
              </a:spcBef>
              <a:spcAft>
                <a:spcPts val="0"/>
              </a:spcAft>
              <a:buFont typeface="Wingdings 2"/>
              <a:buNone/>
              <a:defRPr/>
            </a:pPr>
            <a:r>
              <a:rPr lang="uz-Cyrl-UZ" sz="1800">
                <a:latin typeface="Times New Roman" pitchFamily="18" charset="0"/>
                <a:cs typeface="Times New Roman" pitchFamily="18" charset="0"/>
              </a:rPr>
              <a:t>1. Талабаларнинг билимга интилишини, фанга умуман олганда ақлий меҳнатга қизиқишларини ривожлантириш </a:t>
            </a:r>
            <a:r>
              <a:rPr lang="uz-Cyrl-UZ" sz="1800" smtClean="0">
                <a:latin typeface="Times New Roman" pitchFamily="18" charset="0"/>
                <a:cs typeface="Times New Roman" pitchFamily="18" charset="0"/>
              </a:rPr>
              <a:t>ўқув </a:t>
            </a:r>
            <a:r>
              <a:rPr lang="uz-Cyrl-UZ" sz="1800">
                <a:latin typeface="Times New Roman" pitchFamily="18" charset="0"/>
                <a:cs typeface="Times New Roman" pitchFamily="18" charset="0"/>
              </a:rPr>
              <a:t>жараёнини шундай ташкил этилишини таъминлайдики, унда талаба фаол ҳаракат қилади, мустақил изланиш ва янги омилларни </a:t>
            </a:r>
            <a:r>
              <a:rPr lang="uz-Cyrl-UZ" sz="1800" smtClean="0">
                <a:latin typeface="Times New Roman" pitchFamily="18" charset="0"/>
                <a:cs typeface="Times New Roman" pitchFamily="18" charset="0"/>
              </a:rPr>
              <a:t> “кашф</a:t>
            </a:r>
            <a:r>
              <a:rPr lang="uz-Cyrl-UZ" sz="1800">
                <a:latin typeface="Times New Roman" pitchFamily="18" charset="0"/>
                <a:cs typeface="Times New Roman" pitchFamily="18" charset="0"/>
              </a:rPr>
              <a:t>” этишга, муаммоли вазиятларни </a:t>
            </a:r>
            <a:r>
              <a:rPr lang="uz-Cyrl-UZ" sz="1800" smtClean="0">
                <a:latin typeface="Times New Roman" pitchFamily="18" charset="0"/>
                <a:cs typeface="Times New Roman" pitchFamily="18" charset="0"/>
              </a:rPr>
              <a:t>ўзи </a:t>
            </a:r>
            <a:r>
              <a:rPr lang="uz-Cyrl-UZ" sz="1800">
                <a:latin typeface="Times New Roman" pitchFamily="18" charset="0"/>
                <a:cs typeface="Times New Roman" pitchFamily="18" charset="0"/>
              </a:rPr>
              <a:t>ҳал этишга интилади. </a:t>
            </a:r>
          </a:p>
          <a:p>
            <a:pPr marL="0" indent="0" algn="just" fontAlgn="auto">
              <a:lnSpc>
                <a:spcPct val="80000"/>
              </a:lnSpc>
              <a:spcBef>
                <a:spcPts val="0"/>
              </a:spcBef>
              <a:spcAft>
                <a:spcPts val="0"/>
              </a:spcAft>
              <a:buFont typeface="Wingdings 2"/>
              <a:buNone/>
              <a:defRPr/>
            </a:pPr>
            <a:r>
              <a:rPr lang="uz-Cyrl-UZ" sz="1800">
                <a:latin typeface="Times New Roman" pitchFamily="18" charset="0"/>
                <a:cs typeface="Times New Roman" pitchFamily="18" charset="0"/>
              </a:rPr>
              <a:t>2. </a:t>
            </a:r>
            <a:r>
              <a:rPr lang="uz-Cyrl-UZ" sz="1800" smtClean="0">
                <a:latin typeface="Times New Roman" pitchFamily="18" charset="0"/>
                <a:cs typeface="Times New Roman" pitchFamily="18" charset="0"/>
              </a:rPr>
              <a:t>Ўқув </a:t>
            </a:r>
            <a:r>
              <a:rPr lang="uz-Cyrl-UZ" sz="1800">
                <a:latin typeface="Times New Roman" pitchFamily="18" charset="0"/>
                <a:cs typeface="Times New Roman" pitchFamily="18" charset="0"/>
              </a:rPr>
              <a:t>фаолияти бошқа фаолиятлар каби фақат турлича </a:t>
            </a:r>
            <a:r>
              <a:rPr lang="uz-Cyrl-UZ" sz="1800" smtClean="0">
                <a:latin typeface="Times New Roman" pitchFamily="18" charset="0"/>
                <a:cs typeface="Times New Roman" pitchFamily="18" charset="0"/>
              </a:rPr>
              <a:t>бўлгандагина</a:t>
            </a:r>
            <a:r>
              <a:rPr lang="uz-Cyrl-UZ" sz="1800">
                <a:latin typeface="Times New Roman" pitchFamily="18" charset="0"/>
                <a:cs typeface="Times New Roman" pitchFamily="18" charset="0"/>
              </a:rPr>
              <a:t>, қизиқарли </a:t>
            </a:r>
            <a:r>
              <a:rPr lang="uz-Cyrl-UZ" sz="1800" smtClean="0">
                <a:latin typeface="Times New Roman" pitchFamily="18" charset="0"/>
                <a:cs typeface="Times New Roman" pitchFamily="18" charset="0"/>
              </a:rPr>
              <a:t>бўлади</a:t>
            </a:r>
            <a:r>
              <a:rPr lang="uz-Cyrl-UZ" sz="1800">
                <a:latin typeface="Times New Roman" pitchFamily="18" charset="0"/>
                <a:cs typeface="Times New Roman" pitchFamily="18" charset="0"/>
              </a:rPr>
              <a:t>. Бир хил усулда ахборот бериш ва бир хил усулдаги ҳаракатлар тез орада зерикишни вужудга келтиради. </a:t>
            </a:r>
          </a:p>
          <a:p>
            <a:pPr marL="0" indent="0" algn="just" fontAlgn="auto">
              <a:lnSpc>
                <a:spcPct val="80000"/>
              </a:lnSpc>
              <a:spcBef>
                <a:spcPts val="0"/>
              </a:spcBef>
              <a:spcAft>
                <a:spcPts val="0"/>
              </a:spcAft>
              <a:buFont typeface="Wingdings 2"/>
              <a:buNone/>
              <a:defRPr/>
            </a:pPr>
            <a:r>
              <a:rPr lang="uz-Cyrl-UZ" sz="1800">
                <a:latin typeface="Times New Roman" pitchFamily="18" charset="0"/>
                <a:cs typeface="Times New Roman" pitchFamily="18" charset="0"/>
              </a:rPr>
              <a:t>3. Фанга </a:t>
            </a:r>
            <a:r>
              <a:rPr lang="uz-Cyrl-UZ" sz="1800" smtClean="0">
                <a:latin typeface="Times New Roman" pitchFamily="18" charset="0"/>
                <a:cs typeface="Times New Roman" pitchFamily="18" charset="0"/>
              </a:rPr>
              <a:t>бўлган </a:t>
            </a:r>
            <a:r>
              <a:rPr lang="uz-Cyrl-UZ" sz="1800">
                <a:latin typeface="Times New Roman" pitchFamily="18" charset="0"/>
                <a:cs typeface="Times New Roman" pitchFamily="18" charset="0"/>
              </a:rPr>
              <a:t>қизиқишни шакллантиришда бу фанни ва унинг айрим қисмларини </a:t>
            </a:r>
            <a:r>
              <a:rPr lang="uz-Cyrl-UZ" sz="1800" smtClean="0">
                <a:latin typeface="Times New Roman" pitchFamily="18" charset="0"/>
                <a:cs typeface="Times New Roman" pitchFamily="18" charset="0"/>
              </a:rPr>
              <a:t>ўрганишнинг </a:t>
            </a:r>
            <a:r>
              <a:rPr lang="uz-Cyrl-UZ" sz="1800">
                <a:latin typeface="Times New Roman" pitchFamily="18" charset="0"/>
                <a:cs typeface="Times New Roman" pitchFamily="18" charset="0"/>
              </a:rPr>
              <a:t>зарурлиги, муҳимлиги ва мақсадга мувофиқлигини талабаларга англатиш жуда зарурдир. </a:t>
            </a:r>
          </a:p>
          <a:p>
            <a:pPr marL="0" indent="0" algn="just" fontAlgn="auto">
              <a:lnSpc>
                <a:spcPct val="80000"/>
              </a:lnSpc>
              <a:spcBef>
                <a:spcPts val="0"/>
              </a:spcBef>
              <a:spcAft>
                <a:spcPts val="0"/>
              </a:spcAft>
              <a:buFont typeface="Wingdings 2"/>
              <a:buNone/>
              <a:defRPr/>
            </a:pPr>
            <a:r>
              <a:rPr lang="uz-Cyrl-UZ" sz="1800">
                <a:latin typeface="Times New Roman" pitchFamily="18" charset="0"/>
                <a:cs typeface="Times New Roman" pitchFamily="18" charset="0"/>
              </a:rPr>
              <a:t>4. </a:t>
            </a:r>
            <a:r>
              <a:rPr lang="uz-Cyrl-UZ" sz="1800" smtClean="0">
                <a:latin typeface="Times New Roman" pitchFamily="18" charset="0"/>
                <a:cs typeface="Times New Roman" pitchFamily="18" charset="0"/>
              </a:rPr>
              <a:t>Ўтилаётган </a:t>
            </a:r>
            <a:r>
              <a:rPr lang="uz-Cyrl-UZ" sz="1800">
                <a:latin typeface="Times New Roman" pitchFamily="18" charset="0"/>
                <a:cs typeface="Times New Roman" pitchFamily="18" charset="0"/>
              </a:rPr>
              <a:t>материал олдинги материал билан қанчалик </a:t>
            </a:r>
            <a:r>
              <a:rPr lang="uz-Cyrl-UZ" sz="1800" smtClean="0">
                <a:latin typeface="Times New Roman" pitchFamily="18" charset="0"/>
                <a:cs typeface="Times New Roman" pitchFamily="18" charset="0"/>
              </a:rPr>
              <a:t>кўпроқ </a:t>
            </a:r>
            <a:r>
              <a:rPr lang="uz-Cyrl-UZ" sz="1800">
                <a:latin typeface="Times New Roman" pitchFamily="18" charset="0"/>
                <a:cs typeface="Times New Roman" pitchFamily="18" charset="0"/>
              </a:rPr>
              <a:t>боғлаб тушунтирилса, у талабаларга шунчалик қизиқарлироқ туюлади. </a:t>
            </a:r>
            <a:r>
              <a:rPr lang="uz-Cyrl-UZ" sz="1800" smtClean="0">
                <a:latin typeface="Times New Roman" pitchFamily="18" charset="0"/>
                <a:cs typeface="Times New Roman" pitchFamily="18" charset="0"/>
              </a:rPr>
              <a:t>Ўқув  </a:t>
            </a:r>
            <a:r>
              <a:rPr lang="uz-Cyrl-UZ" sz="1800">
                <a:latin typeface="Times New Roman" pitchFamily="18" charset="0"/>
                <a:cs typeface="Times New Roman" pitchFamily="18" charset="0"/>
              </a:rPr>
              <a:t>материалини талабалар қизиқадиган нарсалар билан боғлаб тушунтириш ҳам уларни дарсга қизиқтиришда муҳим </a:t>
            </a:r>
            <a:r>
              <a:rPr lang="uz-Cyrl-UZ" sz="1800" smtClean="0">
                <a:latin typeface="Times New Roman" pitchFamily="18" charset="0"/>
                <a:cs typeface="Times New Roman" pitchFamily="18" charset="0"/>
              </a:rPr>
              <a:t>роль ўйнайди</a:t>
            </a:r>
            <a:r>
              <a:rPr lang="uz-Cyrl-UZ" sz="1800">
                <a:latin typeface="Times New Roman" pitchFamily="18" charset="0"/>
                <a:cs typeface="Times New Roman" pitchFamily="18" charset="0"/>
              </a:rPr>
              <a:t>. </a:t>
            </a:r>
          </a:p>
          <a:p>
            <a:pPr marL="0" indent="0" algn="just" fontAlgn="auto">
              <a:lnSpc>
                <a:spcPct val="80000"/>
              </a:lnSpc>
              <a:spcBef>
                <a:spcPts val="0"/>
              </a:spcBef>
              <a:spcAft>
                <a:spcPts val="0"/>
              </a:spcAft>
              <a:buFont typeface="Wingdings 2"/>
              <a:buNone/>
              <a:defRPr/>
            </a:pPr>
            <a:r>
              <a:rPr lang="uz-Cyrl-UZ" sz="1800">
                <a:latin typeface="Times New Roman" pitchFamily="18" charset="0"/>
                <a:cs typeface="Times New Roman" pitchFamily="18" charset="0"/>
              </a:rPr>
              <a:t>5. </a:t>
            </a:r>
            <a:r>
              <a:rPr lang="uz-Cyrl-UZ" sz="1800" smtClean="0">
                <a:latin typeface="Times New Roman" pitchFamily="18" charset="0"/>
                <a:cs typeface="Times New Roman" pitchFamily="18" charset="0"/>
              </a:rPr>
              <a:t>Ўртача </a:t>
            </a:r>
            <a:r>
              <a:rPr lang="uz-Cyrl-UZ" sz="1800">
                <a:latin typeface="Times New Roman" pitchFamily="18" charset="0"/>
                <a:cs typeface="Times New Roman" pitchFamily="18" charset="0"/>
              </a:rPr>
              <a:t>қийинликдаги </a:t>
            </a:r>
            <a:r>
              <a:rPr lang="uz-Cyrl-UZ" sz="1800" smtClean="0">
                <a:latin typeface="Times New Roman" pitchFamily="18" charset="0"/>
                <a:cs typeface="Times New Roman" pitchFamily="18" charset="0"/>
              </a:rPr>
              <a:t>ўқув </a:t>
            </a:r>
            <a:r>
              <a:rPr lang="uz-Cyrl-UZ" sz="1800">
                <a:latin typeface="Times New Roman" pitchFamily="18" charset="0"/>
                <a:cs typeface="Times New Roman" pitchFamily="18" charset="0"/>
              </a:rPr>
              <a:t>материали талабаларда қизиқиш уйғотмайди. </a:t>
            </a:r>
            <a:r>
              <a:rPr lang="uz-Cyrl-UZ" sz="1800" smtClean="0">
                <a:latin typeface="Times New Roman" pitchFamily="18" charset="0"/>
                <a:cs typeface="Times New Roman" pitchFamily="18" charset="0"/>
              </a:rPr>
              <a:t>Ў</a:t>
            </a:r>
            <a:r>
              <a:rPr lang="ru-RU" sz="1800" smtClean="0">
                <a:latin typeface="Times New Roman" pitchFamily="18" charset="0"/>
                <a:cs typeface="Times New Roman" pitchFamily="18" charset="0"/>
              </a:rPr>
              <a:t>қув </a:t>
            </a:r>
            <a:r>
              <a:rPr lang="ru-RU" sz="1800">
                <a:latin typeface="Times New Roman" pitchFamily="18" charset="0"/>
                <a:cs typeface="Times New Roman" pitchFamily="18" charset="0"/>
              </a:rPr>
              <a:t>материали бир оз қийинроқ, лекин талабалар кучи етадиган </a:t>
            </a:r>
            <a:r>
              <a:rPr lang="ru-RU" sz="1800" smtClean="0">
                <a:latin typeface="Times New Roman" pitchFamily="18" charset="0"/>
                <a:cs typeface="Times New Roman" pitchFamily="18" charset="0"/>
              </a:rPr>
              <a:t>бўлиши </a:t>
            </a:r>
            <a:r>
              <a:rPr lang="ru-RU" sz="1800">
                <a:latin typeface="Times New Roman" pitchFamily="18" charset="0"/>
                <a:cs typeface="Times New Roman" pitchFamily="18" charset="0"/>
              </a:rPr>
              <a:t>керак. </a:t>
            </a:r>
          </a:p>
          <a:p>
            <a:pPr marL="0" indent="0" algn="just" fontAlgn="auto">
              <a:lnSpc>
                <a:spcPct val="80000"/>
              </a:lnSpc>
              <a:spcBef>
                <a:spcPts val="0"/>
              </a:spcBef>
              <a:spcAft>
                <a:spcPts val="0"/>
              </a:spcAft>
              <a:buFont typeface="Wingdings 2"/>
              <a:buNone/>
              <a:defRPr/>
            </a:pPr>
            <a:r>
              <a:rPr lang="ru-RU" sz="1800">
                <a:latin typeface="Times New Roman" pitchFamily="18" charset="0"/>
                <a:cs typeface="Times New Roman" pitchFamily="18" charset="0"/>
              </a:rPr>
              <a:t>6. Талабалар бажарган ишларни тез-тез текшириш ҳам уларни</a:t>
            </a:r>
            <a:r>
              <a:rPr lang="uz-Cyrl-UZ" sz="1800">
                <a:latin typeface="Times New Roman" pitchFamily="18" charset="0"/>
                <a:cs typeface="Times New Roman" pitchFamily="18" charset="0"/>
              </a:rPr>
              <a:t>нг</a:t>
            </a:r>
            <a:r>
              <a:rPr lang="ru-RU" sz="1800">
                <a:latin typeface="Times New Roman" pitchFamily="18" charset="0"/>
                <a:cs typeface="Times New Roman" pitchFamily="18" charset="0"/>
              </a:rPr>
              <a:t> фанга </a:t>
            </a:r>
            <a:r>
              <a:rPr lang="ru-RU" sz="1800" smtClean="0">
                <a:latin typeface="Times New Roman" pitchFamily="18" charset="0"/>
                <a:cs typeface="Times New Roman" pitchFamily="18" charset="0"/>
              </a:rPr>
              <a:t>бўлган </a:t>
            </a:r>
            <a:r>
              <a:rPr lang="ru-RU" sz="1800">
                <a:latin typeface="Times New Roman" pitchFamily="18" charset="0"/>
                <a:cs typeface="Times New Roman" pitchFamily="18" charset="0"/>
              </a:rPr>
              <a:t>қизиқишини уйғотади. </a:t>
            </a:r>
          </a:p>
          <a:p>
            <a:pPr marL="0" indent="0" algn="just" fontAlgn="auto">
              <a:lnSpc>
                <a:spcPct val="80000"/>
              </a:lnSpc>
              <a:spcBef>
                <a:spcPts val="0"/>
              </a:spcBef>
              <a:spcAft>
                <a:spcPts val="0"/>
              </a:spcAft>
              <a:buFont typeface="Wingdings 2"/>
              <a:buNone/>
              <a:defRPr/>
            </a:pPr>
            <a:r>
              <a:rPr lang="ru-RU" sz="1800">
                <a:latin typeface="Times New Roman" pitchFamily="18" charset="0"/>
                <a:cs typeface="Times New Roman" pitchFamily="18" charset="0"/>
              </a:rPr>
              <a:t>7. </a:t>
            </a:r>
            <a:r>
              <a:rPr lang="ru-RU" sz="1800" smtClean="0">
                <a:latin typeface="Times New Roman" pitchFamily="18" charset="0"/>
                <a:cs typeface="Times New Roman" pitchFamily="18" charset="0"/>
              </a:rPr>
              <a:t>Ўқув </a:t>
            </a:r>
            <a:r>
              <a:rPr lang="ru-RU" sz="1800">
                <a:latin typeface="Times New Roman" pitchFamily="18" charset="0"/>
                <a:cs typeface="Times New Roman" pitchFamily="18" charset="0"/>
              </a:rPr>
              <a:t>материалининг аниқлиги, ҳиссиётга бойлиги, </a:t>
            </a:r>
            <a:r>
              <a:rPr lang="ru-RU" sz="1800" smtClean="0">
                <a:latin typeface="Times New Roman" pitchFamily="18" charset="0"/>
                <a:cs typeface="Times New Roman" pitchFamily="18" charset="0"/>
              </a:rPr>
              <a:t>ўқитувчининг </a:t>
            </a:r>
            <a:r>
              <a:rPr lang="ru-RU" sz="1800">
                <a:latin typeface="Times New Roman" pitchFamily="18" charset="0"/>
                <a:cs typeface="Times New Roman" pitchFamily="18" charset="0"/>
              </a:rPr>
              <a:t>завқланиб гапириши талаба</a:t>
            </a:r>
            <a:r>
              <a:rPr lang="uz-Cyrl-UZ" sz="1800">
                <a:latin typeface="Times New Roman" pitchFamily="18" charset="0"/>
                <a:cs typeface="Times New Roman" pitchFamily="18" charset="0"/>
              </a:rPr>
              <a:t>нинг</a:t>
            </a:r>
            <a:r>
              <a:rPr lang="ru-RU" sz="1800">
                <a:latin typeface="Times New Roman" pitchFamily="18" charset="0"/>
                <a:cs typeface="Times New Roman" pitchFamily="18" charset="0"/>
              </a:rPr>
              <a:t> фанга </a:t>
            </a:r>
            <a:r>
              <a:rPr lang="ru-RU" sz="1800" smtClean="0">
                <a:latin typeface="Times New Roman" pitchFamily="18" charset="0"/>
                <a:cs typeface="Times New Roman" pitchFamily="18" charset="0"/>
              </a:rPr>
              <a:t>бўлган </a:t>
            </a:r>
            <a:r>
              <a:rPr lang="ru-RU" sz="1800">
                <a:latin typeface="Times New Roman" pitchFamily="18" charset="0"/>
                <a:cs typeface="Times New Roman" pitchFamily="18" charset="0"/>
              </a:rPr>
              <a:t>қизиқишини ортишига жуда катта таъсир </a:t>
            </a:r>
            <a:r>
              <a:rPr lang="ru-RU" sz="1800" smtClean="0">
                <a:latin typeface="Times New Roman" pitchFamily="18" charset="0"/>
                <a:cs typeface="Times New Roman" pitchFamily="18" charset="0"/>
              </a:rPr>
              <a:t>кўрсатади</a:t>
            </a:r>
            <a:r>
              <a:rPr lang="ru-RU" sz="1800">
                <a:latin typeface="Times New Roman" pitchFamily="18" charset="0"/>
                <a:cs typeface="Times New Roman" pitchFamily="18" charset="0"/>
              </a:rPr>
              <a:t>. </a:t>
            </a:r>
          </a:p>
        </p:txBody>
      </p:sp>
      <p:sp>
        <p:nvSpPr>
          <p:cNvPr id="2" name="Прямоугольник 1"/>
          <p:cNvSpPr/>
          <p:nvPr/>
        </p:nvSpPr>
        <p:spPr>
          <a:xfrm>
            <a:off x="615980" y="228600"/>
            <a:ext cx="8214686" cy="1200329"/>
          </a:xfrm>
          <a:prstGeom prst="rect">
            <a:avLst/>
          </a:prstGeom>
          <a:noFill/>
        </p:spPr>
        <p:txBody>
          <a:bodyPr wrap="none">
            <a:spAutoFit/>
          </a:bodyPr>
          <a:lstStyle/>
          <a:p>
            <a:pPr algn="ctr">
              <a:defRPr/>
            </a:pPr>
            <a:r>
              <a:rPr lang="uz-Cyrl-UZ" sz="2400" b="1">
                <a:ln w="19050">
                  <a:solidFill>
                    <a:schemeClr val="tx2">
                      <a:tint val="1000"/>
                    </a:schemeClr>
                  </a:solidFill>
                  <a:prstDash val="solid"/>
                </a:ln>
                <a:latin typeface="Times New Roman" pitchFamily="18" charset="0"/>
                <a:cs typeface="Times New Roman" pitchFamily="18" charset="0"/>
              </a:rPr>
              <a:t>Моҳир ўқитувчи талабаларда ўқишга бўлган </a:t>
            </a:r>
          </a:p>
          <a:p>
            <a:pPr algn="ctr">
              <a:defRPr/>
            </a:pPr>
            <a:r>
              <a:rPr lang="uz-Cyrl-UZ" sz="2400" b="1">
                <a:ln w="19050">
                  <a:solidFill>
                    <a:schemeClr val="tx2">
                      <a:tint val="1000"/>
                    </a:schemeClr>
                  </a:solidFill>
                  <a:prstDash val="solid"/>
                </a:ln>
                <a:latin typeface="Times New Roman" pitchFamily="18" charset="0"/>
                <a:cs typeface="Times New Roman" pitchFamily="18" charset="0"/>
              </a:rPr>
              <a:t>қизиқишларни шакллантириш ва доимо ривожлантириб</a:t>
            </a:r>
          </a:p>
          <a:p>
            <a:pPr algn="ctr">
              <a:defRPr/>
            </a:pPr>
            <a:r>
              <a:rPr lang="uz-Cyrl-UZ" sz="2400" b="1">
                <a:ln w="19050">
                  <a:solidFill>
                    <a:schemeClr val="tx2">
                      <a:tint val="1000"/>
                    </a:schemeClr>
                  </a:solidFill>
                  <a:prstDash val="solid"/>
                </a:ln>
                <a:latin typeface="Times New Roman" pitchFamily="18" charset="0"/>
                <a:cs typeface="Times New Roman" pitchFamily="18" charset="0"/>
              </a:rPr>
              <a:t> бориш учун қуйидагиларга амал қилиши муҳимдир:</a:t>
            </a:r>
            <a:endParaRPr lang="ru-RU" sz="2400" b="1">
              <a:ln w="19050">
                <a:solidFill>
                  <a:schemeClr val="tx2">
                    <a:tint val="1000"/>
                  </a:schemeClr>
                </a:solidFill>
                <a:prstDash val="solid"/>
              </a:ln>
              <a:latin typeface="Times New Roman" pitchFamily="18" charset="0"/>
              <a:cs typeface="Times New Roman" pitchFamily="18" charset="0"/>
            </a:endParaRPr>
          </a:p>
        </p:txBody>
      </p:sp>
    </p:spTree>
  </p:cSld>
  <p:clrMapOvr>
    <a:masterClrMapping/>
  </p:clrMapOvr>
  <p:transition spd="slow">
    <p:blinds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63562" y="330200"/>
            <a:ext cx="8229600" cy="1752600"/>
          </a:xfrm>
        </p:spPr>
        <p:style>
          <a:lnRef idx="2">
            <a:schemeClr val="accent2"/>
          </a:lnRef>
          <a:fillRef idx="1">
            <a:schemeClr val="lt1"/>
          </a:fillRef>
          <a:effectRef idx="0">
            <a:schemeClr val="accent2"/>
          </a:effectRef>
          <a:fontRef idx="minor">
            <a:schemeClr val="dk1"/>
          </a:fontRef>
        </p:style>
        <p:txBody>
          <a:bodyPr>
            <a:noAutofit/>
          </a:bodyPr>
          <a:lstStyle/>
          <a:p>
            <a:pPr marL="54864" indent="0" algn="ctr" fontAlgn="auto">
              <a:spcAft>
                <a:spcPts val="0"/>
              </a:spcAft>
              <a:defRPr/>
            </a:pPr>
            <a:r>
              <a:rPr lang="uz-Cyrl-UZ" sz="2200">
                <a:solidFill>
                  <a:schemeClr val="bg2">
                    <a:lumMod val="50000"/>
                  </a:schemeClr>
                </a:solidFill>
                <a:effectLst/>
                <a:latin typeface="Times New Roman" pitchFamily="18" charset="0"/>
                <a:cs typeface="Times New Roman" pitchFamily="18" charset="0"/>
              </a:rPr>
              <a:t>Демак, </a:t>
            </a:r>
            <a:r>
              <a:rPr lang="uz-Cyrl-UZ" sz="2200" smtClean="0">
                <a:solidFill>
                  <a:schemeClr val="bg2">
                    <a:lumMod val="50000"/>
                  </a:schemeClr>
                </a:solidFill>
                <a:effectLst/>
                <a:latin typeface="Times New Roman" pitchFamily="18" charset="0"/>
                <a:cs typeface="Times New Roman" pitchFamily="18" charset="0"/>
              </a:rPr>
              <a:t>ўқув-тарбия </a:t>
            </a:r>
            <a:r>
              <a:rPr lang="uz-Cyrl-UZ" sz="2200">
                <a:solidFill>
                  <a:schemeClr val="bg2">
                    <a:lumMod val="50000"/>
                  </a:schemeClr>
                </a:solidFill>
                <a:effectLst/>
                <a:latin typeface="Times New Roman" pitchFamily="18" charset="0"/>
                <a:cs typeface="Times New Roman" pitchFamily="18" charset="0"/>
              </a:rPr>
              <a:t>жараёнининг натижалари педагогнинг </a:t>
            </a:r>
            <a:r>
              <a:rPr lang="uz-Cyrl-UZ" sz="2200" smtClean="0">
                <a:solidFill>
                  <a:schemeClr val="bg2">
                    <a:lumMod val="50000"/>
                  </a:schemeClr>
                </a:solidFill>
                <a:effectLst/>
                <a:latin typeface="Times New Roman" pitchFamily="18" charset="0"/>
                <a:cs typeface="Times New Roman" pitchFamily="18" charset="0"/>
              </a:rPr>
              <a:t>маҳоратига</a:t>
            </a:r>
            <a:r>
              <a:rPr lang="uz-Cyrl-UZ" sz="2200">
                <a:solidFill>
                  <a:schemeClr val="bg2">
                    <a:lumMod val="50000"/>
                  </a:schemeClr>
                </a:solidFill>
                <a:effectLst/>
                <a:latin typeface="Times New Roman" pitchFamily="18" charset="0"/>
                <a:cs typeface="Times New Roman" pitchFamily="18" charset="0"/>
              </a:rPr>
              <a:t>, ташкилотчилик фаолиятига ва касб </a:t>
            </a:r>
            <a:r>
              <a:rPr lang="uz-Cyrl-UZ" sz="2200" smtClean="0">
                <a:solidFill>
                  <a:schemeClr val="bg2">
                    <a:lumMod val="50000"/>
                  </a:schemeClr>
                </a:solidFill>
                <a:effectLst/>
                <a:latin typeface="Times New Roman" pitchFamily="18" charset="0"/>
                <a:cs typeface="Times New Roman" pitchFamily="18" charset="0"/>
              </a:rPr>
              <a:t>кўникмасига боғлиқ </a:t>
            </a:r>
            <a:r>
              <a:rPr lang="uz-Cyrl-UZ" sz="2200">
                <a:solidFill>
                  <a:schemeClr val="bg2">
                    <a:lumMod val="50000"/>
                  </a:schemeClr>
                </a:solidFill>
                <a:effectLst/>
                <a:latin typeface="Times New Roman" pitchFamily="18" charset="0"/>
                <a:cs typeface="Times New Roman" pitchFamily="18" charset="0"/>
              </a:rPr>
              <a:t>экан. Дарснинг самарадорлиги, таълимий, ривожлантирувчи ва тарбияловчи жараёнини ошириш учун </a:t>
            </a:r>
            <a:r>
              <a:rPr lang="uz-Cyrl-UZ" sz="2200" smtClean="0">
                <a:solidFill>
                  <a:schemeClr val="bg2">
                    <a:lumMod val="50000"/>
                  </a:schemeClr>
                </a:solidFill>
                <a:effectLst/>
                <a:latin typeface="Times New Roman" pitchFamily="18" charset="0"/>
                <a:cs typeface="Times New Roman" pitchFamily="18" charset="0"/>
              </a:rPr>
              <a:t>қуйидагиларни </a:t>
            </a:r>
            <a:r>
              <a:rPr lang="uz-Cyrl-UZ" sz="2200">
                <a:solidFill>
                  <a:schemeClr val="bg2">
                    <a:lumMod val="50000"/>
                  </a:schemeClr>
                </a:solidFill>
                <a:effectLst/>
                <a:latin typeface="Times New Roman" pitchFamily="18" charset="0"/>
                <a:cs typeface="Times New Roman" pitchFamily="18" charset="0"/>
              </a:rPr>
              <a:t>амалга ошириш зарур</a:t>
            </a:r>
            <a:r>
              <a:rPr lang="uz-Cyrl-UZ" sz="2200" smtClean="0">
                <a:solidFill>
                  <a:schemeClr val="bg2">
                    <a:lumMod val="50000"/>
                  </a:schemeClr>
                </a:solidFill>
                <a:effectLst/>
                <a:latin typeface="Times New Roman" pitchFamily="18" charset="0"/>
                <a:cs typeface="Times New Roman" pitchFamily="18" charset="0"/>
              </a:rPr>
              <a:t>:</a:t>
            </a:r>
            <a:endParaRPr lang="ru-RU" sz="2200">
              <a:solidFill>
                <a:schemeClr val="bg2">
                  <a:lumMod val="50000"/>
                </a:schemeClr>
              </a:solidFill>
              <a:effectLst/>
              <a:latin typeface="Times New Roman" pitchFamily="18" charset="0"/>
              <a:cs typeface="Times New Roman" pitchFamily="18" charset="0"/>
            </a:endParaRPr>
          </a:p>
        </p:txBody>
      </p:sp>
      <p:sp>
        <p:nvSpPr>
          <p:cNvPr id="20482" name="Rectangle 3"/>
          <p:cNvSpPr>
            <a:spLocks noGrp="1" noChangeArrowheads="1"/>
          </p:cNvSpPr>
          <p:nvPr>
            <p:ph idx="1"/>
          </p:nvPr>
        </p:nvSpPr>
        <p:spPr>
          <a:xfrm>
            <a:off x="457200" y="2408238"/>
            <a:ext cx="8229600" cy="4068762"/>
          </a:xfrm>
        </p:spPr>
        <p:txBody>
          <a:bodyPr/>
          <a:lstStyle/>
          <a:p>
            <a:pPr marL="0" indent="530225" algn="just" defTabSz="530225">
              <a:lnSpc>
                <a:spcPct val="90000"/>
              </a:lnSpc>
              <a:buFont typeface="Wingdings 2" pitchFamily="18" charset="2"/>
              <a:buNone/>
              <a:tabLst>
                <a:tab pos="530225" algn="l"/>
              </a:tabLst>
            </a:pPr>
            <a:r>
              <a:rPr lang="uz-Cyrl-UZ" sz="2400" smtClean="0"/>
              <a:t>	</a:t>
            </a:r>
            <a:r>
              <a:rPr lang="ru-RU" sz="2400" smtClean="0"/>
              <a:t>-педагогнинг маънавий-ахлоқий, сиёсий, илмий назарий ва методик даражасини ошириш;</a:t>
            </a:r>
            <a:endParaRPr lang="uz-Cyrl-UZ" sz="2400" smtClean="0"/>
          </a:p>
          <a:p>
            <a:pPr marL="0" indent="530225" algn="just" defTabSz="530225">
              <a:lnSpc>
                <a:spcPct val="90000"/>
              </a:lnSpc>
              <a:buFont typeface="Wingdings 2" pitchFamily="18" charset="2"/>
              <a:buNone/>
              <a:tabLst>
                <a:tab pos="530225" algn="l"/>
              </a:tabLst>
            </a:pPr>
            <a:r>
              <a:rPr lang="uz-Cyrl-UZ" sz="2400" smtClean="0"/>
              <a:t>	- педагогик меҳнат сифатига, дарсга тайёрланишга масъул муносабатни белгилаш;</a:t>
            </a:r>
          </a:p>
          <a:p>
            <a:pPr marL="0" indent="530225" algn="just" defTabSz="530225">
              <a:lnSpc>
                <a:spcPct val="90000"/>
              </a:lnSpc>
              <a:buFont typeface="Wingdings 2" pitchFamily="18" charset="2"/>
              <a:buNone/>
              <a:tabLst>
                <a:tab pos="530225" algn="l"/>
              </a:tabLst>
            </a:pPr>
            <a:r>
              <a:rPr lang="uz-Cyrl-UZ" sz="2400" smtClean="0"/>
              <a:t>	</a:t>
            </a:r>
            <a:r>
              <a:rPr lang="ru-RU" sz="2400" smtClean="0"/>
              <a:t>- барча ўқув-тарбиявий ишлар бўйича самарали назоратни ташкил этиш;</a:t>
            </a:r>
            <a:endParaRPr lang="uz-Cyrl-UZ" sz="2400" smtClean="0"/>
          </a:p>
          <a:p>
            <a:pPr marL="0" indent="530225" algn="just" defTabSz="530225">
              <a:lnSpc>
                <a:spcPct val="90000"/>
              </a:lnSpc>
              <a:buFont typeface="Wingdings 2" pitchFamily="18" charset="2"/>
              <a:buNone/>
              <a:tabLst>
                <a:tab pos="530225" algn="l"/>
              </a:tabLst>
            </a:pPr>
            <a:r>
              <a:rPr lang="uz-Cyrl-UZ" sz="2400" smtClean="0"/>
              <a:t>	- талабаларда ўқишга масъулият муносабатни тарбиялаш бўйича улар билан иш олиб бориш, билимларидаги нуқсонларнинг олдини олиш, билим, кўникма ва малакаларнинг юксак сифатига эга бўлиши учун курашиш, бу ишга талабаларнинг ўзини фаол жалб қилиши керак.</a:t>
            </a:r>
            <a:endParaRPr lang="ru-RU" sz="2400" smtClean="0"/>
          </a:p>
        </p:txBody>
      </p:sp>
    </p:spTree>
  </p:cSld>
  <p:clrMapOvr>
    <a:masterClrMapping/>
  </p:clrMapOvr>
  <p:transition spd="slow">
    <p:blinds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533400" y="304800"/>
            <a:ext cx="8229600" cy="914400"/>
          </a:xfrm>
        </p:spPr>
        <p:style>
          <a:lnRef idx="2">
            <a:schemeClr val="accent4"/>
          </a:lnRef>
          <a:fillRef idx="1">
            <a:schemeClr val="lt1"/>
          </a:fillRef>
          <a:effectRef idx="0">
            <a:schemeClr val="accent4"/>
          </a:effectRef>
          <a:fontRef idx="minor">
            <a:schemeClr val="dk1"/>
          </a:fontRef>
        </p:style>
        <p:txBody>
          <a:bodyPr>
            <a:noAutofit/>
          </a:bodyPr>
          <a:lstStyle/>
          <a:p>
            <a:pPr marL="54864" indent="0" algn="ctr" fontAlgn="auto">
              <a:spcAft>
                <a:spcPts val="0"/>
              </a:spcAft>
              <a:defRPr/>
            </a:pPr>
            <a:r>
              <a:rPr lang="ru-RU" sz="2400" b="1" cap="all">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«Педагогнинг нут</a:t>
            </a:r>
            <a:r>
              <a:rPr lang="uz-Cyrl-UZ" sz="2400" b="1" cap="all">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қ</a:t>
            </a:r>
            <a:r>
              <a:rPr lang="ru-RU" sz="2400" b="1" cap="all">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маданияти» тушунчаси, предмети, ма</a:t>
            </a:r>
            <a:r>
              <a:rPr lang="uz-Cyrl-UZ" sz="2400" b="1" cap="all">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қ</a:t>
            </a:r>
            <a:r>
              <a:rPr lang="ru-RU" sz="2400" b="1" cap="all">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сад ва </a:t>
            </a:r>
            <a:r>
              <a:rPr lang="ru-RU" sz="2400" b="1" cap="all"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вазифалари</a:t>
            </a:r>
            <a:endParaRPr lang="ru-RU" sz="2400" b="1" cap="all">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1506" name="Rectangle 3"/>
          <p:cNvSpPr>
            <a:spLocks noGrp="1" noChangeArrowheads="1"/>
          </p:cNvSpPr>
          <p:nvPr>
            <p:ph idx="1"/>
          </p:nvPr>
        </p:nvSpPr>
        <p:spPr>
          <a:xfrm>
            <a:off x="457200" y="2133600"/>
            <a:ext cx="8229600" cy="4038600"/>
          </a:xfrm>
        </p:spPr>
        <p:txBody>
          <a:bodyPr/>
          <a:lstStyle/>
          <a:p>
            <a:pPr marL="0" indent="0" algn="just">
              <a:buFont typeface="Wingdings 2" pitchFamily="18" charset="2"/>
              <a:buNone/>
            </a:pPr>
            <a:r>
              <a:rPr lang="uz-Cyrl-UZ" sz="2800" smtClean="0">
                <a:latin typeface="Times New Roman" pitchFamily="18" charset="0"/>
                <a:cs typeface="Times New Roman" pitchFamily="18" charset="0"/>
              </a:rPr>
              <a:t>    Маданий нутқ ва унинг  сўзловчилар онгида мавжуд бўлган аниқ тасаввурининг номи нутқ маданияти тушунчасини ифодалайди.</a:t>
            </a:r>
          </a:p>
          <a:p>
            <a:pPr marL="0" indent="0" algn="just">
              <a:buFont typeface="Wingdings 2" pitchFamily="18" charset="2"/>
              <a:buNone/>
            </a:pPr>
            <a:r>
              <a:rPr lang="uz-Cyrl-UZ" sz="2800" smtClean="0">
                <a:latin typeface="Times New Roman" pitchFamily="18" charset="0"/>
                <a:cs typeface="Times New Roman" pitchFamily="18" charset="0"/>
              </a:rPr>
              <a:t>    Маданий нутқни идрок қилувчи ва ўзида акс эттирувчи кишилар нутқи «Педагогнинг нутқ маданияти» фанининг предметидир.</a:t>
            </a:r>
          </a:p>
          <a:p>
            <a:pPr marL="0" indent="0" algn="just">
              <a:buFont typeface="Wingdings 2" pitchFamily="18" charset="2"/>
              <a:buNone/>
            </a:pPr>
            <a:r>
              <a:rPr lang="uz-Cyrl-UZ" sz="2800" smtClean="0">
                <a:latin typeface="Times New Roman" pitchFamily="18" charset="0"/>
                <a:cs typeface="Times New Roman" pitchFamily="18" charset="0"/>
              </a:rPr>
              <a:t>Аниқ, равон, тушунарли ва қисқа нутқ  тузишни ўрганиш ва ўргатиш нутқ маданияти фанининг  мақсадидир.</a:t>
            </a:r>
            <a:endParaRPr lang="ru-RU" sz="2800" smtClean="0">
              <a:latin typeface="Times New Roman" pitchFamily="18" charset="0"/>
              <a:cs typeface="Times New Roman" pitchFamily="18" charset="0"/>
            </a:endParaRPr>
          </a:p>
        </p:txBody>
      </p:sp>
    </p:spTree>
  </p:cSld>
  <p:clrMapOvr>
    <a:masterClrMapping/>
  </p:clrMapOvr>
  <p:transition spd="slow">
    <p:blinds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Литейная">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558</TotalTime>
  <Words>1783</Words>
  <Application>Microsoft Office PowerPoint</Application>
  <PresentationFormat>Экран (4:3)</PresentationFormat>
  <Paragraphs>139</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Литейная</vt:lpstr>
      <vt:lpstr>Мавзу: Педагогнинг таълим ва тарбиялаш маҳорати, педагогик техника ва нутқ маҳорати </vt:lpstr>
      <vt:lpstr>Презентация PowerPoint</vt:lpstr>
      <vt:lpstr>Презентация PowerPoint</vt:lpstr>
      <vt:lpstr>Тарбия уч нарсага эҳтиёж сезади: истеъдодга, илмга ва машққа деган эди улуғ олим Арасту. Ана шу ғояларга асосланган ҳолда тарбиячилар қуйидагиларга амал қилишлари лозимдир:</vt:lpstr>
      <vt:lpstr>Тарбия жараёнини тўғри ташкиллаштириш, дарсдан сўнг талабаларнинг бўш вақтини тақсимлаш керак. Бунда талабаларнинг ота-оналари билан яқиндан муносабатда бўлишлари керак, улар билан суҳбатларни қуйидаги йуналишларда олиб бормоғи лозим:</vt:lpstr>
      <vt:lpstr>Педагог Ўз фаолиятида Қуйидагиларга эътибор бериши лозим:</vt:lpstr>
      <vt:lpstr>Презентация PowerPoint</vt:lpstr>
      <vt:lpstr>Демак, ўқув-тарбия жараёнининг натижалари педагогнинг маҳоратига, ташкилотчилик фаолиятига ва касб кўникмасига боғлиқ экан. Дарснинг самарадорлиги, таълимий, ривожлантирувчи ва тарбияловчи жараёнини ошириш учун қуйидагиларни амалга ошириш зарур:</vt:lpstr>
      <vt:lpstr>«Педагогнинг нутқ маданияти» тушунчаси, предмети, мақсад ва вазифалари</vt:lpstr>
      <vt:lpstr>Презентация PowerPoint</vt:lpstr>
      <vt:lpstr>«Педагогнинг нутқ маданияти» тарихидан:</vt:lpstr>
      <vt:lpstr>Презентация PowerPoint</vt:lpstr>
      <vt:lpstr>Презентация PowerPoint</vt:lpstr>
      <vt:lpstr>Педагогнинг нутқ маданияти муммолари:</vt:lpstr>
      <vt:lpstr>Презентация PowerPoint</vt:lpstr>
      <vt:lpstr>Педагогнинг муомала маданияти қуйидагилар асосида бўлиши шарт:</vt:lpstr>
      <vt:lpstr>Педагогнинг нутқ одоби:</vt:lpstr>
      <vt:lpstr>Педагогик техника  бир қанча усулларнинг йиғиндиси бЎлиб,  буларга: </vt:lpstr>
      <vt:lpstr>Презентация PowerPoint</vt:lpstr>
      <vt:lpstr>Ёш уқитувчилар педагогик техникасида қуйидаги жузъий камчиликлар учрайди:</vt:lpstr>
      <vt:lpstr>Ўқитувчининг  ташқи  кЎринишига қуйидаги  талаблар  қуйилади:</vt:lpstr>
      <vt:lpstr>2. Ўз-ўзини созлаш. Педагог ўз-ўзини созлашда қуйидаги энг муҳим усулларга аҳамият бериши лозим:</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User</cp:lastModifiedBy>
  <cp:revision>38</cp:revision>
  <cp:lastPrinted>1601-01-01T00:00:00Z</cp:lastPrinted>
  <dcterms:created xsi:type="dcterms:W3CDTF">1601-01-01T00:00:00Z</dcterms:created>
  <dcterms:modified xsi:type="dcterms:W3CDTF">2012-02-07T08:26:28Z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