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77" r:id="rId4"/>
    <p:sldId id="278" r:id="rId5"/>
    <p:sldId id="261" r:id="rId6"/>
    <p:sldId id="263" r:id="rId7"/>
    <p:sldId id="264" r:id="rId8"/>
    <p:sldId id="279" r:id="rId9"/>
    <p:sldId id="268" r:id="rId10"/>
    <p:sldId id="269" r:id="rId11"/>
    <p:sldId id="272" r:id="rId12"/>
    <p:sldId id="283" r:id="rId13"/>
    <p:sldId id="276"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C5F80-9237-4A43-AEFC-88D286A9D7B2}" type="doc">
      <dgm:prSet loTypeId="urn:microsoft.com/office/officeart/2005/8/layout/vList4" loCatId="picture" qsTypeId="urn:microsoft.com/office/officeart/2005/8/quickstyle/simple1#1" qsCatId="simple" csTypeId="urn:microsoft.com/office/officeart/2005/8/colors/accent1_2#1" csCatId="accent1" phldr="1"/>
      <dgm:spPr/>
      <dgm:t>
        <a:bodyPr/>
        <a:lstStyle/>
        <a:p>
          <a:endParaRPr lang="ru-RU"/>
        </a:p>
      </dgm:t>
    </dgm:pt>
    <dgm:pt modelId="{ABCFF2F9-D8E3-4DB7-A687-E28858FAF2D4}">
      <dgm:prSet phldrT="[Текст]" custT="1"/>
      <dgm:spPr>
        <a:solidFill>
          <a:schemeClr val="bg2">
            <a:lumMod val="20000"/>
            <a:lumOff val="80000"/>
          </a:schemeClr>
        </a:solidFill>
      </dgm:spPr>
      <dgm:t>
        <a:bodyPr/>
        <a:lstStyle/>
        <a:p>
          <a:pPr marL="1076325" indent="0" algn="just"/>
          <a:r>
            <a:rPr lang="uz-Cyrl-UZ" sz="2400" b="1" i="0" smtClean="0">
              <a:solidFill>
                <a:schemeClr val="bg2">
                  <a:lumMod val="75000"/>
                </a:schemeClr>
              </a:solidFill>
              <a:latin typeface="Times New Roman" pitchFamily="18" charset="0"/>
              <a:cs typeface="Times New Roman" pitchFamily="18" charset="0"/>
            </a:rPr>
            <a:t>  </a:t>
          </a:r>
          <a:r>
            <a:rPr lang="uz-Cyrl-UZ" sz="2400" smtClean="0">
              <a:solidFill>
                <a:schemeClr val="bg2">
                  <a:lumMod val="75000"/>
                </a:schemeClr>
              </a:solidFill>
              <a:latin typeface="Times New Roman" pitchFamily="18" charset="0"/>
              <a:cs typeface="Times New Roman" pitchFamily="18" charset="0"/>
            </a:rPr>
            <a:t>“Бизга битирувчилар эмас, балки мактаб таълими ва тарбиясини кўрган ШАХСлар керак”,  “....таълим- тарбия онг маҳсули, айни вақтда онг даражаси ва унинг ривожини белгилайдиган омилдир. Бинобарин, таълим-тарбия тизимини ўзгартир-масдан туриб онгни ўзгартириб бўлмайди. Онгни тафаккурни ўзгартирмасдан эса – кўзлаган олий мақсад – озод ва обод жамиятни барпо этиб бўлмайди.”</a:t>
          </a:r>
        </a:p>
        <a:p>
          <a:pPr marL="1076325" indent="0" algn="r"/>
          <a:r>
            <a:rPr lang="uz-Cyrl-UZ" sz="2400" b="1" i="1" smtClean="0">
              <a:solidFill>
                <a:schemeClr val="bg2">
                  <a:lumMod val="75000"/>
                </a:schemeClr>
              </a:solidFill>
              <a:latin typeface="Times New Roman" pitchFamily="18" charset="0"/>
              <a:cs typeface="Times New Roman" pitchFamily="18" charset="0"/>
            </a:rPr>
            <a:t>Ислом Каримов</a:t>
          </a:r>
          <a:endParaRPr lang="ru-RU" sz="2400">
            <a:solidFill>
              <a:schemeClr val="bg2">
                <a:lumMod val="75000"/>
              </a:schemeClr>
            </a:solidFill>
            <a:latin typeface="Times New Roman" pitchFamily="18" charset="0"/>
            <a:cs typeface="Times New Roman" pitchFamily="18" charset="0"/>
          </a:endParaRPr>
        </a:p>
      </dgm:t>
    </dgm:pt>
    <dgm:pt modelId="{6F86FED1-B16E-430C-93BD-3F35ED34E789}" type="parTrans" cxnId="{12BB28C4-8F1B-4506-B1DF-7211E623EB61}">
      <dgm:prSet/>
      <dgm:spPr/>
      <dgm:t>
        <a:bodyPr/>
        <a:lstStyle/>
        <a:p>
          <a:endParaRPr lang="ru-RU"/>
        </a:p>
      </dgm:t>
    </dgm:pt>
    <dgm:pt modelId="{E2ECD000-BD54-4098-86EA-DC229F8ED6F6}" type="sibTrans" cxnId="{12BB28C4-8F1B-4506-B1DF-7211E623EB61}">
      <dgm:prSet/>
      <dgm:spPr/>
      <dgm:t>
        <a:bodyPr/>
        <a:lstStyle/>
        <a:p>
          <a:endParaRPr lang="ru-RU"/>
        </a:p>
      </dgm:t>
    </dgm:pt>
    <dgm:pt modelId="{FA5554D6-EA4E-448A-92EB-DCB724CBD63B}" type="pres">
      <dgm:prSet presAssocID="{7C7C5F80-9237-4A43-AEFC-88D286A9D7B2}" presName="linear" presStyleCnt="0">
        <dgm:presLayoutVars>
          <dgm:dir/>
          <dgm:resizeHandles val="exact"/>
        </dgm:presLayoutVars>
      </dgm:prSet>
      <dgm:spPr/>
      <dgm:t>
        <a:bodyPr/>
        <a:lstStyle/>
        <a:p>
          <a:endParaRPr lang="ru-RU"/>
        </a:p>
      </dgm:t>
    </dgm:pt>
    <dgm:pt modelId="{7D046351-451F-46EB-8F5E-1B4B7BFA0571}" type="pres">
      <dgm:prSet presAssocID="{ABCFF2F9-D8E3-4DB7-A687-E28858FAF2D4}" presName="comp" presStyleCnt="0"/>
      <dgm:spPr/>
    </dgm:pt>
    <dgm:pt modelId="{0D75C116-7A35-49DF-B9DE-3C60002DEB35}" type="pres">
      <dgm:prSet presAssocID="{ABCFF2F9-D8E3-4DB7-A687-E28858FAF2D4}" presName="box" presStyleLbl="node1" presStyleIdx="0" presStyleCnt="1" custScaleY="100098" custLinFactNeighborX="-936"/>
      <dgm:spPr/>
      <dgm:t>
        <a:bodyPr/>
        <a:lstStyle/>
        <a:p>
          <a:endParaRPr lang="ru-RU"/>
        </a:p>
      </dgm:t>
    </dgm:pt>
    <dgm:pt modelId="{D2D504FE-6F0E-4666-97D3-4C8287C942E6}" type="pres">
      <dgm:prSet presAssocID="{ABCFF2F9-D8E3-4DB7-A687-E28858FAF2D4}" presName="img" presStyleLbl="fgImgPlace1" presStyleIdx="0" presStyleCnt="1" custScaleX="214103"/>
      <dgm:spPr>
        <a:blipFill rotWithShape="1">
          <a:blip xmlns:r="http://schemas.openxmlformats.org/officeDocument/2006/relationships" r:embed="rId1"/>
          <a:stretch>
            <a:fillRect/>
          </a:stretch>
        </a:blipFill>
      </dgm:spPr>
    </dgm:pt>
    <dgm:pt modelId="{FFDF4F8A-7711-4BD5-9C00-EB1DD2D2C8DD}" type="pres">
      <dgm:prSet presAssocID="{ABCFF2F9-D8E3-4DB7-A687-E28858FAF2D4}" presName="text" presStyleLbl="node1" presStyleIdx="0" presStyleCnt="1">
        <dgm:presLayoutVars>
          <dgm:bulletEnabled val="1"/>
        </dgm:presLayoutVars>
      </dgm:prSet>
      <dgm:spPr/>
      <dgm:t>
        <a:bodyPr/>
        <a:lstStyle/>
        <a:p>
          <a:endParaRPr lang="ru-RU"/>
        </a:p>
      </dgm:t>
    </dgm:pt>
  </dgm:ptLst>
  <dgm:cxnLst>
    <dgm:cxn modelId="{63D99B65-B3D1-48DD-9564-08A37B070E28}" type="presOf" srcId="{7C7C5F80-9237-4A43-AEFC-88D286A9D7B2}" destId="{FA5554D6-EA4E-448A-92EB-DCB724CBD63B}" srcOrd="0" destOrd="0" presId="urn:microsoft.com/office/officeart/2005/8/layout/vList4"/>
    <dgm:cxn modelId="{13A7A784-8B35-4EFD-8FBF-E38700E9BA1E}" type="presOf" srcId="{ABCFF2F9-D8E3-4DB7-A687-E28858FAF2D4}" destId="{FFDF4F8A-7711-4BD5-9C00-EB1DD2D2C8DD}" srcOrd="1" destOrd="0" presId="urn:microsoft.com/office/officeart/2005/8/layout/vList4"/>
    <dgm:cxn modelId="{12BB28C4-8F1B-4506-B1DF-7211E623EB61}" srcId="{7C7C5F80-9237-4A43-AEFC-88D286A9D7B2}" destId="{ABCFF2F9-D8E3-4DB7-A687-E28858FAF2D4}" srcOrd="0" destOrd="0" parTransId="{6F86FED1-B16E-430C-93BD-3F35ED34E789}" sibTransId="{E2ECD000-BD54-4098-86EA-DC229F8ED6F6}"/>
    <dgm:cxn modelId="{6B19B975-8BAB-442E-AC7F-DE2B4A12C841}" type="presOf" srcId="{ABCFF2F9-D8E3-4DB7-A687-E28858FAF2D4}" destId="{0D75C116-7A35-49DF-B9DE-3C60002DEB35}" srcOrd="0" destOrd="0" presId="urn:microsoft.com/office/officeart/2005/8/layout/vList4"/>
    <dgm:cxn modelId="{D7AEACD3-9D99-44A8-A932-79AC4FAFD643}" type="presParOf" srcId="{FA5554D6-EA4E-448A-92EB-DCB724CBD63B}" destId="{7D046351-451F-46EB-8F5E-1B4B7BFA0571}" srcOrd="0" destOrd="0" presId="urn:microsoft.com/office/officeart/2005/8/layout/vList4"/>
    <dgm:cxn modelId="{54A58DD1-E282-40DC-8A8D-639834713532}" type="presParOf" srcId="{7D046351-451F-46EB-8F5E-1B4B7BFA0571}" destId="{0D75C116-7A35-49DF-B9DE-3C60002DEB35}" srcOrd="0" destOrd="0" presId="urn:microsoft.com/office/officeart/2005/8/layout/vList4"/>
    <dgm:cxn modelId="{522C4A30-1F4A-4492-B952-F45A28C2AAEC}" type="presParOf" srcId="{7D046351-451F-46EB-8F5E-1B4B7BFA0571}" destId="{D2D504FE-6F0E-4666-97D3-4C8287C942E6}" srcOrd="1" destOrd="0" presId="urn:microsoft.com/office/officeart/2005/8/layout/vList4"/>
    <dgm:cxn modelId="{6BD127D8-59EB-4692-9A87-6CBE859225C7}" type="presParOf" srcId="{7D046351-451F-46EB-8F5E-1B4B7BFA0571}" destId="{FFDF4F8A-7711-4BD5-9C00-EB1DD2D2C8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5C116-7A35-49DF-B9DE-3C60002DEB35}">
      <dsp:nvSpPr>
        <dsp:cNvPr id="0" name=""/>
        <dsp:cNvSpPr/>
      </dsp:nvSpPr>
      <dsp:spPr>
        <a:xfrm>
          <a:off x="152415" y="0"/>
          <a:ext cx="8458200" cy="5024296"/>
        </a:xfrm>
        <a:prstGeom prst="roundRect">
          <a:avLst>
            <a:gd name="adj" fmla="val 10000"/>
          </a:avLst>
        </a:prstGeom>
        <a:solidFill>
          <a:schemeClr val="bg2">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1076325" lvl="0" indent="0" algn="just" defTabSz="1066800">
            <a:lnSpc>
              <a:spcPct val="90000"/>
            </a:lnSpc>
            <a:spcBef>
              <a:spcPct val="0"/>
            </a:spcBef>
            <a:spcAft>
              <a:spcPct val="35000"/>
            </a:spcAft>
          </a:pPr>
          <a:r>
            <a:rPr lang="uz-Cyrl-UZ" sz="2400" b="1" i="0" kern="1200" smtClean="0">
              <a:solidFill>
                <a:schemeClr val="bg2">
                  <a:lumMod val="75000"/>
                </a:schemeClr>
              </a:solidFill>
              <a:latin typeface="Times New Roman" pitchFamily="18" charset="0"/>
              <a:cs typeface="Times New Roman" pitchFamily="18" charset="0"/>
            </a:rPr>
            <a:t>  </a:t>
          </a:r>
          <a:r>
            <a:rPr lang="uz-Cyrl-UZ" sz="2400" kern="1200" smtClean="0">
              <a:solidFill>
                <a:schemeClr val="bg2">
                  <a:lumMod val="75000"/>
                </a:schemeClr>
              </a:solidFill>
              <a:latin typeface="Times New Roman" pitchFamily="18" charset="0"/>
              <a:cs typeface="Times New Roman" pitchFamily="18" charset="0"/>
            </a:rPr>
            <a:t>“Бизга битирувчилар эмас, балки мактаб таълими ва тарбиясини кўрган ШАХСлар керак”,  “....таълим- тарбия онг маҳсули, айни вақтда онг даражаси ва унинг ривожини белгилайдиган омилдир. Бинобарин, таълим-тарбия тизимини ўзгартир-масдан туриб онгни ўзгартириб бўлмайди. Онгни тафаккурни ўзгартирмасдан эса – кўзлаган олий мақсад – озод ва обод жамиятни барпо этиб бўлмайди.”</a:t>
          </a:r>
        </a:p>
        <a:p>
          <a:pPr marL="1076325" lvl="0" indent="0" algn="r" defTabSz="1066800">
            <a:lnSpc>
              <a:spcPct val="90000"/>
            </a:lnSpc>
            <a:spcBef>
              <a:spcPct val="0"/>
            </a:spcBef>
            <a:spcAft>
              <a:spcPct val="35000"/>
            </a:spcAft>
          </a:pPr>
          <a:r>
            <a:rPr lang="uz-Cyrl-UZ" sz="2400" b="1" i="1" kern="1200" smtClean="0">
              <a:solidFill>
                <a:schemeClr val="bg2">
                  <a:lumMod val="75000"/>
                </a:schemeClr>
              </a:solidFill>
              <a:latin typeface="Times New Roman" pitchFamily="18" charset="0"/>
              <a:cs typeface="Times New Roman" pitchFamily="18" charset="0"/>
            </a:rPr>
            <a:t>Ислом Каримов</a:t>
          </a:r>
          <a:endParaRPr lang="ru-RU" sz="2400" kern="1200">
            <a:solidFill>
              <a:schemeClr val="bg2">
                <a:lumMod val="75000"/>
              </a:schemeClr>
            </a:solidFill>
            <a:latin typeface="Times New Roman" pitchFamily="18" charset="0"/>
            <a:cs typeface="Times New Roman" pitchFamily="18" charset="0"/>
          </a:endParaRPr>
        </a:p>
      </dsp:txBody>
      <dsp:txXfrm>
        <a:off x="2345993" y="0"/>
        <a:ext cx="6264622" cy="5024296"/>
      </dsp:txXfrm>
    </dsp:sp>
    <dsp:sp modelId="{D2D504FE-6F0E-4666-97D3-4C8287C942E6}">
      <dsp:nvSpPr>
        <dsp:cNvPr id="0" name=""/>
        <dsp:cNvSpPr/>
      </dsp:nvSpPr>
      <dsp:spPr>
        <a:xfrm>
          <a:off x="-231584" y="504397"/>
          <a:ext cx="3621851" cy="4015501"/>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FB125D3-0412-4213-88FC-E74902314A26}" type="slidenum">
              <a:rPr lang="ru-RU"/>
              <a:pPr>
                <a:defRPr/>
              </a:pPr>
              <a:t>‹#›</a:t>
            </a:fld>
            <a:endParaRPr lang="ru-RU"/>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694208F-A849-4411-BBB4-BB6F289B85E1}" type="slidenum">
              <a:rPr lang="ru-RU"/>
              <a:pPr>
                <a:defRPr/>
              </a:pPr>
              <a:t>‹#›</a:t>
            </a:fld>
            <a:endParaRPr lang="ru-RU"/>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B043A05C-ECFC-4E3B-96E5-4CF4331981AC}" type="slidenum">
              <a:rPr lang="ru-RU"/>
              <a:pPr>
                <a:defRPr/>
              </a:pPr>
              <a:t>‹#›</a:t>
            </a:fld>
            <a:endParaRPr lang="ru-RU"/>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0" y="6248400"/>
            <a:ext cx="2667000" cy="365125"/>
          </a:xfrm>
        </p:spPr>
        <p:txBody>
          <a:bodyPr/>
          <a:lstStyle>
            <a:lvl1pPr>
              <a:defRPr/>
            </a:lvl1pPr>
          </a:lstStyle>
          <a:p>
            <a:pPr>
              <a:defRPr/>
            </a:pPr>
            <a:endParaRPr lang="ru-RU"/>
          </a:p>
        </p:txBody>
      </p:sp>
      <p:sp>
        <p:nvSpPr>
          <p:cNvPr id="3" name="Нижний колонтитул 2"/>
          <p:cNvSpPr>
            <a:spLocks noGrp="1"/>
          </p:cNvSpPr>
          <p:nvPr>
            <p:ph type="ftr" sz="quarter" idx="11"/>
          </p:nvPr>
        </p:nvSpPr>
        <p:spPr>
          <a:xfrm>
            <a:off x="609600" y="6248400"/>
            <a:ext cx="5421313" cy="365125"/>
          </a:xfrm>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1271588"/>
            <a:ext cx="533400" cy="244475"/>
          </a:xfrm>
        </p:spPr>
        <p:txBody>
          <a:bodyPr/>
          <a:lstStyle>
            <a:lvl1pPr>
              <a:defRPr/>
            </a:lvl1pPr>
          </a:lstStyle>
          <a:p>
            <a:pPr>
              <a:defRPr/>
            </a:pPr>
            <a:fld id="{23B95F69-102F-4CAE-8671-FFA5C73A9A8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Объект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13103F5-FCF6-4003-8CF2-83B3541D8276}" type="slidenum">
              <a:rPr lang="ru-RU"/>
              <a:pPr>
                <a:defRPr/>
              </a:pPr>
              <a:t>‹#›</a:t>
            </a:fld>
            <a:endParaRPr lang="ru-RU"/>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D3DD229B-58FE-4B25-AFEC-673891839125}"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endParaRPr lang="ru-RU"/>
          </a:p>
        </p:txBody>
      </p:sp>
      <p:sp>
        <p:nvSpPr>
          <p:cNvPr id="6" name="Номер слайда 9"/>
          <p:cNvSpPr>
            <a:spLocks noGrp="1"/>
          </p:cNvSpPr>
          <p:nvPr>
            <p:ph type="sldNum" sz="quarter" idx="11"/>
          </p:nvPr>
        </p:nvSpPr>
        <p:spPr/>
        <p:txBody>
          <a:bodyPr rtlCol="0"/>
          <a:lstStyle>
            <a:lvl1pPr>
              <a:defRPr/>
            </a:lvl1pPr>
          </a:lstStyle>
          <a:p>
            <a:pPr>
              <a:defRPr/>
            </a:pPr>
            <a:fld id="{E3FC39FF-503E-493C-8106-8A6614973A42}"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CB85FF0B-309E-4D87-9093-B3A1356304F4}"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87F6C96-494E-4432-9861-0D7EFB103DCE}" type="slidenum">
              <a:rPr lang="ru-RU"/>
              <a:pPr>
                <a:defRPr/>
              </a:pPr>
              <a:t>‹#›</a:t>
            </a:fld>
            <a:endParaRPr lang="ru-RU"/>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75A7A602-1803-487F-AA94-F9DD8EE82B2C}" type="slidenum">
              <a:rPr lang="ru-RU"/>
              <a:pPr>
                <a:defRPr/>
              </a:pPr>
              <a:t>‹#›</a:t>
            </a:fld>
            <a:endParaRPr lang="ru-RU"/>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9818F78-83A0-4424-8F07-7B443D1405AD}" type="slidenum">
              <a:rPr lang="ru-RU"/>
              <a:pPr>
                <a:defRPr/>
              </a:pPr>
              <a:t>‹#›</a:t>
            </a:fld>
            <a:endParaRPr lang="ru-RU"/>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smtClean="0"/>
            </a:lvl1pPr>
          </a:lstStyle>
          <a:p>
            <a:pPr>
              <a:defRPr/>
            </a:pPr>
            <a:fld id="{F99E8440-17B1-4D8E-B3D2-5E543E06CCCC}"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07DD06F4-2B09-404B-8179-597395F0DB1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8" r:id="rId1"/>
    <p:sldLayoutId id="2147483716" r:id="rId2"/>
    <p:sldLayoutId id="2147483719" r:id="rId3"/>
    <p:sldLayoutId id="2147483720" r:id="rId4"/>
    <p:sldLayoutId id="2147483721" r:id="rId5"/>
    <p:sldLayoutId id="2147483715" r:id="rId6"/>
    <p:sldLayoutId id="2147483722" r:id="rId7"/>
    <p:sldLayoutId id="2147483714" r:id="rId8"/>
    <p:sldLayoutId id="2147483723" r:id="rId9"/>
    <p:sldLayoutId id="2147483713" r:id="rId10"/>
    <p:sldLayoutId id="2147483724" r:id="rId11"/>
    <p:sldLayoutId id="2147483717" r:id="rId12"/>
  </p:sldLayoutIdLst>
  <p:transition spd="slow">
    <p:split orient="vert"/>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E68422"/>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46648"/>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752600"/>
            <a:ext cx="8382000" cy="1828800"/>
          </a:xfrm>
        </p:spPr>
        <p:txBody>
          <a:bodyPr>
            <a:normAutofit fontScale="90000"/>
          </a:bodyPr>
          <a:lstStyle/>
          <a:p>
            <a:pPr algn="ctr"/>
            <a:r>
              <a:rPr lang="uz-Cyrl-UZ" sz="3000" b="1" cap="none" smtClean="0">
                <a:solidFill>
                  <a:schemeClr val="tx1"/>
                </a:solidFill>
                <a:latin typeface="Times New Roman" pitchFamily="18" charset="0"/>
                <a:cs typeface="Times New Roman" pitchFamily="18" charset="0"/>
              </a:rPr>
              <a:t>МАВЗУ: </a:t>
            </a:r>
            <a:r>
              <a:rPr lang="en-US" sz="3000" b="1" cap="none" smtClean="0">
                <a:solidFill>
                  <a:schemeClr val="tx1"/>
                </a:solidFill>
                <a:latin typeface="Times New Roman" pitchFamily="18" charset="0"/>
                <a:cs typeface="Times New Roman" pitchFamily="18" charset="0"/>
              </a:rPr>
              <a:t> </a:t>
            </a:r>
            <a:r>
              <a:rPr lang="en-US" sz="2000" b="1" cap="none" smtClean="0">
                <a:latin typeface="Calibri" pitchFamily="34" charset="0"/>
              </a:rPr>
              <a:t> </a:t>
            </a:r>
            <a:r>
              <a:rPr lang="uz-Cyrl-UZ" sz="2000" b="1" cap="none" smtClean="0"/>
              <a:t>  </a:t>
            </a:r>
            <a:r>
              <a:rPr lang="uz-Cyrl-UZ" sz="3200" b="1" cap="none" smtClean="0"/>
              <a:t>Кадрлар тайёрлаш миллий дастури"ва узлуксиз таълим тизимини тубдан ислоҳ қилиш шароитларида, Ўзбекистон Республикасида олий мактаб тараққиёти.</a:t>
            </a:r>
            <a:r>
              <a:rPr lang="uz-Cyrl-UZ" sz="2000" b="1" cap="none" smtClean="0"/>
              <a:t/>
            </a:r>
            <a:br>
              <a:rPr lang="uz-Cyrl-UZ" sz="2000" b="1" cap="none" smtClean="0"/>
            </a:br>
            <a:endParaRPr lang="ru-RU" sz="2000" b="1" cap="none" smtClean="0"/>
          </a:p>
        </p:txBody>
      </p:sp>
      <p:sp>
        <p:nvSpPr>
          <p:cNvPr id="13314" name="Rectangle 3"/>
          <p:cNvSpPr>
            <a:spLocks noGrp="1" noChangeArrowheads="1"/>
          </p:cNvSpPr>
          <p:nvPr>
            <p:ph type="subTitle" idx="1"/>
          </p:nvPr>
        </p:nvSpPr>
        <p:spPr>
          <a:xfrm>
            <a:off x="2362200" y="6049963"/>
            <a:ext cx="6705600" cy="685800"/>
          </a:xfrm>
        </p:spPr>
        <p:txBody>
          <a:bodyPr/>
          <a:lstStyle/>
          <a:p>
            <a:pPr algn="r"/>
            <a:endParaRPr lang="ru-RU" dirty="0" smtClean="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normAutofit fontScale="90000"/>
          </a:bodyPr>
          <a:lstStyle/>
          <a:p>
            <a:pPr algn="ctr" fontAlgn="auto">
              <a:spcAft>
                <a:spcPts val="0"/>
              </a:spcAft>
              <a:defRPr/>
            </a:pPr>
            <a:r>
              <a:rPr lang="uz-Cyrl-UZ" sz="4000" b="1">
                <a:latin typeface="Times New Roman" pitchFamily="18" charset="0"/>
                <a:cs typeface="Times New Roman" pitchFamily="18" charset="0"/>
              </a:rPr>
              <a:t>Олий таълимнинг асосий вазифалари қуйидагилардир:</a:t>
            </a:r>
            <a:endParaRPr lang="ru-RU" sz="4000" b="1">
              <a:latin typeface="Times New Roman" pitchFamily="18" charset="0"/>
              <a:cs typeface="Times New Roman" pitchFamily="18" charset="0"/>
            </a:endParaRPr>
          </a:p>
        </p:txBody>
      </p:sp>
      <p:sp>
        <p:nvSpPr>
          <p:cNvPr id="30723" name="Rectangle 3"/>
          <p:cNvSpPr>
            <a:spLocks noGrp="1" noChangeArrowheads="1"/>
          </p:cNvSpPr>
          <p:nvPr>
            <p:ph sz="quarter" idx="1"/>
          </p:nvPr>
        </p:nvSpPr>
        <p:spPr>
          <a:xfrm>
            <a:off x="612775" y="1752600"/>
            <a:ext cx="8153400" cy="4953000"/>
          </a:xfrm>
        </p:spPr>
        <p:txBody>
          <a:bodyPr>
            <a:noAutofit/>
          </a:bodyPr>
          <a:lstStyle/>
          <a:p>
            <a:pPr marL="320040" indent="-320040" algn="just" fontAlgn="auto">
              <a:lnSpc>
                <a:spcPct val="80000"/>
              </a:lnSpc>
              <a:spcAft>
                <a:spcPts val="0"/>
              </a:spcAft>
              <a:buClr>
                <a:schemeClr val="tx1"/>
              </a:buClr>
              <a:buSzPct val="100000"/>
              <a:buFont typeface="Wingdings" pitchFamily="2" charset="2"/>
              <a:buChar char="v"/>
              <a:defRPr/>
            </a:pPr>
            <a:r>
              <a:rPr lang="uz-Cyrl-UZ" sz="2200" smtClean="0">
                <a:latin typeface="Times New Roman" pitchFamily="18" charset="0"/>
                <a:cs typeface="Times New Roman" pitchFamily="18" charset="0"/>
              </a:rPr>
              <a:t>юксак </a:t>
            </a:r>
            <a:r>
              <a:rPr lang="uz-Cyrl-UZ" sz="2200">
                <a:latin typeface="Times New Roman" pitchFamily="18" charset="0"/>
                <a:cs typeface="Times New Roman" pitchFamily="18" charset="0"/>
              </a:rPr>
              <a:t>кўрсаткичли таълимни таъминлаш ва давлат таълим стандартларига мувофиқ равишда ҳозирги замон таълимий ва касбий дастурлар асосида малакали кадрлар тайёрлаш</a:t>
            </a:r>
            <a:r>
              <a:rPr lang="uz-Cyrl-UZ" sz="2200" smtClean="0">
                <a:latin typeface="Times New Roman" pitchFamily="18" charset="0"/>
                <a:cs typeface="Times New Roman" pitchFamily="18" charset="0"/>
              </a:rPr>
              <a:t>;</a:t>
            </a:r>
            <a:endParaRPr lang="en-US" sz="2200" smtClean="0">
              <a:latin typeface="Times New Roman" pitchFamily="18" charset="0"/>
              <a:cs typeface="Times New Roman" pitchFamily="18" charset="0"/>
            </a:endParaRPr>
          </a:p>
          <a:p>
            <a:pPr marL="320040" indent="-320040" algn="just" fontAlgn="auto">
              <a:lnSpc>
                <a:spcPct val="80000"/>
              </a:lnSpc>
              <a:spcAft>
                <a:spcPts val="0"/>
              </a:spcAft>
              <a:buClr>
                <a:schemeClr val="tx1"/>
              </a:buClr>
              <a:buSzPct val="100000"/>
              <a:buFont typeface="Wingdings" pitchFamily="2" charset="2"/>
              <a:buChar char="v"/>
              <a:defRPr/>
            </a:pPr>
            <a:r>
              <a:rPr lang="uz-Cyrl-UZ" sz="2200" smtClean="0">
                <a:latin typeface="Times New Roman" pitchFamily="18" charset="0"/>
                <a:cs typeface="Times New Roman" pitchFamily="18" charset="0"/>
              </a:rPr>
              <a:t>жамият </a:t>
            </a:r>
            <a:r>
              <a:rPr lang="uz-Cyrl-UZ" sz="2200">
                <a:latin typeface="Times New Roman" pitchFamily="18" charset="0"/>
                <a:cs typeface="Times New Roman" pitchFamily="18" charset="0"/>
              </a:rPr>
              <a:t>талабларига жавоб берадиган истиқболдаги тараққиётга, мамлакатнинг иқтисодий ва социал тараққиётига, замонавий фан, техника, технология ва маданият ютуқларига асосланган ҳолда кадрлар тайёрлашни ташкил этиш ва уни мунтазам такомиллаштириш</a:t>
            </a:r>
            <a:r>
              <a:rPr lang="uz-Cyrl-UZ" sz="2200" smtClean="0">
                <a:latin typeface="Times New Roman" pitchFamily="18" charset="0"/>
                <a:cs typeface="Times New Roman" pitchFamily="18" charset="0"/>
              </a:rPr>
              <a:t>;</a:t>
            </a:r>
            <a:endParaRPr lang="en-US" sz="2200" smtClean="0">
              <a:latin typeface="Times New Roman" pitchFamily="18" charset="0"/>
              <a:cs typeface="Times New Roman" pitchFamily="18" charset="0"/>
            </a:endParaRPr>
          </a:p>
          <a:p>
            <a:pPr marL="320040" indent="-320040" algn="just" fontAlgn="auto">
              <a:lnSpc>
                <a:spcPct val="80000"/>
              </a:lnSpc>
              <a:spcAft>
                <a:spcPts val="0"/>
              </a:spcAft>
              <a:buClr>
                <a:schemeClr val="tx1"/>
              </a:buClr>
              <a:buSzPct val="100000"/>
              <a:buFont typeface="Wingdings" pitchFamily="2" charset="2"/>
              <a:buChar char="v"/>
              <a:defRPr/>
            </a:pPr>
            <a:r>
              <a:rPr lang="uz-Cyrl-UZ" sz="2200" smtClean="0">
                <a:latin typeface="Times New Roman" pitchFamily="18" charset="0"/>
                <a:cs typeface="Times New Roman" pitchFamily="18" charset="0"/>
              </a:rPr>
              <a:t>ёшларни </a:t>
            </a:r>
            <a:r>
              <a:rPr lang="uz-Cyrl-UZ" sz="2200">
                <a:latin typeface="Times New Roman" pitchFamily="18" charset="0"/>
                <a:cs typeface="Times New Roman" pitchFamily="18" charset="0"/>
              </a:rPr>
              <a:t>миллий истиқлол мафкураси, умуминсоний қадриятларни билиш асосида, мустақиллик идеалларига садоқат, ватанга, оилага, ўраб олган табиатга муҳаббат руҳида тарбиялаш</a:t>
            </a:r>
            <a:r>
              <a:rPr lang="uz-Cyrl-UZ" sz="2200" smtClean="0">
                <a:latin typeface="Times New Roman" pitchFamily="18" charset="0"/>
                <a:cs typeface="Times New Roman" pitchFamily="18" charset="0"/>
              </a:rPr>
              <a:t>;</a:t>
            </a:r>
            <a:endParaRPr lang="en-US" sz="2200" smtClean="0">
              <a:latin typeface="Times New Roman" pitchFamily="18" charset="0"/>
              <a:cs typeface="Times New Roman" pitchFamily="18" charset="0"/>
            </a:endParaRPr>
          </a:p>
          <a:p>
            <a:pPr marL="320040" indent="-320040" fontAlgn="auto">
              <a:lnSpc>
                <a:spcPct val="80000"/>
              </a:lnSpc>
              <a:spcAft>
                <a:spcPts val="0"/>
              </a:spcAft>
              <a:buClr>
                <a:schemeClr val="tx1"/>
              </a:buClr>
              <a:buSzPct val="100000"/>
              <a:buFont typeface="Wingdings" pitchFamily="2" charset="2"/>
              <a:buChar char="v"/>
              <a:defRPr/>
            </a:pPr>
            <a:r>
              <a:rPr lang="uz-Cyrl-UZ" sz="2200" smtClean="0">
                <a:latin typeface="Times New Roman" pitchFamily="18" charset="0"/>
                <a:cs typeface="Times New Roman" pitchFamily="18" charset="0"/>
              </a:rPr>
              <a:t>ахлоқий</a:t>
            </a:r>
            <a:r>
              <a:rPr lang="uz-Cyrl-UZ" sz="2200">
                <a:latin typeface="Times New Roman" pitchFamily="18" charset="0"/>
                <a:cs typeface="Times New Roman" pitchFamily="18" charset="0"/>
              </a:rPr>
              <a:t>, маданий ва илмий қадриятларни сақлаш ҳамда уларни бойитиш</a:t>
            </a:r>
            <a:r>
              <a:rPr lang="uz-Cyrl-UZ" sz="2200" smtClean="0">
                <a:latin typeface="Times New Roman" pitchFamily="18" charset="0"/>
                <a:cs typeface="Times New Roman" pitchFamily="18" charset="0"/>
              </a:rPr>
              <a:t>;</a:t>
            </a:r>
            <a:endParaRPr lang="en-US" sz="2200" smtClean="0">
              <a:latin typeface="Times New Roman" pitchFamily="18" charset="0"/>
              <a:cs typeface="Times New Roman" pitchFamily="18" charset="0"/>
            </a:endParaRPr>
          </a:p>
          <a:p>
            <a:pPr marL="320040" indent="-320040" algn="just" fontAlgn="auto">
              <a:lnSpc>
                <a:spcPct val="80000"/>
              </a:lnSpc>
              <a:spcAft>
                <a:spcPts val="0"/>
              </a:spcAft>
              <a:buClr>
                <a:schemeClr val="tx1"/>
              </a:buClr>
              <a:buSzPct val="100000"/>
              <a:buFont typeface="Wingdings" pitchFamily="2" charset="2"/>
              <a:buChar char="v"/>
              <a:defRPr/>
            </a:pPr>
            <a:r>
              <a:rPr lang="uz-Cyrl-UZ" sz="2200" smtClean="0">
                <a:latin typeface="Times New Roman" pitchFamily="18" charset="0"/>
                <a:cs typeface="Times New Roman" pitchFamily="18" charset="0"/>
              </a:rPr>
              <a:t>шахснинг </a:t>
            </a:r>
            <a:r>
              <a:rPr lang="uz-Cyrl-UZ" sz="2200">
                <a:latin typeface="Times New Roman" pitchFamily="18" charset="0"/>
                <a:cs typeface="Times New Roman" pitchFamily="18" charset="0"/>
              </a:rPr>
              <a:t>интеллектуал, маданий ва ахлоқий ривожланиш талабларини қондириш</a:t>
            </a:r>
            <a:r>
              <a:rPr lang="uz-Cyrl-UZ" sz="2200" smtClean="0">
                <a:latin typeface="Times New Roman" pitchFamily="18" charset="0"/>
                <a:cs typeface="Times New Roman" pitchFamily="18" charset="0"/>
              </a:rPr>
              <a:t>;</a:t>
            </a:r>
            <a:endParaRPr lang="en-US" sz="2200" smtClean="0">
              <a:latin typeface="Times New Roman" pitchFamily="18" charset="0"/>
              <a:cs typeface="Times New Roman" pitchFamily="18" charset="0"/>
            </a:endParaRPr>
          </a:p>
          <a:p>
            <a:pPr marL="0" indent="0" algn="just" fontAlgn="auto">
              <a:lnSpc>
                <a:spcPct val="80000"/>
              </a:lnSpc>
              <a:spcAft>
                <a:spcPts val="0"/>
              </a:spcAft>
              <a:buClr>
                <a:schemeClr val="tx1"/>
              </a:buClr>
              <a:buSzPct val="100000"/>
              <a:buFont typeface="Wingdings"/>
              <a:buNone/>
              <a:defRPr/>
            </a:pPr>
            <a:r>
              <a:rPr lang="uz-Cyrl-UZ" sz="2200" smtClean="0">
                <a:latin typeface="Times New Roman" pitchFamily="18" charset="0"/>
                <a:cs typeface="Times New Roman" pitchFamily="18" charset="0"/>
              </a:rPr>
              <a:t/>
            </a:r>
            <a:br>
              <a:rPr lang="uz-Cyrl-UZ" sz="2200" smtClean="0">
                <a:latin typeface="Times New Roman" pitchFamily="18" charset="0"/>
                <a:cs typeface="Times New Roman" pitchFamily="18" charset="0"/>
              </a:rPr>
            </a:br>
            <a:r>
              <a:rPr lang="uz-Cyrl-UZ" sz="2200" smtClean="0">
                <a:latin typeface="Times New Roman" pitchFamily="18" charset="0"/>
                <a:cs typeface="Times New Roman" pitchFamily="18" charset="0"/>
              </a:rPr>
              <a:t/>
            </a:r>
            <a:br>
              <a:rPr lang="uz-Cyrl-UZ" sz="2200" smtClean="0">
                <a:latin typeface="Times New Roman" pitchFamily="18" charset="0"/>
                <a:cs typeface="Times New Roman" pitchFamily="18" charset="0"/>
              </a:rPr>
            </a:br>
            <a:endParaRPr lang="ru-RU" sz="220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sz="quarter" idx="1"/>
          </p:nvPr>
        </p:nvSpPr>
        <p:spPr>
          <a:xfrm>
            <a:off x="533400" y="1676400"/>
            <a:ext cx="8153400" cy="4953000"/>
          </a:xfrm>
        </p:spPr>
        <p:txBody>
          <a:bodyPr/>
          <a:lstStyle/>
          <a:p>
            <a:pPr algn="just">
              <a:lnSpc>
                <a:spcPct val="80000"/>
              </a:lnSpc>
              <a:buClr>
                <a:schemeClr val="tx1"/>
              </a:buClr>
              <a:buSzPct val="100000"/>
              <a:buFont typeface="Wingdings" pitchFamily="2" charset="2"/>
              <a:buChar char="v"/>
            </a:pPr>
            <a:r>
              <a:rPr lang="en-US" sz="2400" b="1" smtClean="0">
                <a:latin typeface="Times New Roman" pitchFamily="18" charset="0"/>
                <a:cs typeface="Times New Roman" pitchFamily="18" charset="0"/>
              </a:rPr>
              <a:t> </a:t>
            </a:r>
            <a:r>
              <a:rPr lang="uz-Cyrl-UZ" sz="2400" smtClean="0">
                <a:latin typeface="Times New Roman" pitchFamily="18" charset="0"/>
                <a:cs typeface="Times New Roman" pitchFamily="18" charset="0"/>
              </a:rPr>
              <a:t>таълим ва тарбиянинг инсонийлик, халқчиллик ҳарактери;</a:t>
            </a:r>
            <a:endParaRPr lang="en-US" sz="2400" smtClean="0">
              <a:latin typeface="Times New Roman" pitchFamily="18" charset="0"/>
              <a:cs typeface="Times New Roman" pitchFamily="18" charset="0"/>
            </a:endParaRPr>
          </a:p>
          <a:p>
            <a:pPr>
              <a:lnSpc>
                <a:spcPct val="80000"/>
              </a:lnSpc>
              <a:buClr>
                <a:schemeClr val="tx1"/>
              </a:buClr>
              <a:buSzPct val="100000"/>
              <a:buFont typeface="Wingdings" pitchFamily="2" charset="2"/>
              <a:buChar char="v"/>
            </a:pPr>
            <a:r>
              <a:rPr lang="en-US" sz="2400" smtClean="0">
                <a:latin typeface="Times New Roman" pitchFamily="18" charset="0"/>
                <a:cs typeface="Times New Roman" pitchFamily="18" charset="0"/>
              </a:rPr>
              <a:t> </a:t>
            </a:r>
            <a:r>
              <a:rPr lang="uz-Cyrl-UZ" sz="2400" smtClean="0">
                <a:latin typeface="Times New Roman" pitchFamily="18" charset="0"/>
                <a:cs typeface="Times New Roman" pitchFamily="18" charset="0"/>
              </a:rPr>
              <a:t>университет таълимининг устуворлиги;</a:t>
            </a:r>
            <a:endParaRPr lang="en-US" sz="2400" smtClean="0">
              <a:latin typeface="Times New Roman" pitchFamily="18" charset="0"/>
              <a:cs typeface="Times New Roman" pitchFamily="18" charset="0"/>
            </a:endParaRPr>
          </a:p>
          <a:p>
            <a:pPr>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ўрта махсус, касб-ҳунар, олий ва олий таълимдан кейинги таълимнинг ўзлуксизлиги ва ўзвийлиги;</a:t>
            </a:r>
            <a:endParaRPr lang="en-US" sz="2400" smtClean="0">
              <a:latin typeface="Times New Roman" pitchFamily="18" charset="0"/>
              <a:cs typeface="Times New Roman" pitchFamily="18" charset="0"/>
            </a:endParaRPr>
          </a:p>
          <a:p>
            <a:pPr>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таълимнинг дунёвий характери;</a:t>
            </a:r>
          </a:p>
          <a:p>
            <a:pPr algn="just">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давлат таълим стандартлари негизида таълимнинг ҳаммабоплиги;</a:t>
            </a:r>
          </a:p>
          <a:p>
            <a:pPr algn="just">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ўқув дастурларининг ягоналиги ва уларни танлашга дифференциал ёндашиш;</a:t>
            </a:r>
          </a:p>
          <a:p>
            <a:pPr algn="just">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қобилият ва истеъдод эгаларини рағбатлантириш;</a:t>
            </a:r>
          </a:p>
          <a:p>
            <a:pPr algn="just">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олий таълим тизимида давлат ва жамият бошқаруви бирлиги;</a:t>
            </a:r>
          </a:p>
          <a:p>
            <a:pPr algn="just">
              <a:lnSpc>
                <a:spcPct val="80000"/>
              </a:lnSpc>
              <a:buClr>
                <a:schemeClr val="tx1"/>
              </a:buClr>
              <a:buSzPct val="100000"/>
              <a:buFont typeface="Wingdings" pitchFamily="2" charset="2"/>
              <a:buChar char="v"/>
            </a:pPr>
            <a:r>
              <a:rPr lang="uz-Cyrl-UZ" sz="2400" smtClean="0">
                <a:latin typeface="Times New Roman" pitchFamily="18" charset="0"/>
                <a:cs typeface="Times New Roman" pitchFamily="18" charset="0"/>
              </a:rPr>
              <a:t>олий таълим, фан ва ишлаб чиқариш интеграцияси.</a:t>
            </a:r>
            <a:br>
              <a:rPr lang="uz-Cyrl-UZ" sz="2400" smtClean="0">
                <a:latin typeface="Times New Roman" pitchFamily="18" charset="0"/>
                <a:cs typeface="Times New Roman" pitchFamily="18" charset="0"/>
              </a:rPr>
            </a:br>
            <a:r>
              <a:rPr lang="uz-Cyrl-UZ" sz="2400" smtClean="0">
                <a:latin typeface="Times New Roman" pitchFamily="18" charset="0"/>
                <a:cs typeface="Times New Roman" pitchFamily="18" charset="0"/>
              </a:rPr>
              <a:t/>
            </a:r>
            <a:br>
              <a:rPr lang="uz-Cyrl-UZ"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sp>
        <p:nvSpPr>
          <p:cNvPr id="23554" name="Прямоугольник 1"/>
          <p:cNvSpPr>
            <a:spLocks noChangeArrowheads="1"/>
          </p:cNvSpPr>
          <p:nvPr/>
        </p:nvSpPr>
        <p:spPr bwMode="auto">
          <a:xfrm>
            <a:off x="1143000" y="228600"/>
            <a:ext cx="7315200" cy="954088"/>
          </a:xfrm>
          <a:prstGeom prst="rect">
            <a:avLst/>
          </a:prstGeom>
          <a:noFill/>
          <a:ln w="9525">
            <a:noFill/>
            <a:miter lim="800000"/>
            <a:headEnd/>
            <a:tailEnd/>
          </a:ln>
        </p:spPr>
        <p:txBody>
          <a:bodyPr>
            <a:spAutoFit/>
          </a:bodyPr>
          <a:lstStyle/>
          <a:p>
            <a:pPr algn="ctr"/>
            <a:r>
              <a:rPr lang="uz-Cyrl-UZ" sz="2800" b="1">
                <a:latin typeface="Times New Roman" pitchFamily="18" charset="0"/>
                <a:cs typeface="Times New Roman" pitchFamily="18" charset="0"/>
              </a:rPr>
              <a:t>Олий таълим соҳасидаги давлат сиёсати қуйидаги тамойилларга асосланган:</a:t>
            </a:r>
            <a:endParaRPr lang="ru-RU" sz="280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50" y="571500"/>
            <a:ext cx="969963" cy="1409700"/>
          </a:xfrm>
          <a:prstGeom prst="curvedRightArrow">
            <a:avLst>
              <a:gd name="adj1" fmla="val 20939"/>
              <a:gd name="adj2" fmla="val 41878"/>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6" name="AutoShape 9"/>
          <p:cNvSpPr>
            <a:spLocks noChangeArrowheads="1"/>
          </p:cNvSpPr>
          <p:nvPr/>
        </p:nvSpPr>
        <p:spPr bwMode="auto">
          <a:xfrm>
            <a:off x="1233488" y="1400175"/>
            <a:ext cx="6637337" cy="796925"/>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r>
              <a:rPr lang="ru-RU"/>
              <a:t>Таълим мазмунининг материал назарияси</a:t>
            </a:r>
            <a:r>
              <a:rPr lang="uz-Cyrl-UZ"/>
              <a:t> (</a:t>
            </a:r>
            <a:r>
              <a:rPr lang="ru-RU"/>
              <a:t>дидактик материализм </a:t>
            </a:r>
            <a:r>
              <a:rPr lang="uz-Cyrl-UZ"/>
              <a:t>)</a:t>
            </a:r>
            <a:r>
              <a:rPr lang="ru-RU"/>
              <a:t> </a:t>
            </a:r>
            <a:endParaRPr lang="uz-Cyrl-UZ"/>
          </a:p>
        </p:txBody>
      </p:sp>
      <p:sp>
        <p:nvSpPr>
          <p:cNvPr id="7" name="AutoShape 5"/>
          <p:cNvSpPr>
            <a:spLocks noChangeArrowheads="1"/>
          </p:cNvSpPr>
          <p:nvPr/>
        </p:nvSpPr>
        <p:spPr bwMode="auto">
          <a:xfrm>
            <a:off x="7867650" y="1639888"/>
            <a:ext cx="890588" cy="1500187"/>
          </a:xfrm>
          <a:prstGeom prst="curvedLeftArrow">
            <a:avLst>
              <a:gd name="adj1" fmla="val 22132"/>
              <a:gd name="adj2" fmla="val 44249"/>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8" name="AutoShape 8"/>
          <p:cNvSpPr>
            <a:spLocks noChangeArrowheads="1"/>
          </p:cNvSpPr>
          <p:nvPr/>
        </p:nvSpPr>
        <p:spPr bwMode="auto">
          <a:xfrm>
            <a:off x="1233488" y="2514600"/>
            <a:ext cx="6637337" cy="835025"/>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r>
              <a:rPr lang="ru-RU"/>
              <a:t>Таълим мазмунининг</a:t>
            </a:r>
            <a:r>
              <a:rPr lang="uz-Cyrl-UZ"/>
              <a:t> формал назарияси (дидактик формализм )</a:t>
            </a:r>
          </a:p>
        </p:txBody>
      </p:sp>
      <p:sp>
        <p:nvSpPr>
          <p:cNvPr id="9" name="AutoShape 3"/>
          <p:cNvSpPr>
            <a:spLocks noChangeArrowheads="1"/>
          </p:cNvSpPr>
          <p:nvPr/>
        </p:nvSpPr>
        <p:spPr bwMode="auto">
          <a:xfrm>
            <a:off x="444500" y="2833688"/>
            <a:ext cx="806450" cy="1454150"/>
          </a:xfrm>
          <a:prstGeom prst="curvedRightArrow">
            <a:avLst>
              <a:gd name="adj1" fmla="val 23691"/>
              <a:gd name="adj2" fmla="val 47366"/>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10" name="AutoShape 7"/>
          <p:cNvSpPr>
            <a:spLocks noChangeArrowheads="1"/>
          </p:cNvSpPr>
          <p:nvPr/>
        </p:nvSpPr>
        <p:spPr bwMode="auto">
          <a:xfrm>
            <a:off x="1187450" y="3644900"/>
            <a:ext cx="6637338" cy="782638"/>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r>
              <a:rPr lang="uz-Cyrl-UZ"/>
              <a:t>дидактик утилитаризм концепцияси</a:t>
            </a:r>
          </a:p>
        </p:txBody>
      </p:sp>
      <p:sp>
        <p:nvSpPr>
          <p:cNvPr id="11" name="AutoShape 4"/>
          <p:cNvSpPr>
            <a:spLocks noChangeArrowheads="1"/>
          </p:cNvSpPr>
          <p:nvPr/>
        </p:nvSpPr>
        <p:spPr bwMode="auto">
          <a:xfrm>
            <a:off x="7867650" y="3886200"/>
            <a:ext cx="808038" cy="1531938"/>
          </a:xfrm>
          <a:prstGeom prst="curvedLeftArrow">
            <a:avLst>
              <a:gd name="adj1" fmla="val 24910"/>
              <a:gd name="adj2" fmla="val 49802"/>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13" name="AutoShape 9"/>
          <p:cNvSpPr>
            <a:spLocks noChangeArrowheads="1"/>
          </p:cNvSpPr>
          <p:nvPr/>
        </p:nvSpPr>
        <p:spPr bwMode="auto">
          <a:xfrm>
            <a:off x="1187450" y="188913"/>
            <a:ext cx="6637338" cy="868362"/>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r>
              <a:rPr lang="ru-RU"/>
              <a:t>. </a:t>
            </a:r>
            <a:r>
              <a:rPr lang="uz-Cyrl-UZ"/>
              <a:t> Таълим мазмунинг тарихий характери</a:t>
            </a:r>
          </a:p>
        </p:txBody>
      </p:sp>
      <p:sp>
        <p:nvSpPr>
          <p:cNvPr id="14" name="AutoShape 7"/>
          <p:cNvSpPr>
            <a:spLocks noChangeArrowheads="1"/>
          </p:cNvSpPr>
          <p:nvPr/>
        </p:nvSpPr>
        <p:spPr bwMode="auto">
          <a:xfrm>
            <a:off x="1295400" y="4800600"/>
            <a:ext cx="6637338" cy="782638"/>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r>
              <a:rPr lang="uz-Cyrl-UZ"/>
              <a:t>функционал материализм</a:t>
            </a:r>
          </a:p>
        </p:txBody>
      </p:sp>
      <p:sp>
        <p:nvSpPr>
          <p:cNvPr id="15" name="AutoShape 3"/>
          <p:cNvSpPr>
            <a:spLocks noChangeArrowheads="1"/>
          </p:cNvSpPr>
          <p:nvPr/>
        </p:nvSpPr>
        <p:spPr bwMode="auto">
          <a:xfrm>
            <a:off x="488950" y="5022850"/>
            <a:ext cx="806450" cy="1454150"/>
          </a:xfrm>
          <a:prstGeom prst="curvedRightArrow">
            <a:avLst>
              <a:gd name="adj1" fmla="val 23691"/>
              <a:gd name="adj2" fmla="val 47366"/>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16" name="AutoShape 7"/>
          <p:cNvSpPr>
            <a:spLocks noChangeArrowheads="1"/>
          </p:cNvSpPr>
          <p:nvPr/>
        </p:nvSpPr>
        <p:spPr bwMode="auto">
          <a:xfrm>
            <a:off x="1331913" y="5949950"/>
            <a:ext cx="6637337" cy="782638"/>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r>
              <a:rPr lang="uz-Cyrl-UZ"/>
              <a:t>операционал структуризация назарияси</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2000"/>
                                        <p:tgtEl>
                                          <p:spTgt spid="13"/>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2000"/>
                                        <p:tgtEl>
                                          <p:spTgt spid="6"/>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2000"/>
                                        <p:tgtEl>
                                          <p:spTgt spid="7"/>
                                        </p:tgtEl>
                                      </p:cBhvr>
                                    </p:animEffect>
                                  </p:childTnLst>
                                </p:cTn>
                              </p:par>
                            </p:childTnLst>
                          </p:cTn>
                        </p:par>
                        <p:par>
                          <p:cTn id="20" fill="hold">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2000"/>
                                        <p:tgtEl>
                                          <p:spTgt spid="8"/>
                                        </p:tgtEl>
                                      </p:cBhvr>
                                    </p:animEffect>
                                  </p:childTnLst>
                                </p:cTn>
                              </p:par>
                            </p:childTnLst>
                          </p:cTn>
                        </p:par>
                        <p:par>
                          <p:cTn id="24" fill="hold">
                            <p:stCondLst>
                              <p:cond delay="100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2000"/>
                                        <p:tgtEl>
                                          <p:spTgt spid="9"/>
                                        </p:tgtEl>
                                      </p:cBhvr>
                                    </p:animEffect>
                                  </p:childTnLst>
                                </p:cTn>
                              </p:par>
                            </p:childTnLst>
                          </p:cTn>
                        </p:par>
                        <p:par>
                          <p:cTn id="28" fill="hold">
                            <p:stCondLst>
                              <p:cond delay="120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2000"/>
                                        <p:tgtEl>
                                          <p:spTgt spid="10"/>
                                        </p:tgtEl>
                                      </p:cBhvr>
                                    </p:animEffect>
                                  </p:childTnLst>
                                </p:cTn>
                              </p:par>
                            </p:childTnLst>
                          </p:cTn>
                        </p:par>
                        <p:par>
                          <p:cTn id="32" fill="hold">
                            <p:stCondLst>
                              <p:cond delay="140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2000"/>
                                        <p:tgtEl>
                                          <p:spTgt spid="11"/>
                                        </p:tgtEl>
                                      </p:cBhvr>
                                    </p:animEffect>
                                  </p:childTnLst>
                                </p:cTn>
                              </p:par>
                            </p:childTnLst>
                          </p:cTn>
                        </p:par>
                        <p:par>
                          <p:cTn id="36" fill="hold">
                            <p:stCondLst>
                              <p:cond delay="16000"/>
                            </p:stCondLst>
                            <p:childTnLst>
                              <p:par>
                                <p:cTn id="37" presetID="9"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2000"/>
                                        <p:tgtEl>
                                          <p:spTgt spid="14"/>
                                        </p:tgtEl>
                                      </p:cBhvr>
                                    </p:animEffect>
                                  </p:childTnLst>
                                </p:cTn>
                              </p:par>
                            </p:childTnLst>
                          </p:cTn>
                        </p:par>
                        <p:par>
                          <p:cTn id="40" fill="hold">
                            <p:stCondLst>
                              <p:cond delay="18000"/>
                            </p:stCondLst>
                            <p:childTnLst>
                              <p:par>
                                <p:cTn id="41" presetID="9"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2000"/>
                                        <p:tgtEl>
                                          <p:spTgt spid="15"/>
                                        </p:tgtEl>
                                      </p:cBhvr>
                                    </p:animEffect>
                                  </p:childTnLst>
                                </p:cTn>
                              </p:par>
                            </p:childTnLst>
                          </p:cTn>
                        </p:par>
                        <p:par>
                          <p:cTn id="44" fill="hold">
                            <p:stCondLst>
                              <p:cond delay="200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sz="quarter" idx="1"/>
          </p:nvPr>
        </p:nvSpPr>
        <p:spPr>
          <a:xfrm>
            <a:off x="612775" y="1600200"/>
            <a:ext cx="8153400" cy="5181600"/>
          </a:xfrm>
        </p:spPr>
        <p:txBody>
          <a:bodyPr/>
          <a:lstStyle/>
          <a:p>
            <a:pPr marL="0" indent="442913" algn="just">
              <a:lnSpc>
                <a:spcPct val="80000"/>
              </a:lnSpc>
              <a:buClr>
                <a:schemeClr val="tx1"/>
              </a:buClr>
              <a:buSzPct val="100000"/>
              <a:buFont typeface="Wingdings" pitchFamily="2" charset="2"/>
              <a:buAutoNum type="arabicPeriod"/>
            </a:pPr>
            <a:r>
              <a:rPr lang="uz-Cyrl-UZ" sz="1800" smtClean="0">
                <a:latin typeface="Times New Roman" pitchFamily="18" charset="0"/>
                <a:cs typeface="Times New Roman" pitchFamily="18" charset="0"/>
              </a:rPr>
              <a:t>Таълим мазмунининг жамият, фан, маданият ва шахс мувофиқлиги тамойили. Бу тамойил таълим мазмунига зарур бўлган билим, малака ва кўникмаларни, шунингдек, жамият, маданият ва шахс имкониятлари ривожланишининг замонавий даражасини акс эттирувчи билимларни киритишни кўзда тўтади.</a:t>
            </a:r>
          </a:p>
          <a:p>
            <a:pPr marL="0" indent="442913" algn="just">
              <a:lnSpc>
                <a:spcPct val="80000"/>
              </a:lnSpc>
              <a:buClr>
                <a:schemeClr val="tx1"/>
              </a:buClr>
              <a:buSzPct val="100000"/>
              <a:buFont typeface="Wingdings" pitchFamily="2" charset="2"/>
              <a:buAutoNum type="arabicPeriod"/>
            </a:pPr>
            <a:r>
              <a:rPr lang="uz-Cyrl-UZ" sz="1800" smtClean="0">
                <a:latin typeface="Times New Roman" pitchFamily="18" charset="0"/>
                <a:cs typeface="Times New Roman" pitchFamily="18" charset="0"/>
              </a:rPr>
              <a:t>Ўқитишнинг мазмун процессуал жиҳатлари ягоналиги тамойили. Бу тамойил ўқув жараёнининг конкрет хусусиятлари, унинг тамойиллари, уларни амалга ошириш технологиялари ва уни ўзлаштириш даражаси бирлигини акс эттиради.</a:t>
            </a:r>
          </a:p>
          <a:p>
            <a:pPr marL="0" indent="442913" algn="just">
              <a:lnSpc>
                <a:spcPct val="80000"/>
              </a:lnSpc>
              <a:buClr>
                <a:schemeClr val="tx1"/>
              </a:buClr>
              <a:buSzPct val="100000"/>
              <a:buFont typeface="Wingdings" pitchFamily="2" charset="2"/>
              <a:buAutoNum type="arabicPeriod"/>
            </a:pPr>
            <a:r>
              <a:rPr lang="uz-Cyrl-UZ" sz="1800" smtClean="0">
                <a:latin typeface="Times New Roman" pitchFamily="18" charset="0"/>
                <a:cs typeface="Times New Roman" pitchFamily="18" charset="0"/>
              </a:rPr>
              <a:t>Турли сатҳлардаги таълим мазмуни тўзи   лмасининг ягоналиги тамойили. Буни шакллантириш назарий тасаввур, ўқув фанлари, ўқув материаллари, таълим олувчининг шахси каби қисмларнинг мувофиқлаштирилишини тақозо қилади.</a:t>
            </a:r>
          </a:p>
          <a:p>
            <a:pPr marL="0" indent="442913" algn="just">
              <a:lnSpc>
                <a:spcPct val="80000"/>
              </a:lnSpc>
              <a:buClr>
                <a:schemeClr val="tx1"/>
              </a:buClr>
              <a:buSzPct val="100000"/>
              <a:buFont typeface="Wingdings" pitchFamily="2" charset="2"/>
              <a:buAutoNum type="arabicPeriod"/>
            </a:pPr>
            <a:r>
              <a:rPr lang="uz-Cyrl-UZ" sz="1800" smtClean="0">
                <a:latin typeface="Times New Roman" pitchFamily="18" charset="0"/>
                <a:cs typeface="Times New Roman" pitchFamily="18" charset="0"/>
              </a:rPr>
              <a:t>Таълим мазмунини инсонпарварлаштириш принципи. Бу тамойил шахснинг умуминсоний маданияти, унинг маънавий эҳтиёжи ва қобилиятларининг фаол ижодий ва амалий ўзлаштирилишига шарт-шароит яратишни тақозо қилади.</a:t>
            </a:r>
          </a:p>
          <a:p>
            <a:pPr marL="0" indent="442913" algn="just">
              <a:lnSpc>
                <a:spcPct val="80000"/>
              </a:lnSpc>
              <a:buClr>
                <a:schemeClr val="tx1"/>
              </a:buClr>
              <a:buSzPct val="100000"/>
              <a:buFont typeface="Wingdings" pitchFamily="2" charset="2"/>
              <a:buAutoNum type="arabicPeriod"/>
            </a:pPr>
            <a:r>
              <a:rPr lang="uz-Cyrl-UZ" sz="1800" smtClean="0">
                <a:latin typeface="Times New Roman" pitchFamily="18" charset="0"/>
                <a:cs typeface="Times New Roman" pitchFamily="18" charset="0"/>
              </a:rPr>
              <a:t>Таълим мазмунининг асосланганлиги тамойили. Бу гуманитар ва табиий-илмий билимларни интеграциялаш, ўз    вийлик ва фанлараро алоқаларни ўрнатишни талаб қилади.</a:t>
            </a:r>
          </a:p>
          <a:p>
            <a:pPr marL="0" indent="442913" algn="just">
              <a:lnSpc>
                <a:spcPct val="80000"/>
              </a:lnSpc>
              <a:buClr>
                <a:schemeClr val="tx1"/>
              </a:buClr>
              <a:buSzPct val="100000"/>
              <a:buFont typeface="Wingdings" pitchFamily="2" charset="2"/>
              <a:buAutoNum type="arabicPeriod"/>
            </a:pPr>
            <a:r>
              <a:rPr lang="uz-Cyrl-UZ" sz="1800" smtClean="0">
                <a:latin typeface="Times New Roman" pitchFamily="18" charset="0"/>
                <a:cs typeface="Times New Roman" pitchFamily="18" charset="0"/>
              </a:rPr>
              <a:t>Таълим мазмуни асосий компонентларининг шахс ички (таянч) маданияти тўзилмасига мувофиқлиги тамойили.</a:t>
            </a:r>
            <a:endParaRPr lang="ru-RU" sz="1800" smtClean="0">
              <a:latin typeface="Times New Roman" pitchFamily="18" charset="0"/>
              <a:cs typeface="Times New Roman" pitchFamily="18" charset="0"/>
            </a:endParaRPr>
          </a:p>
        </p:txBody>
      </p:sp>
      <p:sp>
        <p:nvSpPr>
          <p:cNvPr id="24578" name="Прямоугольник 1"/>
          <p:cNvSpPr>
            <a:spLocks noChangeArrowheads="1"/>
          </p:cNvSpPr>
          <p:nvPr/>
        </p:nvSpPr>
        <p:spPr bwMode="auto">
          <a:xfrm>
            <a:off x="228600" y="142875"/>
            <a:ext cx="8610600" cy="1016000"/>
          </a:xfrm>
          <a:prstGeom prst="rect">
            <a:avLst/>
          </a:prstGeom>
          <a:noFill/>
          <a:ln w="9525">
            <a:noFill/>
            <a:miter lim="800000"/>
            <a:headEnd/>
            <a:tailEnd/>
          </a:ln>
        </p:spPr>
        <p:txBody>
          <a:bodyPr>
            <a:spAutoFit/>
          </a:bodyPr>
          <a:lstStyle/>
          <a:p>
            <a:pPr algn="ctr"/>
            <a:r>
              <a:rPr lang="uz-Cyrl-UZ" sz="2000" b="1">
                <a:latin typeface="Times New Roman" pitchFamily="18" charset="0"/>
                <a:cs typeface="Times New Roman" pitchFamily="18" charset="0"/>
              </a:rPr>
              <a:t>Педагогика назариясида таълим мазмунини шакллантиришнинг асосий тамойиллари В.В.Краевский томонидан ишлаб чиқилган. </a:t>
            </a:r>
          </a:p>
          <a:p>
            <a:pPr algn="ctr"/>
            <a:r>
              <a:rPr lang="uz-Cyrl-UZ" sz="2000" b="1">
                <a:latin typeface="Times New Roman" pitchFamily="18" charset="0"/>
                <a:cs typeface="Times New Roman" pitchFamily="18" charset="0"/>
              </a:rPr>
              <a:t>Улар қуйидагилардир:</a:t>
            </a:r>
            <a:endParaRPr lang="ru-RU" sz="2000" b="1">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612775" y="152400"/>
            <a:ext cx="8153400" cy="990600"/>
          </a:xfrm>
        </p:spPr>
        <p:txBody>
          <a:bodyPr/>
          <a:lstStyle/>
          <a:p>
            <a:pPr algn="ctr"/>
            <a:r>
              <a:rPr lang="en-US" sz="2000" b="1" smtClean="0">
                <a:latin typeface="Calibri" pitchFamily="34" charset="0"/>
              </a:rPr>
              <a:t> </a:t>
            </a:r>
            <a:endParaRPr lang="ru-RU" sz="2000" b="1" smtClean="0"/>
          </a:p>
        </p:txBody>
      </p:sp>
      <p:sp>
        <p:nvSpPr>
          <p:cNvPr id="14338" name="Rectangle 3"/>
          <p:cNvSpPr>
            <a:spLocks noGrp="1" noChangeArrowheads="1"/>
          </p:cNvSpPr>
          <p:nvPr>
            <p:ph sz="quarter" idx="1"/>
          </p:nvPr>
        </p:nvSpPr>
        <p:spPr>
          <a:xfrm>
            <a:off x="533400" y="1719411"/>
            <a:ext cx="8153400" cy="4733925"/>
          </a:xfrm>
        </p:spPr>
        <p:txBody>
          <a:bodyPr/>
          <a:lstStyle/>
          <a:p>
            <a:pPr algn="just">
              <a:buFont typeface="Wingdings" pitchFamily="2" charset="2"/>
              <a:buNone/>
            </a:pPr>
            <a:r>
              <a:rPr lang="uz-Cyrl-UZ" sz="2400" smtClean="0">
                <a:latin typeface="Times New Roman" pitchFamily="18" charset="0"/>
                <a:cs typeface="Times New Roman" pitchFamily="18" charset="0"/>
              </a:rPr>
              <a:t> </a:t>
            </a:r>
            <a:r>
              <a:rPr lang="en-US" sz="2100" b="1" smtClean="0">
                <a:latin typeface="Times New Roman" pitchFamily="18" charset="0"/>
                <a:cs typeface="Times New Roman" pitchFamily="18" charset="0"/>
              </a:rPr>
              <a:t> </a:t>
            </a:r>
            <a:endParaRPr lang="uz-Cyrl-UZ" sz="2100" b="1" smtClean="0">
              <a:latin typeface="Times New Roman" pitchFamily="18" charset="0"/>
              <a:cs typeface="Times New Roman" pitchFamily="18" charset="0"/>
            </a:endParaRPr>
          </a:p>
          <a:p>
            <a:pPr algn="just">
              <a:buFont typeface="Wingdings" pitchFamily="2" charset="2"/>
              <a:buNone/>
            </a:pPr>
            <a:r>
              <a:rPr lang="uz-Cyrl-UZ" sz="2100" b="1" smtClean="0">
                <a:latin typeface="Times New Roman" pitchFamily="18" charset="0"/>
                <a:cs typeface="Times New Roman" pitchFamily="18" charset="0"/>
              </a:rPr>
              <a:t> </a:t>
            </a:r>
          </a:p>
          <a:p>
            <a:pPr marL="0" indent="354013" algn="just">
              <a:buNone/>
            </a:pPr>
            <a:r>
              <a:rPr lang="uz-Cyrl-UZ" sz="2800" b="1" smtClean="0">
                <a:latin typeface="Times New Roman" pitchFamily="18" charset="0"/>
                <a:cs typeface="Times New Roman" pitchFamily="18" charset="0"/>
              </a:rPr>
              <a:t>1.</a:t>
            </a:r>
            <a:r>
              <a:rPr lang="ru-RU" sz="2800" b="1" smtClean="0">
                <a:latin typeface="Times New Roman" pitchFamily="18" charset="0"/>
                <a:cs typeface="Times New Roman" pitchFamily="18" charset="0"/>
              </a:rPr>
              <a:t>1.</a:t>
            </a:r>
            <a:r>
              <a:rPr lang="uz-Cyrl-UZ" sz="2800" b="1" smtClean="0">
                <a:latin typeface="Times New Roman" pitchFamily="18" charset="0"/>
                <a:cs typeface="Times New Roman" pitchFamily="18" charset="0"/>
              </a:rPr>
              <a:t>1</a:t>
            </a:r>
            <a:r>
              <a:rPr lang="ru-RU" sz="2800" b="1" smtClean="0">
                <a:latin typeface="Times New Roman" pitchFamily="18" charset="0"/>
                <a:cs typeface="Times New Roman" pitchFamily="18" charset="0"/>
              </a:rPr>
              <a:t>. Олий таълим мазмуни</a:t>
            </a:r>
            <a:r>
              <a:rPr lang="uz-Cyrl-UZ" sz="2800" b="1" smtClean="0">
                <a:latin typeface="Times New Roman" pitchFamily="18" charset="0"/>
                <a:cs typeface="Times New Roman" pitchFamily="18" charset="0"/>
              </a:rPr>
              <a:t>, мақсад ва вазифалари</a:t>
            </a:r>
            <a:r>
              <a:rPr lang="ru-RU" sz="2800" b="1" smtClean="0">
                <a:latin typeface="Times New Roman" pitchFamily="18" charset="0"/>
                <a:cs typeface="Times New Roman" pitchFamily="18" charset="0"/>
              </a:rPr>
              <a:t>.</a:t>
            </a:r>
            <a:endParaRPr lang="uz-Cyrl-UZ" sz="2800" b="1" smtClean="0">
              <a:latin typeface="Times New Roman" pitchFamily="18" charset="0"/>
              <a:cs typeface="Times New Roman" pitchFamily="18" charset="0"/>
            </a:endParaRPr>
          </a:p>
          <a:p>
            <a:pPr marL="0" indent="354013" algn="just">
              <a:buNone/>
            </a:pPr>
            <a:r>
              <a:rPr lang="uz-Cyrl-UZ" sz="2800" b="1" smtClean="0">
                <a:latin typeface="Times New Roman" pitchFamily="18" charset="0"/>
                <a:cs typeface="Times New Roman" pitchFamily="18" charset="0"/>
              </a:rPr>
              <a:t>1.1.2.Таълим мазмунинг тарихий характери.</a:t>
            </a:r>
          </a:p>
          <a:p>
            <a:pPr marL="0" indent="354013" algn="just">
              <a:buNone/>
            </a:pPr>
            <a:r>
              <a:rPr lang="uz-Cyrl-UZ" sz="2800" b="1" smtClean="0">
                <a:latin typeface="Times New Roman" pitchFamily="18" charset="0"/>
                <a:cs typeface="Times New Roman" pitchFamily="18" charset="0"/>
              </a:rPr>
              <a:t>  1.1.3.Таълим мазмунини танлаш тамойиллари ва меъёрлари.</a:t>
            </a:r>
            <a:r>
              <a:rPr lang="ru-RU" sz="2800" smtClean="0">
                <a:latin typeface="Times New Roman" pitchFamily="18" charset="0"/>
                <a:cs typeface="Times New Roman" pitchFamily="18" charset="0"/>
              </a:rPr>
              <a:t>   </a:t>
            </a:r>
            <a:endParaRPr lang="uz-Cyrl-UZ" sz="2800" b="1" smtClean="0">
              <a:latin typeface="Times New Roman" pitchFamily="18" charset="0"/>
              <a:cs typeface="Times New Roman" pitchFamily="18" charset="0"/>
            </a:endParaRPr>
          </a:p>
          <a:p>
            <a:pPr marL="0" indent="354013" algn="just">
              <a:buNone/>
            </a:pPr>
            <a:r>
              <a:rPr lang="uz-Cyrl-UZ" sz="2800" b="1" smtClean="0">
                <a:latin typeface="Times New Roman" pitchFamily="18" charset="0"/>
                <a:cs typeface="Times New Roman" pitchFamily="18" charset="0"/>
              </a:rPr>
              <a:t>1.1.4 Олий мактаб ўқитувчи шахсига қўйиладиган талаблар</a:t>
            </a:r>
            <a:r>
              <a:rPr lang="ru-RU" sz="2800" smtClean="0">
                <a:latin typeface="Times New Roman" pitchFamily="18" charset="0"/>
                <a:cs typeface="Times New Roman" pitchFamily="18" charset="0"/>
              </a:rPr>
              <a:t> </a:t>
            </a: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838200"/>
          <a:ext cx="8458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017"/>
          <p:cNvPicPr>
            <a:picLocks noChangeAspect="1" noChangeArrowheads="1"/>
          </p:cNvPicPr>
          <p:nvPr/>
        </p:nvPicPr>
        <p:blipFill>
          <a:blip r:embed="rId2"/>
          <a:srcRect/>
          <a:stretch>
            <a:fillRect/>
          </a:stretch>
        </p:blipFill>
        <p:spPr bwMode="auto">
          <a:xfrm>
            <a:off x="1219200" y="76200"/>
            <a:ext cx="6192838" cy="3470275"/>
          </a:xfrm>
          <a:prstGeom prst="rect">
            <a:avLst/>
          </a:prstGeom>
          <a:noFill/>
          <a:ln w="9525">
            <a:noFill/>
            <a:miter lim="800000"/>
            <a:headEnd/>
            <a:tailEnd/>
          </a:ln>
        </p:spPr>
      </p:pic>
      <p:sp>
        <p:nvSpPr>
          <p:cNvPr id="3" name="Rectangle 3"/>
          <p:cNvSpPr txBox="1">
            <a:spLocks noChangeArrowheads="1"/>
          </p:cNvSpPr>
          <p:nvPr/>
        </p:nvSpPr>
        <p:spPr>
          <a:xfrm>
            <a:off x="612775" y="3733800"/>
            <a:ext cx="8153400" cy="28194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354013" algn="just">
              <a:buFont typeface="Wingdings" pitchFamily="2" charset="2"/>
              <a:buNone/>
              <a:defRPr/>
            </a:pPr>
            <a:r>
              <a:rPr lang="uz-Cyrl-UZ" sz="2000" smtClean="0">
                <a:latin typeface="Times New Roman" pitchFamily="18" charset="0"/>
                <a:cs typeface="Times New Roman" pitchFamily="18" charset="0"/>
              </a:rPr>
              <a:t>1997йилги “Таълим тўғрисида”ги  Қонун ва “Кадрлар  тайёрлаш миллий дастури” таълим тизимини ислоҳ қилишнинг асосий стратегик йўналишларини белгилаб берди.</a:t>
            </a:r>
          </a:p>
          <a:p>
            <a:pPr algn="just">
              <a:buFont typeface="Wingdings" pitchFamily="2" charset="2"/>
              <a:buNone/>
              <a:defRPr/>
            </a:pPr>
            <a:r>
              <a:rPr lang="uz-Cyrl-UZ" sz="2000" smtClean="0">
                <a:latin typeface="Times New Roman" pitchFamily="18" charset="0"/>
                <a:cs typeface="Times New Roman" pitchFamily="18" charset="0"/>
              </a:rPr>
              <a:t>Чунончи,  ислоҳотлар  3 босқичда:</a:t>
            </a:r>
          </a:p>
          <a:p>
            <a:pPr algn="just">
              <a:defRPr/>
            </a:pPr>
            <a:r>
              <a:rPr lang="uz-Cyrl-UZ" sz="2000" smtClean="0">
                <a:latin typeface="Times New Roman" pitchFamily="18" charset="0"/>
                <a:cs typeface="Times New Roman" pitchFamily="18" charset="0"/>
              </a:rPr>
              <a:t>Ўтиш даври 1997-2001 й;</a:t>
            </a:r>
          </a:p>
          <a:p>
            <a:pPr algn="just">
              <a:defRPr/>
            </a:pPr>
            <a:r>
              <a:rPr lang="uz-Cyrl-UZ" sz="2000" smtClean="0">
                <a:latin typeface="Times New Roman" pitchFamily="18" charset="0"/>
                <a:cs typeface="Times New Roman" pitchFamily="18" charset="0"/>
              </a:rPr>
              <a:t>Миллий дастурни амалга ошириш 2001-2005й.;</a:t>
            </a:r>
          </a:p>
          <a:p>
            <a:pPr algn="just">
              <a:defRPr/>
            </a:pPr>
            <a:r>
              <a:rPr lang="uz-Cyrl-UZ" sz="2000" smtClean="0">
                <a:latin typeface="Times New Roman" pitchFamily="18" charset="0"/>
                <a:cs typeface="Times New Roman" pitchFamily="18" charset="0"/>
              </a:rPr>
              <a:t>2005йилдан кейинги йил - сифат ва самарадорлик босқичи </a:t>
            </a:r>
            <a:endParaRPr lang="ru-RU" sz="200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152400"/>
            <a:ext cx="8153400" cy="990600"/>
          </a:xfrm>
        </p:spPr>
        <p:txBody>
          <a:bodyPr>
            <a:normAutofit fontScale="90000"/>
          </a:bodyPr>
          <a:lstStyle/>
          <a:p>
            <a:pPr algn="ctr" fontAlgn="auto">
              <a:spcAft>
                <a:spcPts val="0"/>
              </a:spcAft>
              <a:defRPr/>
            </a:pPr>
            <a:r>
              <a:rPr lang="uz-Cyrl-UZ" sz="2800" b="1">
                <a:latin typeface="Times New Roman" pitchFamily="18" charset="0"/>
                <a:cs typeface="Times New Roman" pitchFamily="18" charset="0"/>
              </a:rPr>
              <a:t>Миллий дастурда белгиланган кадрлар тайёрлаш миллий моделида асосий қуйидаги омилларга эътибор қаратилади:</a:t>
            </a:r>
            <a:endParaRPr lang="ru-RU" sz="2800" b="1">
              <a:latin typeface="Times New Roman" pitchFamily="18" charset="0"/>
              <a:cs typeface="Times New Roman" pitchFamily="18" charset="0"/>
            </a:endParaRPr>
          </a:p>
        </p:txBody>
      </p:sp>
      <p:sp>
        <p:nvSpPr>
          <p:cNvPr id="20483" name="Rectangle 3"/>
          <p:cNvSpPr>
            <a:spLocks noGrp="1" noChangeArrowheads="1"/>
          </p:cNvSpPr>
          <p:nvPr>
            <p:ph sz="quarter" idx="1"/>
          </p:nvPr>
        </p:nvSpPr>
        <p:spPr>
          <a:xfrm>
            <a:off x="612775" y="1600200"/>
            <a:ext cx="8153400" cy="4495800"/>
          </a:xfrm>
        </p:spPr>
        <p:txBody>
          <a:bodyPr>
            <a:normAutofit/>
          </a:bodyPr>
          <a:lstStyle/>
          <a:p>
            <a:pPr marL="320040" indent="-320040" fontAlgn="auto">
              <a:spcAft>
                <a:spcPts val="0"/>
              </a:spcAft>
              <a:buFont typeface="Wingdings" pitchFamily="2" charset="2"/>
              <a:buNone/>
              <a:defRPr/>
            </a:pPr>
            <a:endParaRPr lang="uz-Cyrl-UZ"/>
          </a:p>
          <a:p>
            <a:pPr marL="625475" indent="-625475" fontAlgn="auto">
              <a:spcAft>
                <a:spcPts val="0"/>
              </a:spcAft>
              <a:buClr>
                <a:schemeClr val="tx1"/>
              </a:buClr>
              <a:buSzPct val="100000"/>
              <a:buFont typeface="Wingdings" pitchFamily="2" charset="2"/>
              <a:buChar char="Ø"/>
              <a:defRPr/>
            </a:pPr>
            <a:r>
              <a:rPr lang="uz-Cyrl-UZ" sz="3200" smtClean="0">
                <a:latin typeface="Times New Roman" pitchFamily="18" charset="0"/>
                <a:cs typeface="Times New Roman" pitchFamily="18" charset="0"/>
              </a:rPr>
              <a:t>шахс</a:t>
            </a:r>
            <a:r>
              <a:rPr lang="uz-Cyrl-UZ" sz="3200">
                <a:latin typeface="Times New Roman" pitchFamily="18" charset="0"/>
                <a:cs typeface="Times New Roman" pitchFamily="18" charset="0"/>
              </a:rPr>
              <a:t>;</a:t>
            </a:r>
          </a:p>
          <a:p>
            <a:pPr marL="625475" indent="-625475" fontAlgn="auto">
              <a:spcAft>
                <a:spcPts val="0"/>
              </a:spcAft>
              <a:buClr>
                <a:schemeClr val="tx1"/>
              </a:buClr>
              <a:buSzPct val="100000"/>
              <a:buFont typeface="Wingdings" pitchFamily="2" charset="2"/>
              <a:buChar char="Ø"/>
              <a:defRPr/>
            </a:pPr>
            <a:r>
              <a:rPr lang="uz-Cyrl-UZ" sz="3200" smtClean="0">
                <a:latin typeface="Times New Roman" pitchFamily="18" charset="0"/>
                <a:cs typeface="Times New Roman" pitchFamily="18" charset="0"/>
              </a:rPr>
              <a:t>давлат </a:t>
            </a:r>
            <a:r>
              <a:rPr lang="uz-Cyrl-UZ" sz="3200">
                <a:latin typeface="Times New Roman" pitchFamily="18" charset="0"/>
                <a:cs typeface="Times New Roman" pitchFamily="18" charset="0"/>
              </a:rPr>
              <a:t>ва жамият;</a:t>
            </a:r>
          </a:p>
          <a:p>
            <a:pPr marL="625475" indent="-625475" fontAlgn="auto">
              <a:spcAft>
                <a:spcPts val="0"/>
              </a:spcAft>
              <a:buClr>
                <a:schemeClr val="tx1"/>
              </a:buClr>
              <a:buSzPct val="100000"/>
              <a:buFont typeface="Wingdings" pitchFamily="2" charset="2"/>
              <a:buChar char="Ø"/>
              <a:defRPr/>
            </a:pPr>
            <a:r>
              <a:rPr lang="uz-Cyrl-UZ" sz="3200" smtClean="0">
                <a:latin typeface="Times New Roman" pitchFamily="18" charset="0"/>
                <a:cs typeface="Times New Roman" pitchFamily="18" charset="0"/>
              </a:rPr>
              <a:t>узлуксиз </a:t>
            </a:r>
            <a:r>
              <a:rPr lang="uz-Cyrl-UZ" sz="3200">
                <a:latin typeface="Times New Roman" pitchFamily="18" charset="0"/>
                <a:cs typeface="Times New Roman" pitchFamily="18" charset="0"/>
              </a:rPr>
              <a:t>таълим;</a:t>
            </a:r>
          </a:p>
          <a:p>
            <a:pPr marL="625475" indent="-625475" fontAlgn="auto">
              <a:spcAft>
                <a:spcPts val="0"/>
              </a:spcAft>
              <a:buClr>
                <a:schemeClr val="tx1"/>
              </a:buClr>
              <a:buSzPct val="100000"/>
              <a:buFont typeface="Wingdings" pitchFamily="2" charset="2"/>
              <a:buChar char="Ø"/>
              <a:defRPr/>
            </a:pPr>
            <a:r>
              <a:rPr lang="uz-Cyrl-UZ" sz="3200" smtClean="0">
                <a:latin typeface="Times New Roman" pitchFamily="18" charset="0"/>
                <a:cs typeface="Times New Roman" pitchFamily="18" charset="0"/>
              </a:rPr>
              <a:t>фан</a:t>
            </a:r>
            <a:r>
              <a:rPr lang="uz-Cyrl-UZ" sz="3200">
                <a:latin typeface="Times New Roman" pitchFamily="18" charset="0"/>
                <a:cs typeface="Times New Roman" pitchFamily="18" charset="0"/>
              </a:rPr>
              <a:t>; </a:t>
            </a:r>
          </a:p>
          <a:p>
            <a:pPr marL="625475" indent="-625475" fontAlgn="auto">
              <a:spcAft>
                <a:spcPts val="0"/>
              </a:spcAft>
              <a:buClr>
                <a:schemeClr val="tx1"/>
              </a:buClr>
              <a:buSzPct val="100000"/>
              <a:buFont typeface="Wingdings" pitchFamily="2" charset="2"/>
              <a:buChar char="Ø"/>
              <a:defRPr/>
            </a:pPr>
            <a:r>
              <a:rPr lang="uz-Cyrl-UZ" sz="3200" smtClean="0">
                <a:latin typeface="Times New Roman" pitchFamily="18" charset="0"/>
                <a:cs typeface="Times New Roman" pitchFamily="18" charset="0"/>
              </a:rPr>
              <a:t>ишлаб </a:t>
            </a:r>
            <a:r>
              <a:rPr lang="uz-Cyrl-UZ" sz="3200">
                <a:latin typeface="Times New Roman" pitchFamily="18" charset="0"/>
                <a:cs typeface="Times New Roman" pitchFamily="18" charset="0"/>
              </a:rPr>
              <a:t>чиқариш.</a:t>
            </a:r>
            <a:endParaRPr lang="ru-RU" sz="320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sz="quarter" idx="4294967295"/>
          </p:nvPr>
        </p:nvSpPr>
        <p:spPr>
          <a:xfrm>
            <a:off x="533400" y="1143000"/>
            <a:ext cx="8153400" cy="4495800"/>
          </a:xfrm>
        </p:spPr>
        <p:txBody>
          <a:bodyPr/>
          <a:lstStyle/>
          <a:p>
            <a:pPr marL="0" indent="441325" algn="just">
              <a:lnSpc>
                <a:spcPct val="90000"/>
              </a:lnSpc>
              <a:buFont typeface="Wingdings" pitchFamily="2" charset="2"/>
              <a:buNone/>
            </a:pPr>
            <a:r>
              <a:rPr lang="uz-Cyrl-UZ" sz="2800" smtClean="0">
                <a:latin typeface="Times New Roman" pitchFamily="18" charset="0"/>
                <a:cs typeface="Times New Roman" pitchFamily="18" charset="0"/>
              </a:rPr>
              <a:t>Замон талабларидан келиб чиқиб Баркамол шахс модели шаклланди.</a:t>
            </a:r>
          </a:p>
          <a:p>
            <a:pPr marL="0" indent="441325" algn="just">
              <a:lnSpc>
                <a:spcPct val="90000"/>
              </a:lnSpc>
              <a:buFont typeface="Wingdings" pitchFamily="2" charset="2"/>
              <a:buNone/>
            </a:pPr>
            <a:r>
              <a:rPr lang="uz-Cyrl-UZ" sz="2800" smtClean="0">
                <a:latin typeface="Times New Roman" pitchFamily="18" charset="0"/>
                <a:cs typeface="Times New Roman" pitchFamily="18" charset="0"/>
              </a:rPr>
              <a:t>Таълимли-ақлли, онгли-; тарбияли – одоб-аҳлоқли ; соғлом-маънавий соғлом, жисмоний соғлом, тиббий ва рухий соғлом, ғоявий соғлом; мехнатсевар-касб-кор кўникмаларга эга; ватанпарвар-мард, жасур, виждонли, бурч-маъсулиятли, байналминаллик ва тадбиркорлик сифатларига эга бўлган шу билан бирга эркин фикрли шахсларни шакллантиришга қаратилади.</a:t>
            </a:r>
            <a:endParaRPr lang="ru-RU" sz="2800" smtClean="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25425" y="152400"/>
            <a:ext cx="8689975" cy="990600"/>
          </a:xfrm>
        </p:spPr>
        <p:txBody>
          <a:bodyPr/>
          <a:lstStyle/>
          <a:p>
            <a:pPr algn="ctr"/>
            <a:r>
              <a:rPr lang="uz-Cyrl-UZ" sz="2400" b="1" smtClean="0">
                <a:latin typeface="Times New Roman" pitchFamily="18" charset="0"/>
                <a:cs typeface="Times New Roman" pitchFamily="18" charset="0"/>
              </a:rPr>
              <a:t>Маълумки </a:t>
            </a:r>
            <a:r>
              <a:rPr lang="en-US" sz="2400" b="1" smtClean="0">
                <a:latin typeface="Times New Roman" pitchFamily="18" charset="0"/>
                <a:cs typeface="Times New Roman" pitchFamily="18" charset="0"/>
              </a:rPr>
              <a:t> </a:t>
            </a:r>
            <a:r>
              <a:rPr lang="uz-Cyrl-UZ" sz="2400" b="1" smtClean="0">
                <a:latin typeface="Times New Roman" pitchFamily="18" charset="0"/>
                <a:cs typeface="Times New Roman" pitchFamily="18" charset="0"/>
              </a:rPr>
              <a:t>таълим-тарбиянинг асосий бўғини бу узлуксиз таълим бўлиб, узлуксиз таълимнинг 4-5- босқичлари:</a:t>
            </a:r>
            <a:endParaRPr lang="ru-RU" sz="2400" b="1" smtClean="0">
              <a:latin typeface="Times New Roman" pitchFamily="18" charset="0"/>
              <a:cs typeface="Times New Roman" pitchFamily="18" charset="0"/>
            </a:endParaRPr>
          </a:p>
        </p:txBody>
      </p:sp>
      <p:sp>
        <p:nvSpPr>
          <p:cNvPr id="19458" name="Rectangle 3"/>
          <p:cNvSpPr>
            <a:spLocks noGrp="1" noChangeArrowheads="1"/>
          </p:cNvSpPr>
          <p:nvPr>
            <p:ph sz="quarter" idx="1"/>
          </p:nvPr>
        </p:nvSpPr>
        <p:spPr>
          <a:xfrm>
            <a:off x="533400" y="2133600"/>
            <a:ext cx="8153400" cy="3657600"/>
          </a:xfrm>
        </p:spPr>
        <p:txBody>
          <a:bodyPr/>
          <a:lstStyle/>
          <a:p>
            <a:pPr algn="just">
              <a:lnSpc>
                <a:spcPct val="80000"/>
              </a:lnSpc>
            </a:pPr>
            <a:r>
              <a:rPr lang="uz-Cyrl-UZ" sz="2800" smtClean="0">
                <a:latin typeface="Times New Roman" pitchFamily="18" charset="0"/>
                <a:cs typeface="Times New Roman" pitchFamily="18" charset="0"/>
              </a:rPr>
              <a:t>ўрта-махсус касб-ҳунар таълими ва олий мутаххасислик таълимини ўз ичига олади.</a:t>
            </a:r>
          </a:p>
          <a:p>
            <a:pPr algn="just">
              <a:lnSpc>
                <a:spcPct val="80000"/>
              </a:lnSpc>
            </a:pPr>
            <a:r>
              <a:rPr lang="uz-Cyrl-UZ" sz="2800" smtClean="0">
                <a:latin typeface="Times New Roman" pitchFamily="18" charset="0"/>
                <a:cs typeface="Times New Roman" pitchFamily="18" charset="0"/>
              </a:rPr>
              <a:t>сўнгги босқич бакалавр ва магистратура ички эҳтиёж ва шароитлардан келиб чиқиб аспирантура, докторантура босқичлари мавжуд.</a:t>
            </a:r>
          </a:p>
          <a:p>
            <a:pPr algn="just">
              <a:lnSpc>
                <a:spcPct val="80000"/>
              </a:lnSpc>
            </a:pPr>
            <a:r>
              <a:rPr lang="uz-Cyrl-UZ" sz="2800" smtClean="0">
                <a:latin typeface="Times New Roman" pitchFamily="18" charset="0"/>
                <a:cs typeface="Times New Roman" pitchFamily="18" charset="0"/>
              </a:rPr>
              <a:t>қўшимча  касбий таълим қайта тайёрлаш ва малака ошириш тизимлари ҳам  узлуксиз таълим тизимининг босқичлари сифатида шакллантирилди. </a:t>
            </a:r>
            <a:endParaRPr lang="ru-RU" sz="2800" smtClean="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50" y="571500"/>
            <a:ext cx="969963" cy="1409700"/>
          </a:xfrm>
          <a:prstGeom prst="curvedRightArrow">
            <a:avLst>
              <a:gd name="adj1" fmla="val 20939"/>
              <a:gd name="adj2" fmla="val 41878"/>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6" name="AutoShape 9"/>
          <p:cNvSpPr>
            <a:spLocks noChangeArrowheads="1"/>
          </p:cNvSpPr>
          <p:nvPr/>
        </p:nvSpPr>
        <p:spPr bwMode="auto">
          <a:xfrm>
            <a:off x="1233488" y="1400175"/>
            <a:ext cx="6637337" cy="796925"/>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defRPr/>
            </a:pPr>
            <a:r>
              <a:rPr lang="uz-Cyrl-UZ" sz="2800">
                <a:latin typeface="Times New Roman" pitchFamily="18" charset="0"/>
                <a:cs typeface="Times New Roman" pitchFamily="18" charset="0"/>
              </a:rPr>
              <a:t>Умум ўрта таълим</a:t>
            </a:r>
            <a:endParaRPr lang="uz-Cyrl-UZ" sz="2800">
              <a:solidFill>
                <a:schemeClr val="bg1"/>
              </a:solidFill>
              <a:latin typeface="Times New Roman" pitchFamily="18" charset="0"/>
              <a:ea typeface="Times New Roman" pitchFamily="18" charset="0"/>
              <a:cs typeface="Times New Roman" pitchFamily="18" charset="0"/>
            </a:endParaRPr>
          </a:p>
        </p:txBody>
      </p:sp>
      <p:sp>
        <p:nvSpPr>
          <p:cNvPr id="7" name="AutoShape 5"/>
          <p:cNvSpPr>
            <a:spLocks noChangeArrowheads="1"/>
          </p:cNvSpPr>
          <p:nvPr/>
        </p:nvSpPr>
        <p:spPr bwMode="auto">
          <a:xfrm>
            <a:off x="7867650" y="1639888"/>
            <a:ext cx="890588" cy="1500187"/>
          </a:xfrm>
          <a:prstGeom prst="curvedLeftArrow">
            <a:avLst>
              <a:gd name="adj1" fmla="val 22132"/>
              <a:gd name="adj2" fmla="val 44249"/>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8" name="AutoShape 8"/>
          <p:cNvSpPr>
            <a:spLocks noChangeArrowheads="1"/>
          </p:cNvSpPr>
          <p:nvPr/>
        </p:nvSpPr>
        <p:spPr bwMode="auto">
          <a:xfrm>
            <a:off x="1233488" y="2514600"/>
            <a:ext cx="6637337" cy="835025"/>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defRPr/>
            </a:pPr>
            <a:r>
              <a:rPr lang="uz-Cyrl-UZ" sz="2800">
                <a:latin typeface="Times New Roman" pitchFamily="18" charset="0"/>
                <a:cs typeface="Times New Roman" pitchFamily="18" charset="0"/>
              </a:rPr>
              <a:t>Ўрта-махсус касб-ҳунар таълими</a:t>
            </a:r>
            <a:endParaRPr lang="uz-Cyrl-UZ" sz="2800">
              <a:solidFill>
                <a:schemeClr val="bg1"/>
              </a:solidFill>
              <a:latin typeface="Times New Roman" pitchFamily="18" charset="0"/>
              <a:ea typeface="Times New Roman" pitchFamily="18" charset="0"/>
              <a:cs typeface="Times New Roman" pitchFamily="18" charset="0"/>
            </a:endParaRPr>
          </a:p>
        </p:txBody>
      </p:sp>
      <p:sp>
        <p:nvSpPr>
          <p:cNvPr id="9" name="AutoShape 3"/>
          <p:cNvSpPr>
            <a:spLocks noChangeArrowheads="1"/>
          </p:cNvSpPr>
          <p:nvPr/>
        </p:nvSpPr>
        <p:spPr bwMode="auto">
          <a:xfrm>
            <a:off x="444500" y="2833688"/>
            <a:ext cx="806450" cy="1454150"/>
          </a:xfrm>
          <a:prstGeom prst="curvedRightArrow">
            <a:avLst>
              <a:gd name="adj1" fmla="val 23691"/>
              <a:gd name="adj2" fmla="val 47366"/>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10" name="AutoShape 7"/>
          <p:cNvSpPr>
            <a:spLocks noChangeArrowheads="1"/>
          </p:cNvSpPr>
          <p:nvPr/>
        </p:nvSpPr>
        <p:spPr bwMode="auto">
          <a:xfrm>
            <a:off x="1233488" y="3657600"/>
            <a:ext cx="6637337" cy="782638"/>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defRPr/>
            </a:pPr>
            <a:r>
              <a:rPr lang="uz-Cyrl-UZ" sz="2800">
                <a:latin typeface="Times New Roman" pitchFamily="18" charset="0"/>
                <a:cs typeface="Times New Roman" pitchFamily="18" charset="0"/>
              </a:rPr>
              <a:t>Олий таълим</a:t>
            </a:r>
            <a:endParaRPr lang="uz-Cyrl-UZ" sz="2800">
              <a:solidFill>
                <a:schemeClr val="bg1"/>
              </a:solidFill>
              <a:latin typeface="Times New Roman" pitchFamily="18" charset="0"/>
              <a:ea typeface="Times New Roman" pitchFamily="18" charset="0"/>
              <a:cs typeface="Times New Roman" pitchFamily="18" charset="0"/>
            </a:endParaRPr>
          </a:p>
        </p:txBody>
      </p:sp>
      <p:sp>
        <p:nvSpPr>
          <p:cNvPr id="11" name="AutoShape 4"/>
          <p:cNvSpPr>
            <a:spLocks noChangeArrowheads="1"/>
          </p:cNvSpPr>
          <p:nvPr/>
        </p:nvSpPr>
        <p:spPr bwMode="auto">
          <a:xfrm>
            <a:off x="7867650" y="3886200"/>
            <a:ext cx="808038" cy="1531938"/>
          </a:xfrm>
          <a:prstGeom prst="curvedLeftArrow">
            <a:avLst>
              <a:gd name="adj1" fmla="val 24910"/>
              <a:gd name="adj2" fmla="val 49802"/>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13" name="AutoShape 9"/>
          <p:cNvSpPr>
            <a:spLocks noChangeArrowheads="1"/>
          </p:cNvSpPr>
          <p:nvPr/>
        </p:nvSpPr>
        <p:spPr bwMode="auto">
          <a:xfrm>
            <a:off x="1219200" y="228600"/>
            <a:ext cx="6637338" cy="796925"/>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defRPr/>
            </a:pPr>
            <a:r>
              <a:rPr lang="uz-Cyrl-UZ" sz="2800">
                <a:latin typeface="Times New Roman" pitchFamily="18" charset="0"/>
                <a:cs typeface="Times New Roman" pitchFamily="18" charset="0"/>
              </a:rPr>
              <a:t>Мактабгача таълим</a:t>
            </a:r>
            <a:endParaRPr lang="uz-Cyrl-UZ" sz="2800">
              <a:solidFill>
                <a:schemeClr val="bg1"/>
              </a:solidFill>
              <a:latin typeface="Times New Roman" pitchFamily="18" charset="0"/>
              <a:ea typeface="Times New Roman" pitchFamily="18" charset="0"/>
              <a:cs typeface="Times New Roman" pitchFamily="18" charset="0"/>
            </a:endParaRPr>
          </a:p>
        </p:txBody>
      </p:sp>
      <p:sp>
        <p:nvSpPr>
          <p:cNvPr id="14" name="AutoShape 7"/>
          <p:cNvSpPr>
            <a:spLocks noChangeArrowheads="1"/>
          </p:cNvSpPr>
          <p:nvPr/>
        </p:nvSpPr>
        <p:spPr bwMode="auto">
          <a:xfrm>
            <a:off x="1295400" y="4800600"/>
            <a:ext cx="6637338" cy="782638"/>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defRPr/>
            </a:pPr>
            <a:r>
              <a:rPr lang="uz-Cyrl-UZ" sz="2800">
                <a:latin typeface="Times New Roman" pitchFamily="18" charset="0"/>
                <a:cs typeface="Times New Roman" pitchFamily="18" charset="0"/>
              </a:rPr>
              <a:t>Олий таълимдан кейинги</a:t>
            </a:r>
            <a:endParaRPr lang="uz-Cyrl-UZ" sz="2800">
              <a:solidFill>
                <a:schemeClr val="bg1"/>
              </a:solidFill>
              <a:latin typeface="Times New Roman" pitchFamily="18" charset="0"/>
              <a:ea typeface="Times New Roman" pitchFamily="18" charset="0"/>
              <a:cs typeface="Times New Roman" pitchFamily="18" charset="0"/>
            </a:endParaRPr>
          </a:p>
        </p:txBody>
      </p:sp>
      <p:sp>
        <p:nvSpPr>
          <p:cNvPr id="15" name="AutoShape 3"/>
          <p:cNvSpPr>
            <a:spLocks noChangeArrowheads="1"/>
          </p:cNvSpPr>
          <p:nvPr/>
        </p:nvSpPr>
        <p:spPr bwMode="auto">
          <a:xfrm>
            <a:off x="488950" y="5022850"/>
            <a:ext cx="806450" cy="1454150"/>
          </a:xfrm>
          <a:prstGeom prst="curvedRightArrow">
            <a:avLst>
              <a:gd name="adj1" fmla="val 23691"/>
              <a:gd name="adj2" fmla="val 47366"/>
              <a:gd name="adj3" fmla="val 33333"/>
            </a:avLst>
          </a:prstGeom>
          <a:solidFill>
            <a:srgbClr val="C00000"/>
          </a:solidFill>
          <a:ln w="9525">
            <a:noFill/>
            <a:miter lim="800000"/>
            <a:headEnd/>
            <a:tailEnd/>
          </a:ln>
          <a:effectLst>
            <a:prstShdw prst="shdw17" dist="17961" dir="2700000">
              <a:srgbClr val="007A99"/>
            </a:prstShdw>
          </a:effectLst>
        </p:spPr>
        <p:txBody>
          <a:bodyPr anchor="ctr"/>
          <a:lstStyle/>
          <a:p>
            <a:endParaRPr lang="ru-RU"/>
          </a:p>
        </p:txBody>
      </p:sp>
      <p:sp>
        <p:nvSpPr>
          <p:cNvPr id="16" name="AutoShape 7"/>
          <p:cNvSpPr>
            <a:spLocks noChangeArrowheads="1"/>
          </p:cNvSpPr>
          <p:nvPr/>
        </p:nvSpPr>
        <p:spPr bwMode="auto">
          <a:xfrm>
            <a:off x="1295400" y="5922963"/>
            <a:ext cx="6637338" cy="782637"/>
          </a:xfrm>
          <a:prstGeom prst="plaque">
            <a:avLst>
              <a:gd name="adj" fmla="val 16667"/>
            </a:avLst>
          </a:prstGeom>
          <a:solidFill>
            <a:schemeClr val="accent5"/>
          </a:solidFill>
          <a:ln>
            <a:solidFill>
              <a:srgbClr val="FF0000"/>
            </a:solidFill>
          </a:ln>
          <a:effectLst>
            <a:prstShdw prst="shdw17" dist="17961" dir="2700000">
              <a:srgbClr val="007A99"/>
            </a:prstShdw>
          </a:effectLst>
        </p:spPr>
        <p:txBody>
          <a:bodyPr lIns="74066" tIns="37033" rIns="74066" bIns="37033" anchor="ctr"/>
          <a:lstStyle/>
          <a:p>
            <a:pPr algn="ctr" eaLnBrk="0" hangingPunct="0">
              <a:defRPr/>
            </a:pPr>
            <a:r>
              <a:rPr lang="uz-Cyrl-UZ" sz="2800">
                <a:latin typeface="Times New Roman" pitchFamily="18" charset="0"/>
                <a:cs typeface="Times New Roman" pitchFamily="18" charset="0"/>
              </a:rPr>
              <a:t>Малака ошириш ва қайта тайёрлаш</a:t>
            </a:r>
            <a:endParaRPr lang="uz-Cyrl-UZ" sz="2800">
              <a:solidFill>
                <a:schemeClr val="bg1"/>
              </a:solidFill>
              <a:latin typeface="Times New Roman" pitchFamily="18" charset="0"/>
              <a:ea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2000"/>
                                        <p:tgtEl>
                                          <p:spTgt spid="13"/>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2000"/>
                                        <p:tgtEl>
                                          <p:spTgt spid="6"/>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2000"/>
                                        <p:tgtEl>
                                          <p:spTgt spid="7"/>
                                        </p:tgtEl>
                                      </p:cBhvr>
                                    </p:animEffect>
                                  </p:childTnLst>
                                </p:cTn>
                              </p:par>
                            </p:childTnLst>
                          </p:cTn>
                        </p:par>
                        <p:par>
                          <p:cTn id="20" fill="hold">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2000"/>
                                        <p:tgtEl>
                                          <p:spTgt spid="8"/>
                                        </p:tgtEl>
                                      </p:cBhvr>
                                    </p:animEffect>
                                  </p:childTnLst>
                                </p:cTn>
                              </p:par>
                            </p:childTnLst>
                          </p:cTn>
                        </p:par>
                        <p:par>
                          <p:cTn id="24" fill="hold">
                            <p:stCondLst>
                              <p:cond delay="100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2000"/>
                                        <p:tgtEl>
                                          <p:spTgt spid="9"/>
                                        </p:tgtEl>
                                      </p:cBhvr>
                                    </p:animEffect>
                                  </p:childTnLst>
                                </p:cTn>
                              </p:par>
                            </p:childTnLst>
                          </p:cTn>
                        </p:par>
                        <p:par>
                          <p:cTn id="28" fill="hold">
                            <p:stCondLst>
                              <p:cond delay="120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2000"/>
                                        <p:tgtEl>
                                          <p:spTgt spid="10"/>
                                        </p:tgtEl>
                                      </p:cBhvr>
                                    </p:animEffect>
                                  </p:childTnLst>
                                </p:cTn>
                              </p:par>
                            </p:childTnLst>
                          </p:cTn>
                        </p:par>
                        <p:par>
                          <p:cTn id="32" fill="hold">
                            <p:stCondLst>
                              <p:cond delay="140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2000"/>
                                        <p:tgtEl>
                                          <p:spTgt spid="11"/>
                                        </p:tgtEl>
                                      </p:cBhvr>
                                    </p:animEffect>
                                  </p:childTnLst>
                                </p:cTn>
                              </p:par>
                            </p:childTnLst>
                          </p:cTn>
                        </p:par>
                        <p:par>
                          <p:cTn id="36" fill="hold">
                            <p:stCondLst>
                              <p:cond delay="16000"/>
                            </p:stCondLst>
                            <p:childTnLst>
                              <p:par>
                                <p:cTn id="37" presetID="9"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2000"/>
                                        <p:tgtEl>
                                          <p:spTgt spid="14"/>
                                        </p:tgtEl>
                                      </p:cBhvr>
                                    </p:animEffect>
                                  </p:childTnLst>
                                </p:cTn>
                              </p:par>
                            </p:childTnLst>
                          </p:cTn>
                        </p:par>
                        <p:par>
                          <p:cTn id="40" fill="hold">
                            <p:stCondLst>
                              <p:cond delay="18000"/>
                            </p:stCondLst>
                            <p:childTnLst>
                              <p:par>
                                <p:cTn id="41" presetID="9"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2000"/>
                                        <p:tgtEl>
                                          <p:spTgt spid="15"/>
                                        </p:tgtEl>
                                      </p:cBhvr>
                                    </p:animEffect>
                                  </p:childTnLst>
                                </p:cTn>
                              </p:par>
                            </p:childTnLst>
                          </p:cTn>
                        </p:par>
                        <p:par>
                          <p:cTn id="44" fill="hold">
                            <p:stCondLst>
                              <p:cond delay="200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sz="quarter" idx="1"/>
          </p:nvPr>
        </p:nvSpPr>
        <p:spPr>
          <a:xfrm>
            <a:off x="612775" y="1905000"/>
            <a:ext cx="8153400" cy="4495800"/>
          </a:xfrm>
        </p:spPr>
        <p:txBody>
          <a:bodyPr/>
          <a:lstStyle/>
          <a:p>
            <a:pPr marL="0" indent="530225" algn="just">
              <a:buFont typeface="Wingdings" pitchFamily="2" charset="2"/>
              <a:buNone/>
            </a:pPr>
            <a:r>
              <a:rPr lang="uz-Cyrl-UZ" sz="2800" smtClean="0">
                <a:latin typeface="Times New Roman" pitchFamily="18" charset="0"/>
                <a:cs typeface="Times New Roman" pitchFamily="18" charset="0"/>
              </a:rPr>
              <a:t> Ўзбекистон Республикасининг “Таълим тўғрисида”ги қонуни ва “Кадрлар тайёрлаш миллий дастури”га биноан олий таълимнинг мақсади ҳозирги давр талабларига жавоб берадиган, илмий-техник, иқтисодий, ижтимоий ва маданий ривожланишни таъминлай оладиган ва юксак маънавий ва ахлоқий сифатларга эга бўлган юқори малакали, рақобатбардош кадрлар билан таъминлашдир. </a:t>
            </a:r>
            <a:endParaRPr lang="ru-RU" sz="2800" smtClean="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424</TotalTime>
  <Words>766</Words>
  <Application>Microsoft Office PowerPoint</Application>
  <PresentationFormat>Экран (4:3)</PresentationFormat>
  <Paragraphs>66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Обычная</vt:lpstr>
      <vt:lpstr>МАВЗУ:     Кадрлар тайёрлаш миллий дастури"ва узлуксиз таълим тизимини тубдан ислоҳ қилиш шароитларида, Ўзбекистон Республикасида олий мактаб тараққиёти. </vt:lpstr>
      <vt:lpstr> </vt:lpstr>
      <vt:lpstr>Презентация PowerPoint</vt:lpstr>
      <vt:lpstr>Презентация PowerPoint</vt:lpstr>
      <vt:lpstr>Миллий дастурда белгиланган кадрлар тайёрлаш миллий моделида асосий қуйидаги омилларга эътибор қаратилади:</vt:lpstr>
      <vt:lpstr>Презентация PowerPoint</vt:lpstr>
      <vt:lpstr>Маълумки  таълим-тарбиянинг асосий бўғини бу узлуксиз таълим бўлиб, узлуксиз таълимнинг 4-5- босқичлари:</vt:lpstr>
      <vt:lpstr>Презентация PowerPoint</vt:lpstr>
      <vt:lpstr>Презентация PowerPoint</vt:lpstr>
      <vt:lpstr>Олий таълимнинг асосий вазифалари қуйидагилардир:</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cp:lastModifiedBy>
  <cp:revision>26</cp:revision>
  <cp:lastPrinted>1601-01-01T00:00:00Z</cp:lastPrinted>
  <dcterms:created xsi:type="dcterms:W3CDTF">1601-01-01T00:00:00Z</dcterms:created>
  <dcterms:modified xsi:type="dcterms:W3CDTF">2013-04-19T06:33:46Z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