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sldIdLst>
    <p:sldId id="256" r:id="rId2"/>
    <p:sldId id="298" r:id="rId3"/>
    <p:sldId id="299" r:id="rId4"/>
    <p:sldId id="300" r:id="rId5"/>
    <p:sldId id="302" r:id="rId6"/>
    <p:sldId id="303" r:id="rId7"/>
    <p:sldId id="304" r:id="rId8"/>
    <p:sldId id="305" r:id="rId9"/>
    <p:sldId id="301" r:id="rId10"/>
    <p:sldId id="274" r:id="rId11"/>
    <p:sldId id="306" r:id="rId12"/>
    <p:sldId id="307" r:id="rId13"/>
    <p:sldId id="308" r:id="rId14"/>
    <p:sldId id="309" r:id="rId15"/>
    <p:sldId id="310" r:id="rId16"/>
    <p:sldId id="311" r:id="rId17"/>
    <p:sldId id="312" r:id="rId18"/>
    <p:sldId id="314" r:id="rId19"/>
    <p:sldId id="315" r:id="rId20"/>
    <p:sldId id="313" r:id="rId21"/>
    <p:sldId id="316" r:id="rId22"/>
    <p:sldId id="317" r:id="rId23"/>
    <p:sldId id="318" r:id="rId24"/>
    <p:sldId id="319" r:id="rId25"/>
    <p:sldId id="321" r:id="rId26"/>
    <p:sldId id="320" r:id="rId27"/>
    <p:sldId id="323" r:id="rId28"/>
    <p:sldId id="322" r:id="rId29"/>
    <p:sldId id="324" r:id="rId30"/>
    <p:sldId id="325"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8DFA88"/>
    <a:srgbClr val="FFCC99"/>
    <a:srgbClr val="FFCC66"/>
    <a:srgbClr val="000000"/>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4" autoAdjust="0"/>
    <p:restoredTop sz="94660"/>
  </p:normalViewPr>
  <p:slideViewPr>
    <p:cSldViewPr>
      <p:cViewPr varScale="1">
        <p:scale>
          <a:sx n="65" d="100"/>
          <a:sy n="65" d="100"/>
        </p:scale>
        <p:origin x="-58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575604-A67F-4201-A3C0-4F4C65D16C5A}" type="doc">
      <dgm:prSet loTypeId="urn:microsoft.com/office/officeart/2005/8/layout/target3" loCatId="relationship" qsTypeId="urn:microsoft.com/office/officeart/2005/8/quickstyle/simple1#1" qsCatId="simple" csTypeId="urn:microsoft.com/office/officeart/2005/8/colors/accent1_2#1" csCatId="accent1"/>
      <dgm:spPr/>
      <dgm:t>
        <a:bodyPr/>
        <a:lstStyle/>
        <a:p>
          <a:endParaRPr lang="ru-RU"/>
        </a:p>
      </dgm:t>
    </dgm:pt>
    <dgm:pt modelId="{CC992361-06C6-43EF-B873-B1F1D5624387}">
      <dgm:prSet/>
      <dgm:spPr/>
      <dgm:t>
        <a:bodyPr/>
        <a:lstStyle/>
        <a:p>
          <a:pPr rtl="0"/>
          <a:r>
            <a:rPr lang="ru-RU" b="1" smtClean="0">
              <a:solidFill>
                <a:schemeClr val="accent1">
                  <a:lumMod val="75000"/>
                </a:schemeClr>
              </a:solidFill>
            </a:rPr>
            <a:t>ПЕДАГОГИК  ТЕХНОЛОГИЯЛАР</a:t>
          </a:r>
          <a:endParaRPr lang="ru-RU">
            <a:solidFill>
              <a:schemeClr val="accent1">
                <a:lumMod val="75000"/>
              </a:schemeClr>
            </a:solidFill>
          </a:endParaRPr>
        </a:p>
      </dgm:t>
    </dgm:pt>
    <dgm:pt modelId="{ECDC001F-CD9D-451C-933D-78C014CB4A9A}" type="parTrans" cxnId="{22BE5173-FCDD-4FA3-A0A4-FBF92DE3E6BE}">
      <dgm:prSet/>
      <dgm:spPr/>
      <dgm:t>
        <a:bodyPr/>
        <a:lstStyle/>
        <a:p>
          <a:endParaRPr lang="ru-RU"/>
        </a:p>
      </dgm:t>
    </dgm:pt>
    <dgm:pt modelId="{724CB9E1-E9E6-40A2-9F37-F8B17122EB30}" type="sibTrans" cxnId="{22BE5173-FCDD-4FA3-A0A4-FBF92DE3E6BE}">
      <dgm:prSet/>
      <dgm:spPr/>
      <dgm:t>
        <a:bodyPr/>
        <a:lstStyle/>
        <a:p>
          <a:endParaRPr lang="ru-RU"/>
        </a:p>
      </dgm:t>
    </dgm:pt>
    <dgm:pt modelId="{3900A72B-83AC-4A94-8A86-BEF94B808F28}" type="pres">
      <dgm:prSet presAssocID="{B0575604-A67F-4201-A3C0-4F4C65D16C5A}" presName="Name0" presStyleCnt="0">
        <dgm:presLayoutVars>
          <dgm:chMax val="7"/>
          <dgm:dir/>
          <dgm:animLvl val="lvl"/>
          <dgm:resizeHandles val="exact"/>
        </dgm:presLayoutVars>
      </dgm:prSet>
      <dgm:spPr/>
      <dgm:t>
        <a:bodyPr/>
        <a:lstStyle/>
        <a:p>
          <a:endParaRPr lang="ru-RU"/>
        </a:p>
      </dgm:t>
    </dgm:pt>
    <dgm:pt modelId="{0F0A9D91-0D67-4DCB-96BE-AFFFF879D5CA}" type="pres">
      <dgm:prSet presAssocID="{CC992361-06C6-43EF-B873-B1F1D5624387}" presName="circle1" presStyleLbl="node1" presStyleIdx="0" presStyleCnt="1"/>
      <dgm:spPr/>
    </dgm:pt>
    <dgm:pt modelId="{0B7AB009-7FD1-447F-B2C7-8B6A92630647}" type="pres">
      <dgm:prSet presAssocID="{CC992361-06C6-43EF-B873-B1F1D5624387}" presName="space" presStyleCnt="0"/>
      <dgm:spPr/>
    </dgm:pt>
    <dgm:pt modelId="{7C005940-DBBB-4EBA-81E4-4E3118286178}" type="pres">
      <dgm:prSet presAssocID="{CC992361-06C6-43EF-B873-B1F1D5624387}" presName="rect1" presStyleLbl="alignAcc1" presStyleIdx="0" presStyleCnt="1" custLinFactNeighborX="1166"/>
      <dgm:spPr/>
      <dgm:t>
        <a:bodyPr/>
        <a:lstStyle/>
        <a:p>
          <a:endParaRPr lang="ru-RU"/>
        </a:p>
      </dgm:t>
    </dgm:pt>
    <dgm:pt modelId="{94E9A3DC-D797-40DE-9E4F-7BAFCD2211CF}" type="pres">
      <dgm:prSet presAssocID="{CC992361-06C6-43EF-B873-B1F1D5624387}" presName="rect1ParTxNoCh" presStyleLbl="alignAcc1" presStyleIdx="0" presStyleCnt="1">
        <dgm:presLayoutVars>
          <dgm:chMax val="1"/>
          <dgm:bulletEnabled val="1"/>
        </dgm:presLayoutVars>
      </dgm:prSet>
      <dgm:spPr/>
      <dgm:t>
        <a:bodyPr/>
        <a:lstStyle/>
        <a:p>
          <a:endParaRPr lang="ru-RU"/>
        </a:p>
      </dgm:t>
    </dgm:pt>
  </dgm:ptLst>
  <dgm:cxnLst>
    <dgm:cxn modelId="{A44F4FF4-55D7-437D-A4EE-FF8C51FF3DD4}" type="presOf" srcId="{CC992361-06C6-43EF-B873-B1F1D5624387}" destId="{94E9A3DC-D797-40DE-9E4F-7BAFCD2211CF}" srcOrd="1" destOrd="0" presId="urn:microsoft.com/office/officeart/2005/8/layout/target3"/>
    <dgm:cxn modelId="{21BE4E19-0506-44AA-89E3-E50F644C733E}" type="presOf" srcId="{B0575604-A67F-4201-A3C0-4F4C65D16C5A}" destId="{3900A72B-83AC-4A94-8A86-BEF94B808F28}" srcOrd="0" destOrd="0" presId="urn:microsoft.com/office/officeart/2005/8/layout/target3"/>
    <dgm:cxn modelId="{0E40FE87-D180-41C6-804D-E44635CBE56C}" type="presOf" srcId="{CC992361-06C6-43EF-B873-B1F1D5624387}" destId="{7C005940-DBBB-4EBA-81E4-4E3118286178}" srcOrd="0" destOrd="0" presId="urn:microsoft.com/office/officeart/2005/8/layout/target3"/>
    <dgm:cxn modelId="{22BE5173-FCDD-4FA3-A0A4-FBF92DE3E6BE}" srcId="{B0575604-A67F-4201-A3C0-4F4C65D16C5A}" destId="{CC992361-06C6-43EF-B873-B1F1D5624387}" srcOrd="0" destOrd="0" parTransId="{ECDC001F-CD9D-451C-933D-78C014CB4A9A}" sibTransId="{724CB9E1-E9E6-40A2-9F37-F8B17122EB30}"/>
    <dgm:cxn modelId="{6CAC9EE0-4506-4AD0-8F7A-E445C2B3F835}" type="presParOf" srcId="{3900A72B-83AC-4A94-8A86-BEF94B808F28}" destId="{0F0A9D91-0D67-4DCB-96BE-AFFFF879D5CA}" srcOrd="0" destOrd="0" presId="urn:microsoft.com/office/officeart/2005/8/layout/target3"/>
    <dgm:cxn modelId="{1B4C8C2C-0C62-4553-AC3B-8222515249EF}" type="presParOf" srcId="{3900A72B-83AC-4A94-8A86-BEF94B808F28}" destId="{0B7AB009-7FD1-447F-B2C7-8B6A92630647}" srcOrd="1" destOrd="0" presId="urn:microsoft.com/office/officeart/2005/8/layout/target3"/>
    <dgm:cxn modelId="{EF3C72C4-DD6A-4DE5-8780-A52BBA9EF3C3}" type="presParOf" srcId="{3900A72B-83AC-4A94-8A86-BEF94B808F28}" destId="{7C005940-DBBB-4EBA-81E4-4E3118286178}" srcOrd="2" destOrd="0" presId="urn:microsoft.com/office/officeart/2005/8/layout/target3"/>
    <dgm:cxn modelId="{B3AAFA47-656F-4B50-A8F9-BDC4EFABE4E2}" type="presParOf" srcId="{3900A72B-83AC-4A94-8A86-BEF94B808F28}" destId="{94E9A3DC-D797-40DE-9E4F-7BAFCD2211CF}"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575604-A67F-4201-A3C0-4F4C65D16C5A}" type="doc">
      <dgm:prSet loTypeId="urn:microsoft.com/office/officeart/2005/8/layout/target3" loCatId="relationship" qsTypeId="urn:microsoft.com/office/officeart/2005/8/quickstyle/simple1#2" qsCatId="simple" csTypeId="urn:microsoft.com/office/officeart/2005/8/colors/accent1_2#2" csCatId="accent1"/>
      <dgm:spPr/>
      <dgm:t>
        <a:bodyPr/>
        <a:lstStyle/>
        <a:p>
          <a:endParaRPr lang="ru-RU"/>
        </a:p>
      </dgm:t>
    </dgm:pt>
    <dgm:pt modelId="{CC992361-06C6-43EF-B873-B1F1D5624387}">
      <dgm:prSet/>
      <dgm:spPr/>
      <dgm:t>
        <a:bodyPr/>
        <a:lstStyle/>
        <a:p>
          <a:pPr rtl="0"/>
          <a:r>
            <a:rPr lang="ru-RU" b="1" smtClean="0">
              <a:solidFill>
                <a:schemeClr val="accent1">
                  <a:lumMod val="75000"/>
                </a:schemeClr>
              </a:solidFill>
            </a:rPr>
            <a:t>ПЕДАГОГИК  ТЕХНОЛОГИЯЛАР</a:t>
          </a:r>
          <a:endParaRPr lang="ru-RU">
            <a:solidFill>
              <a:schemeClr val="accent1">
                <a:lumMod val="75000"/>
              </a:schemeClr>
            </a:solidFill>
          </a:endParaRPr>
        </a:p>
      </dgm:t>
    </dgm:pt>
    <dgm:pt modelId="{ECDC001F-CD9D-451C-933D-78C014CB4A9A}" type="parTrans" cxnId="{22BE5173-FCDD-4FA3-A0A4-FBF92DE3E6BE}">
      <dgm:prSet/>
      <dgm:spPr/>
      <dgm:t>
        <a:bodyPr/>
        <a:lstStyle/>
        <a:p>
          <a:endParaRPr lang="ru-RU"/>
        </a:p>
      </dgm:t>
    </dgm:pt>
    <dgm:pt modelId="{724CB9E1-E9E6-40A2-9F37-F8B17122EB30}" type="sibTrans" cxnId="{22BE5173-FCDD-4FA3-A0A4-FBF92DE3E6BE}">
      <dgm:prSet/>
      <dgm:spPr/>
      <dgm:t>
        <a:bodyPr/>
        <a:lstStyle/>
        <a:p>
          <a:endParaRPr lang="ru-RU"/>
        </a:p>
      </dgm:t>
    </dgm:pt>
    <dgm:pt modelId="{3900A72B-83AC-4A94-8A86-BEF94B808F28}" type="pres">
      <dgm:prSet presAssocID="{B0575604-A67F-4201-A3C0-4F4C65D16C5A}" presName="Name0" presStyleCnt="0">
        <dgm:presLayoutVars>
          <dgm:chMax val="7"/>
          <dgm:dir/>
          <dgm:animLvl val="lvl"/>
          <dgm:resizeHandles val="exact"/>
        </dgm:presLayoutVars>
      </dgm:prSet>
      <dgm:spPr/>
      <dgm:t>
        <a:bodyPr/>
        <a:lstStyle/>
        <a:p>
          <a:endParaRPr lang="ru-RU"/>
        </a:p>
      </dgm:t>
    </dgm:pt>
    <dgm:pt modelId="{0F0A9D91-0D67-4DCB-96BE-AFFFF879D5CA}" type="pres">
      <dgm:prSet presAssocID="{CC992361-06C6-43EF-B873-B1F1D5624387}" presName="circle1" presStyleLbl="node1" presStyleIdx="0" presStyleCnt="1"/>
      <dgm:spPr/>
    </dgm:pt>
    <dgm:pt modelId="{0B7AB009-7FD1-447F-B2C7-8B6A92630647}" type="pres">
      <dgm:prSet presAssocID="{CC992361-06C6-43EF-B873-B1F1D5624387}" presName="space" presStyleCnt="0"/>
      <dgm:spPr/>
    </dgm:pt>
    <dgm:pt modelId="{7C005940-DBBB-4EBA-81E4-4E3118286178}" type="pres">
      <dgm:prSet presAssocID="{CC992361-06C6-43EF-B873-B1F1D5624387}" presName="rect1" presStyleLbl="alignAcc1" presStyleIdx="0" presStyleCnt="1" custLinFactNeighborX="1166"/>
      <dgm:spPr/>
      <dgm:t>
        <a:bodyPr/>
        <a:lstStyle/>
        <a:p>
          <a:endParaRPr lang="ru-RU"/>
        </a:p>
      </dgm:t>
    </dgm:pt>
    <dgm:pt modelId="{94E9A3DC-D797-40DE-9E4F-7BAFCD2211CF}" type="pres">
      <dgm:prSet presAssocID="{CC992361-06C6-43EF-B873-B1F1D5624387}" presName="rect1ParTxNoCh" presStyleLbl="alignAcc1" presStyleIdx="0" presStyleCnt="1">
        <dgm:presLayoutVars>
          <dgm:chMax val="1"/>
          <dgm:bulletEnabled val="1"/>
        </dgm:presLayoutVars>
      </dgm:prSet>
      <dgm:spPr/>
      <dgm:t>
        <a:bodyPr/>
        <a:lstStyle/>
        <a:p>
          <a:endParaRPr lang="ru-RU"/>
        </a:p>
      </dgm:t>
    </dgm:pt>
  </dgm:ptLst>
  <dgm:cxnLst>
    <dgm:cxn modelId="{455289DD-F5F7-4170-9F2B-41D9A1E66FFE}" type="presOf" srcId="{CC992361-06C6-43EF-B873-B1F1D5624387}" destId="{7C005940-DBBB-4EBA-81E4-4E3118286178}" srcOrd="0" destOrd="0" presId="urn:microsoft.com/office/officeart/2005/8/layout/target3"/>
    <dgm:cxn modelId="{85FE9280-BF78-4151-B786-D1659B6C020D}" type="presOf" srcId="{B0575604-A67F-4201-A3C0-4F4C65D16C5A}" destId="{3900A72B-83AC-4A94-8A86-BEF94B808F28}" srcOrd="0" destOrd="0" presId="urn:microsoft.com/office/officeart/2005/8/layout/target3"/>
    <dgm:cxn modelId="{00AD6764-1649-4FE1-B1CB-2A113FCFDC46}" type="presOf" srcId="{CC992361-06C6-43EF-B873-B1F1D5624387}" destId="{94E9A3DC-D797-40DE-9E4F-7BAFCD2211CF}" srcOrd="1" destOrd="0" presId="urn:microsoft.com/office/officeart/2005/8/layout/target3"/>
    <dgm:cxn modelId="{22BE5173-FCDD-4FA3-A0A4-FBF92DE3E6BE}" srcId="{B0575604-A67F-4201-A3C0-4F4C65D16C5A}" destId="{CC992361-06C6-43EF-B873-B1F1D5624387}" srcOrd="0" destOrd="0" parTransId="{ECDC001F-CD9D-451C-933D-78C014CB4A9A}" sibTransId="{724CB9E1-E9E6-40A2-9F37-F8B17122EB30}"/>
    <dgm:cxn modelId="{29899160-A48C-4E16-B3FF-DA62FC68CB8C}" type="presParOf" srcId="{3900A72B-83AC-4A94-8A86-BEF94B808F28}" destId="{0F0A9D91-0D67-4DCB-96BE-AFFFF879D5CA}" srcOrd="0" destOrd="0" presId="urn:microsoft.com/office/officeart/2005/8/layout/target3"/>
    <dgm:cxn modelId="{DF10A05F-E5CB-4846-8882-7235F4FC62FE}" type="presParOf" srcId="{3900A72B-83AC-4A94-8A86-BEF94B808F28}" destId="{0B7AB009-7FD1-447F-B2C7-8B6A92630647}" srcOrd="1" destOrd="0" presId="urn:microsoft.com/office/officeart/2005/8/layout/target3"/>
    <dgm:cxn modelId="{CFC7C076-524B-42C5-8EEC-1B4F0A183C31}" type="presParOf" srcId="{3900A72B-83AC-4A94-8A86-BEF94B808F28}" destId="{7C005940-DBBB-4EBA-81E4-4E3118286178}" srcOrd="2" destOrd="0" presId="urn:microsoft.com/office/officeart/2005/8/layout/target3"/>
    <dgm:cxn modelId="{3B99022B-4209-4C21-9C07-EB58A6C6BE98}" type="presParOf" srcId="{3900A72B-83AC-4A94-8A86-BEF94B808F28}" destId="{94E9A3DC-D797-40DE-9E4F-7BAFCD2211CF}"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575604-A67F-4201-A3C0-4F4C65D16C5A}" type="doc">
      <dgm:prSet loTypeId="urn:microsoft.com/office/officeart/2005/8/layout/target3" loCatId="relationship" qsTypeId="urn:microsoft.com/office/officeart/2005/8/quickstyle/simple1#3" qsCatId="simple" csTypeId="urn:microsoft.com/office/officeart/2005/8/colors/accent1_2#3" csCatId="accent1"/>
      <dgm:spPr/>
      <dgm:t>
        <a:bodyPr/>
        <a:lstStyle/>
        <a:p>
          <a:endParaRPr lang="ru-RU"/>
        </a:p>
      </dgm:t>
    </dgm:pt>
    <dgm:pt modelId="{CC992361-06C6-43EF-B873-B1F1D5624387}">
      <dgm:prSet/>
      <dgm:spPr/>
      <dgm:t>
        <a:bodyPr/>
        <a:lstStyle/>
        <a:p>
          <a:pPr rtl="0"/>
          <a:r>
            <a:rPr lang="ru-RU" b="1" smtClean="0">
              <a:solidFill>
                <a:schemeClr val="accent1">
                  <a:lumMod val="75000"/>
                </a:schemeClr>
              </a:solidFill>
            </a:rPr>
            <a:t>ПЕДАГОГИК  ТЕХНОЛОГИЯЛАР</a:t>
          </a:r>
          <a:endParaRPr lang="ru-RU">
            <a:solidFill>
              <a:schemeClr val="accent1">
                <a:lumMod val="75000"/>
              </a:schemeClr>
            </a:solidFill>
          </a:endParaRPr>
        </a:p>
      </dgm:t>
    </dgm:pt>
    <dgm:pt modelId="{ECDC001F-CD9D-451C-933D-78C014CB4A9A}" type="parTrans" cxnId="{22BE5173-FCDD-4FA3-A0A4-FBF92DE3E6BE}">
      <dgm:prSet/>
      <dgm:spPr/>
      <dgm:t>
        <a:bodyPr/>
        <a:lstStyle/>
        <a:p>
          <a:endParaRPr lang="ru-RU"/>
        </a:p>
      </dgm:t>
    </dgm:pt>
    <dgm:pt modelId="{724CB9E1-E9E6-40A2-9F37-F8B17122EB30}" type="sibTrans" cxnId="{22BE5173-FCDD-4FA3-A0A4-FBF92DE3E6BE}">
      <dgm:prSet/>
      <dgm:spPr/>
      <dgm:t>
        <a:bodyPr/>
        <a:lstStyle/>
        <a:p>
          <a:endParaRPr lang="ru-RU"/>
        </a:p>
      </dgm:t>
    </dgm:pt>
    <dgm:pt modelId="{3900A72B-83AC-4A94-8A86-BEF94B808F28}" type="pres">
      <dgm:prSet presAssocID="{B0575604-A67F-4201-A3C0-4F4C65D16C5A}" presName="Name0" presStyleCnt="0">
        <dgm:presLayoutVars>
          <dgm:chMax val="7"/>
          <dgm:dir/>
          <dgm:animLvl val="lvl"/>
          <dgm:resizeHandles val="exact"/>
        </dgm:presLayoutVars>
      </dgm:prSet>
      <dgm:spPr/>
      <dgm:t>
        <a:bodyPr/>
        <a:lstStyle/>
        <a:p>
          <a:endParaRPr lang="ru-RU"/>
        </a:p>
      </dgm:t>
    </dgm:pt>
    <dgm:pt modelId="{0F0A9D91-0D67-4DCB-96BE-AFFFF879D5CA}" type="pres">
      <dgm:prSet presAssocID="{CC992361-06C6-43EF-B873-B1F1D5624387}" presName="circle1" presStyleLbl="node1" presStyleIdx="0" presStyleCnt="1"/>
      <dgm:spPr/>
    </dgm:pt>
    <dgm:pt modelId="{0B7AB009-7FD1-447F-B2C7-8B6A92630647}" type="pres">
      <dgm:prSet presAssocID="{CC992361-06C6-43EF-B873-B1F1D5624387}" presName="space" presStyleCnt="0"/>
      <dgm:spPr/>
    </dgm:pt>
    <dgm:pt modelId="{7C005940-DBBB-4EBA-81E4-4E3118286178}" type="pres">
      <dgm:prSet presAssocID="{CC992361-06C6-43EF-B873-B1F1D5624387}" presName="rect1" presStyleLbl="alignAcc1" presStyleIdx="0" presStyleCnt="1" custLinFactNeighborX="1166"/>
      <dgm:spPr/>
      <dgm:t>
        <a:bodyPr/>
        <a:lstStyle/>
        <a:p>
          <a:endParaRPr lang="ru-RU"/>
        </a:p>
      </dgm:t>
    </dgm:pt>
    <dgm:pt modelId="{94E9A3DC-D797-40DE-9E4F-7BAFCD2211CF}" type="pres">
      <dgm:prSet presAssocID="{CC992361-06C6-43EF-B873-B1F1D5624387}" presName="rect1ParTxNoCh" presStyleLbl="alignAcc1" presStyleIdx="0" presStyleCnt="1">
        <dgm:presLayoutVars>
          <dgm:chMax val="1"/>
          <dgm:bulletEnabled val="1"/>
        </dgm:presLayoutVars>
      </dgm:prSet>
      <dgm:spPr/>
      <dgm:t>
        <a:bodyPr/>
        <a:lstStyle/>
        <a:p>
          <a:endParaRPr lang="ru-RU"/>
        </a:p>
      </dgm:t>
    </dgm:pt>
  </dgm:ptLst>
  <dgm:cxnLst>
    <dgm:cxn modelId="{C472AA02-E518-4137-8A29-3EFF75EA7581}" type="presOf" srcId="{CC992361-06C6-43EF-B873-B1F1D5624387}" destId="{94E9A3DC-D797-40DE-9E4F-7BAFCD2211CF}" srcOrd="1" destOrd="0" presId="urn:microsoft.com/office/officeart/2005/8/layout/target3"/>
    <dgm:cxn modelId="{F0B6D44F-755B-46CA-879F-0517B0F1395A}" type="presOf" srcId="{CC992361-06C6-43EF-B873-B1F1D5624387}" destId="{7C005940-DBBB-4EBA-81E4-4E3118286178}" srcOrd="0" destOrd="0" presId="urn:microsoft.com/office/officeart/2005/8/layout/target3"/>
    <dgm:cxn modelId="{22BE5173-FCDD-4FA3-A0A4-FBF92DE3E6BE}" srcId="{B0575604-A67F-4201-A3C0-4F4C65D16C5A}" destId="{CC992361-06C6-43EF-B873-B1F1D5624387}" srcOrd="0" destOrd="0" parTransId="{ECDC001F-CD9D-451C-933D-78C014CB4A9A}" sibTransId="{724CB9E1-E9E6-40A2-9F37-F8B17122EB30}"/>
    <dgm:cxn modelId="{7F291213-7C3F-4D11-A74C-250B251F1AC1}" type="presOf" srcId="{B0575604-A67F-4201-A3C0-4F4C65D16C5A}" destId="{3900A72B-83AC-4A94-8A86-BEF94B808F28}" srcOrd="0" destOrd="0" presId="urn:microsoft.com/office/officeart/2005/8/layout/target3"/>
    <dgm:cxn modelId="{EC346CE3-C218-4DE2-BF78-132A0885C695}" type="presParOf" srcId="{3900A72B-83AC-4A94-8A86-BEF94B808F28}" destId="{0F0A9D91-0D67-4DCB-96BE-AFFFF879D5CA}" srcOrd="0" destOrd="0" presId="urn:microsoft.com/office/officeart/2005/8/layout/target3"/>
    <dgm:cxn modelId="{8B1F2AA4-A827-4DDF-B625-A82274FC5623}" type="presParOf" srcId="{3900A72B-83AC-4A94-8A86-BEF94B808F28}" destId="{0B7AB009-7FD1-447F-B2C7-8B6A92630647}" srcOrd="1" destOrd="0" presId="urn:microsoft.com/office/officeart/2005/8/layout/target3"/>
    <dgm:cxn modelId="{FA18E59B-B36C-4537-B5EE-AEEFBE72E299}" type="presParOf" srcId="{3900A72B-83AC-4A94-8A86-BEF94B808F28}" destId="{7C005940-DBBB-4EBA-81E4-4E3118286178}" srcOrd="2" destOrd="0" presId="urn:microsoft.com/office/officeart/2005/8/layout/target3"/>
    <dgm:cxn modelId="{B2AC0606-312C-4CBA-9E24-6EF55A7E2DB6}" type="presParOf" srcId="{3900A72B-83AC-4A94-8A86-BEF94B808F28}" destId="{94E9A3DC-D797-40DE-9E4F-7BAFCD2211CF}"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1FE518-F0B2-430F-9AE1-AD5FCF3294FF}" type="doc">
      <dgm:prSet loTypeId="urn:microsoft.com/office/officeart/2005/8/layout/vList2" loCatId="list" qsTypeId="urn:microsoft.com/office/officeart/2005/8/quickstyle/simple5" qsCatId="simple" csTypeId="urn:microsoft.com/office/officeart/2005/8/colors/accent1_2#4" csCatId="accent1" phldr="1"/>
      <dgm:spPr/>
      <dgm:t>
        <a:bodyPr/>
        <a:lstStyle/>
        <a:p>
          <a:endParaRPr lang="ru-RU"/>
        </a:p>
      </dgm:t>
    </dgm:pt>
    <dgm:pt modelId="{9B5DC58A-2A00-4E7D-B1E5-C39DAB9B73D1}">
      <dgm:prSet custT="1"/>
      <dgm:spPr>
        <a:solidFill>
          <a:schemeClr val="accent4"/>
        </a:solidFill>
      </dgm:spPr>
      <dgm:t>
        <a:bodyPr/>
        <a:lstStyle/>
        <a:p>
          <a:pPr rtl="0"/>
          <a:r>
            <a:rPr lang="uz-Cyrl-UZ" sz="3200" b="1" smtClean="0"/>
            <a:t>Муаммоли ўқитишнинг мохияти</a:t>
          </a:r>
          <a:endParaRPr lang="ru-RU" sz="3200"/>
        </a:p>
      </dgm:t>
    </dgm:pt>
    <dgm:pt modelId="{03CDB5A5-65BE-4FDB-BAC6-1D470CE7334C}" type="parTrans" cxnId="{166D05C7-F9E0-418B-843C-0225FA4C12E4}">
      <dgm:prSet/>
      <dgm:spPr/>
      <dgm:t>
        <a:bodyPr/>
        <a:lstStyle/>
        <a:p>
          <a:endParaRPr lang="ru-RU"/>
        </a:p>
      </dgm:t>
    </dgm:pt>
    <dgm:pt modelId="{3A34E282-8654-4C6B-BDB6-F6E7A38586E1}" type="sibTrans" cxnId="{166D05C7-F9E0-418B-843C-0225FA4C12E4}">
      <dgm:prSet/>
      <dgm:spPr/>
      <dgm:t>
        <a:bodyPr/>
        <a:lstStyle/>
        <a:p>
          <a:endParaRPr lang="ru-RU"/>
        </a:p>
      </dgm:t>
    </dgm:pt>
    <dgm:pt modelId="{52FADE95-F9C4-4C23-B79E-86AC68DE58D2}" type="pres">
      <dgm:prSet presAssocID="{151FE518-F0B2-430F-9AE1-AD5FCF3294FF}" presName="linear" presStyleCnt="0">
        <dgm:presLayoutVars>
          <dgm:animLvl val="lvl"/>
          <dgm:resizeHandles val="exact"/>
        </dgm:presLayoutVars>
      </dgm:prSet>
      <dgm:spPr/>
      <dgm:t>
        <a:bodyPr/>
        <a:lstStyle/>
        <a:p>
          <a:endParaRPr lang="ru-RU"/>
        </a:p>
      </dgm:t>
    </dgm:pt>
    <dgm:pt modelId="{3436D175-4D6E-48D5-9EA5-CB841E20ADBF}" type="pres">
      <dgm:prSet presAssocID="{9B5DC58A-2A00-4E7D-B1E5-C39DAB9B73D1}" presName="parentText" presStyleLbl="node1" presStyleIdx="0" presStyleCnt="1" custLinFactNeighborX="-1163" custLinFactNeighborY="-881">
        <dgm:presLayoutVars>
          <dgm:chMax val="0"/>
          <dgm:bulletEnabled val="1"/>
        </dgm:presLayoutVars>
      </dgm:prSet>
      <dgm:spPr/>
      <dgm:t>
        <a:bodyPr/>
        <a:lstStyle/>
        <a:p>
          <a:endParaRPr lang="ru-RU"/>
        </a:p>
      </dgm:t>
    </dgm:pt>
  </dgm:ptLst>
  <dgm:cxnLst>
    <dgm:cxn modelId="{20630CDB-1E2F-45A9-A7EE-BFEBC18D8AFD}" type="presOf" srcId="{151FE518-F0B2-430F-9AE1-AD5FCF3294FF}" destId="{52FADE95-F9C4-4C23-B79E-86AC68DE58D2}" srcOrd="0" destOrd="0" presId="urn:microsoft.com/office/officeart/2005/8/layout/vList2"/>
    <dgm:cxn modelId="{A250D440-4A60-4FD1-AA54-E3DABB6D6BE4}" type="presOf" srcId="{9B5DC58A-2A00-4E7D-B1E5-C39DAB9B73D1}" destId="{3436D175-4D6E-48D5-9EA5-CB841E20ADBF}" srcOrd="0" destOrd="0" presId="urn:microsoft.com/office/officeart/2005/8/layout/vList2"/>
    <dgm:cxn modelId="{166D05C7-F9E0-418B-843C-0225FA4C12E4}" srcId="{151FE518-F0B2-430F-9AE1-AD5FCF3294FF}" destId="{9B5DC58A-2A00-4E7D-B1E5-C39DAB9B73D1}" srcOrd="0" destOrd="0" parTransId="{03CDB5A5-65BE-4FDB-BAC6-1D470CE7334C}" sibTransId="{3A34E282-8654-4C6B-BDB6-F6E7A38586E1}"/>
    <dgm:cxn modelId="{729B18F6-8D15-4F69-BA4F-494A431B529D}" type="presParOf" srcId="{52FADE95-F9C4-4C23-B79E-86AC68DE58D2}" destId="{3436D175-4D6E-48D5-9EA5-CB841E20ADBF}" srcOrd="0" destOrd="0" presId="urn:microsoft.com/office/officeart/2005/8/layout/vList2"/>
  </dgm:cxnLst>
  <dgm:bg>
    <a:solidFill>
      <a:schemeClr val="accent4"/>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643F32-FE1B-4558-8EE3-0AEFF1387C1A}" type="doc">
      <dgm:prSet loTypeId="urn:microsoft.com/office/officeart/2005/8/layout/vList2" loCatId="list" qsTypeId="urn:microsoft.com/office/officeart/2005/8/quickstyle/simple1#4" qsCatId="simple" csTypeId="urn:microsoft.com/office/officeart/2005/8/colors/accent1_2#5" csCatId="accent1" phldr="1"/>
      <dgm:spPr/>
      <dgm:t>
        <a:bodyPr/>
        <a:lstStyle/>
        <a:p>
          <a:endParaRPr lang="ru-RU"/>
        </a:p>
      </dgm:t>
    </dgm:pt>
    <dgm:pt modelId="{94E2A790-B48F-4A44-BE19-31B4B2EA2D4F}">
      <dgm:prSet custT="1"/>
      <dgm:spPr>
        <a:solidFill>
          <a:schemeClr val="accent5"/>
        </a:solidFill>
      </dgm:spPr>
      <dgm:t>
        <a:bodyPr/>
        <a:lstStyle/>
        <a:p>
          <a:pPr rtl="0"/>
          <a:r>
            <a:rPr lang="uz-Cyrl-UZ" sz="2800" b="1" smtClean="0"/>
            <a:t>     Муаммоли вазиятнинг белгилари:</a:t>
          </a:r>
          <a:endParaRPr lang="ru-RU" sz="2800"/>
        </a:p>
      </dgm:t>
    </dgm:pt>
    <dgm:pt modelId="{67AA5160-B3A3-4C8B-B3A8-F0F09E632DE1}" type="parTrans" cxnId="{9043187F-3235-489E-BBE3-ED125F3CDE67}">
      <dgm:prSet/>
      <dgm:spPr/>
      <dgm:t>
        <a:bodyPr/>
        <a:lstStyle/>
        <a:p>
          <a:endParaRPr lang="ru-RU"/>
        </a:p>
      </dgm:t>
    </dgm:pt>
    <dgm:pt modelId="{D54111D6-DA14-4701-86AE-E3A31725D8CD}" type="sibTrans" cxnId="{9043187F-3235-489E-BBE3-ED125F3CDE67}">
      <dgm:prSet/>
      <dgm:spPr/>
      <dgm:t>
        <a:bodyPr/>
        <a:lstStyle/>
        <a:p>
          <a:endParaRPr lang="ru-RU"/>
        </a:p>
      </dgm:t>
    </dgm:pt>
    <dgm:pt modelId="{C8DC6F52-AFB0-4AD9-A655-3D5C61EE49E6}" type="pres">
      <dgm:prSet presAssocID="{30643F32-FE1B-4558-8EE3-0AEFF1387C1A}" presName="linear" presStyleCnt="0">
        <dgm:presLayoutVars>
          <dgm:animLvl val="lvl"/>
          <dgm:resizeHandles val="exact"/>
        </dgm:presLayoutVars>
      </dgm:prSet>
      <dgm:spPr/>
      <dgm:t>
        <a:bodyPr/>
        <a:lstStyle/>
        <a:p>
          <a:endParaRPr lang="ru-RU"/>
        </a:p>
      </dgm:t>
    </dgm:pt>
    <dgm:pt modelId="{A50E99A7-97FE-4208-8661-9DF59ADB8140}" type="pres">
      <dgm:prSet presAssocID="{94E2A790-B48F-4A44-BE19-31B4B2EA2D4F}" presName="parentText" presStyleLbl="node1" presStyleIdx="0" presStyleCnt="1">
        <dgm:presLayoutVars>
          <dgm:chMax val="0"/>
          <dgm:bulletEnabled val="1"/>
        </dgm:presLayoutVars>
      </dgm:prSet>
      <dgm:spPr/>
      <dgm:t>
        <a:bodyPr/>
        <a:lstStyle/>
        <a:p>
          <a:endParaRPr lang="ru-RU"/>
        </a:p>
      </dgm:t>
    </dgm:pt>
  </dgm:ptLst>
  <dgm:cxnLst>
    <dgm:cxn modelId="{8DBEE185-8D22-4933-AD69-9E4232009CA4}" type="presOf" srcId="{94E2A790-B48F-4A44-BE19-31B4B2EA2D4F}" destId="{A50E99A7-97FE-4208-8661-9DF59ADB8140}" srcOrd="0" destOrd="0" presId="urn:microsoft.com/office/officeart/2005/8/layout/vList2"/>
    <dgm:cxn modelId="{B3EA2A3E-5E9B-4F57-809B-A166D339FF1A}" type="presOf" srcId="{30643F32-FE1B-4558-8EE3-0AEFF1387C1A}" destId="{C8DC6F52-AFB0-4AD9-A655-3D5C61EE49E6}" srcOrd="0" destOrd="0" presId="urn:microsoft.com/office/officeart/2005/8/layout/vList2"/>
    <dgm:cxn modelId="{9043187F-3235-489E-BBE3-ED125F3CDE67}" srcId="{30643F32-FE1B-4558-8EE3-0AEFF1387C1A}" destId="{94E2A790-B48F-4A44-BE19-31B4B2EA2D4F}" srcOrd="0" destOrd="0" parTransId="{67AA5160-B3A3-4C8B-B3A8-F0F09E632DE1}" sibTransId="{D54111D6-DA14-4701-86AE-E3A31725D8CD}"/>
    <dgm:cxn modelId="{787EC3A0-6FFB-47C0-A9C0-71D361215EED}" type="presParOf" srcId="{C8DC6F52-AFB0-4AD9-A655-3D5C61EE49E6}" destId="{A50E99A7-97FE-4208-8661-9DF59ADB8140}" srcOrd="0" destOrd="0" presId="urn:microsoft.com/office/officeart/2005/8/layout/vList2"/>
  </dgm:cxnLst>
  <dgm:bg>
    <a:solidFill>
      <a:schemeClr val="accent5"/>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024478-19C7-496E-8BC4-D60D57FA6726}" type="doc">
      <dgm:prSet loTypeId="urn:microsoft.com/office/officeart/2005/8/layout/vList2" loCatId="list" qsTypeId="urn:microsoft.com/office/officeart/2005/8/quickstyle/simple1#5" qsCatId="simple" csTypeId="urn:microsoft.com/office/officeart/2005/8/colors/accent1_2#6" csCatId="accent1" phldr="1"/>
      <dgm:spPr/>
      <dgm:t>
        <a:bodyPr/>
        <a:lstStyle/>
        <a:p>
          <a:endParaRPr lang="ru-RU"/>
        </a:p>
      </dgm:t>
    </dgm:pt>
    <dgm:pt modelId="{BC5547AF-D97E-421D-BEC3-43F57752FC36}">
      <dgm:prSet/>
      <dgm:spPr>
        <a:solidFill>
          <a:schemeClr val="accent4"/>
        </a:solidFill>
      </dgm:spPr>
      <dgm:t>
        <a:bodyPr/>
        <a:lstStyle/>
        <a:p>
          <a:pPr rtl="0"/>
          <a:r>
            <a:rPr lang="en-US" b="1" smtClean="0"/>
            <a:t>   </a:t>
          </a:r>
          <a:r>
            <a:rPr lang="uz-Cyrl-UZ" b="1" smtClean="0"/>
            <a:t>Муаммоли вазиятнинг белгилари</a:t>
          </a:r>
          <a:endParaRPr lang="ru-RU"/>
        </a:p>
      </dgm:t>
    </dgm:pt>
    <dgm:pt modelId="{4B85C6E1-301E-4FCF-8BB9-75CE0E1C8DAF}" type="parTrans" cxnId="{A05C7334-F127-446A-86B9-96C95EDBFED2}">
      <dgm:prSet/>
      <dgm:spPr/>
      <dgm:t>
        <a:bodyPr/>
        <a:lstStyle/>
        <a:p>
          <a:endParaRPr lang="ru-RU"/>
        </a:p>
      </dgm:t>
    </dgm:pt>
    <dgm:pt modelId="{12EB9457-FA12-41BD-8178-1A5D73BD8598}" type="sibTrans" cxnId="{A05C7334-F127-446A-86B9-96C95EDBFED2}">
      <dgm:prSet/>
      <dgm:spPr/>
      <dgm:t>
        <a:bodyPr/>
        <a:lstStyle/>
        <a:p>
          <a:endParaRPr lang="ru-RU"/>
        </a:p>
      </dgm:t>
    </dgm:pt>
    <dgm:pt modelId="{D74E1564-AAF2-4C3C-B3EB-9C3B67FC8CC8}" type="pres">
      <dgm:prSet presAssocID="{4B024478-19C7-496E-8BC4-D60D57FA6726}" presName="linear" presStyleCnt="0">
        <dgm:presLayoutVars>
          <dgm:animLvl val="lvl"/>
          <dgm:resizeHandles val="exact"/>
        </dgm:presLayoutVars>
      </dgm:prSet>
      <dgm:spPr/>
      <dgm:t>
        <a:bodyPr/>
        <a:lstStyle/>
        <a:p>
          <a:endParaRPr lang="ru-RU"/>
        </a:p>
      </dgm:t>
    </dgm:pt>
    <dgm:pt modelId="{05982203-594E-4112-A74A-A78A88A8FBAD}" type="pres">
      <dgm:prSet presAssocID="{BC5547AF-D97E-421D-BEC3-43F57752FC36}" presName="parentText" presStyleLbl="node1" presStyleIdx="0" presStyleCnt="1">
        <dgm:presLayoutVars>
          <dgm:chMax val="0"/>
          <dgm:bulletEnabled val="1"/>
        </dgm:presLayoutVars>
      </dgm:prSet>
      <dgm:spPr/>
      <dgm:t>
        <a:bodyPr/>
        <a:lstStyle/>
        <a:p>
          <a:endParaRPr lang="ru-RU"/>
        </a:p>
      </dgm:t>
    </dgm:pt>
  </dgm:ptLst>
  <dgm:cxnLst>
    <dgm:cxn modelId="{A05C7334-F127-446A-86B9-96C95EDBFED2}" srcId="{4B024478-19C7-496E-8BC4-D60D57FA6726}" destId="{BC5547AF-D97E-421D-BEC3-43F57752FC36}" srcOrd="0" destOrd="0" parTransId="{4B85C6E1-301E-4FCF-8BB9-75CE0E1C8DAF}" sibTransId="{12EB9457-FA12-41BD-8178-1A5D73BD8598}"/>
    <dgm:cxn modelId="{3D395BEB-A3AF-4096-876A-22B4D38A63AF}" type="presOf" srcId="{BC5547AF-D97E-421D-BEC3-43F57752FC36}" destId="{05982203-594E-4112-A74A-A78A88A8FBAD}" srcOrd="0" destOrd="0" presId="urn:microsoft.com/office/officeart/2005/8/layout/vList2"/>
    <dgm:cxn modelId="{1D60CD76-A3CA-4021-80D7-5F332DC38928}" type="presOf" srcId="{4B024478-19C7-496E-8BC4-D60D57FA6726}" destId="{D74E1564-AAF2-4C3C-B3EB-9C3B67FC8CC8}" srcOrd="0" destOrd="0" presId="urn:microsoft.com/office/officeart/2005/8/layout/vList2"/>
    <dgm:cxn modelId="{B1778ADF-2F80-4D29-82C1-35E09E28567A}" type="presParOf" srcId="{D74E1564-AAF2-4C3C-B3EB-9C3B67FC8CC8}" destId="{05982203-594E-4112-A74A-A78A88A8FBA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4A3EF4-9C87-4863-8E41-8488CE059E22}" type="doc">
      <dgm:prSet loTypeId="urn:microsoft.com/office/officeart/2005/8/layout/vList2" loCatId="list" qsTypeId="urn:microsoft.com/office/officeart/2005/8/quickstyle/simple1#6" qsCatId="simple" csTypeId="urn:microsoft.com/office/officeart/2005/8/colors/accent1_2#7" csCatId="accent1" phldr="1"/>
      <dgm:spPr/>
      <dgm:t>
        <a:bodyPr/>
        <a:lstStyle/>
        <a:p>
          <a:endParaRPr lang="ru-RU"/>
        </a:p>
      </dgm:t>
    </dgm:pt>
    <dgm:pt modelId="{160321A7-2712-40A7-A66A-D616E2458F76}">
      <dgm:prSet/>
      <dgm:spPr>
        <a:solidFill>
          <a:schemeClr val="tx1"/>
        </a:solidFill>
      </dgm:spPr>
      <dgm:t>
        <a:bodyPr/>
        <a:lstStyle/>
        <a:p>
          <a:pPr rtl="0"/>
          <a:r>
            <a:rPr lang="uz-Cyrl-UZ" b="1" smtClean="0">
              <a:solidFill>
                <a:schemeClr val="accent2">
                  <a:lumMod val="75000"/>
                </a:schemeClr>
              </a:solidFill>
            </a:rPr>
            <a:t>  Муаммонинг таркибий қисмлари</a:t>
          </a:r>
          <a:endParaRPr lang="ru-RU">
            <a:solidFill>
              <a:schemeClr val="accent2">
                <a:lumMod val="75000"/>
              </a:schemeClr>
            </a:solidFill>
          </a:endParaRPr>
        </a:p>
      </dgm:t>
    </dgm:pt>
    <dgm:pt modelId="{B7388631-F644-4B24-8B1B-8B22FB69CEFC}" type="parTrans" cxnId="{FD8A6CF5-C684-4438-ACEA-0B6F599897CE}">
      <dgm:prSet/>
      <dgm:spPr/>
      <dgm:t>
        <a:bodyPr/>
        <a:lstStyle/>
        <a:p>
          <a:endParaRPr lang="ru-RU"/>
        </a:p>
      </dgm:t>
    </dgm:pt>
    <dgm:pt modelId="{4AB9E800-E952-4A41-B253-8AEE6E4C5001}" type="sibTrans" cxnId="{FD8A6CF5-C684-4438-ACEA-0B6F599897CE}">
      <dgm:prSet/>
      <dgm:spPr/>
      <dgm:t>
        <a:bodyPr/>
        <a:lstStyle/>
        <a:p>
          <a:endParaRPr lang="ru-RU"/>
        </a:p>
      </dgm:t>
    </dgm:pt>
    <dgm:pt modelId="{4BA57C52-24F1-41B0-B3BF-EC2D03815889}" type="pres">
      <dgm:prSet presAssocID="{9E4A3EF4-9C87-4863-8E41-8488CE059E22}" presName="linear" presStyleCnt="0">
        <dgm:presLayoutVars>
          <dgm:animLvl val="lvl"/>
          <dgm:resizeHandles val="exact"/>
        </dgm:presLayoutVars>
      </dgm:prSet>
      <dgm:spPr/>
      <dgm:t>
        <a:bodyPr/>
        <a:lstStyle/>
        <a:p>
          <a:endParaRPr lang="ru-RU"/>
        </a:p>
      </dgm:t>
    </dgm:pt>
    <dgm:pt modelId="{1B204C3D-E4BA-4CFA-BAB1-57FFECDD665F}" type="pres">
      <dgm:prSet presAssocID="{160321A7-2712-40A7-A66A-D616E2458F76}" presName="parentText" presStyleLbl="node1" presStyleIdx="0" presStyleCnt="1" custLinFactNeighborY="-9207">
        <dgm:presLayoutVars>
          <dgm:chMax val="0"/>
          <dgm:bulletEnabled val="1"/>
        </dgm:presLayoutVars>
      </dgm:prSet>
      <dgm:spPr/>
      <dgm:t>
        <a:bodyPr/>
        <a:lstStyle/>
        <a:p>
          <a:endParaRPr lang="ru-RU"/>
        </a:p>
      </dgm:t>
    </dgm:pt>
  </dgm:ptLst>
  <dgm:cxnLst>
    <dgm:cxn modelId="{F65D89E1-4184-442D-B37E-9611541C1573}" type="presOf" srcId="{160321A7-2712-40A7-A66A-D616E2458F76}" destId="{1B204C3D-E4BA-4CFA-BAB1-57FFECDD665F}" srcOrd="0" destOrd="0" presId="urn:microsoft.com/office/officeart/2005/8/layout/vList2"/>
    <dgm:cxn modelId="{FD8A6CF5-C684-4438-ACEA-0B6F599897CE}" srcId="{9E4A3EF4-9C87-4863-8E41-8488CE059E22}" destId="{160321A7-2712-40A7-A66A-D616E2458F76}" srcOrd="0" destOrd="0" parTransId="{B7388631-F644-4B24-8B1B-8B22FB69CEFC}" sibTransId="{4AB9E800-E952-4A41-B253-8AEE6E4C5001}"/>
    <dgm:cxn modelId="{0861159D-FCEB-48EA-A382-0E817B967371}" type="presOf" srcId="{9E4A3EF4-9C87-4863-8E41-8488CE059E22}" destId="{4BA57C52-24F1-41B0-B3BF-EC2D03815889}" srcOrd="0" destOrd="0" presId="urn:microsoft.com/office/officeart/2005/8/layout/vList2"/>
    <dgm:cxn modelId="{EAC36B92-7A69-4DFD-B797-5E7E50460BE8}" type="presParOf" srcId="{4BA57C52-24F1-41B0-B3BF-EC2D03815889}" destId="{1B204C3D-E4BA-4CFA-BAB1-57FFECDD665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A9D91-0D67-4DCB-96BE-AFFFF879D5CA}">
      <dsp:nvSpPr>
        <dsp:cNvPr id="0" name=""/>
        <dsp:cNvSpPr/>
      </dsp:nvSpPr>
      <dsp:spPr>
        <a:xfrm>
          <a:off x="0" y="0"/>
          <a:ext cx="584774" cy="58477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005940-DBBB-4EBA-81E4-4E3118286178}">
      <dsp:nvSpPr>
        <dsp:cNvPr id="0" name=""/>
        <dsp:cNvSpPr/>
      </dsp:nvSpPr>
      <dsp:spPr>
        <a:xfrm>
          <a:off x="292387" y="0"/>
          <a:ext cx="6534930" cy="5847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ru-RU" sz="2800" b="1" kern="1200" smtClean="0">
              <a:solidFill>
                <a:schemeClr val="accent1">
                  <a:lumMod val="75000"/>
                </a:schemeClr>
              </a:solidFill>
            </a:rPr>
            <a:t>ПЕДАГОГИК  ТЕХНОЛОГИЯЛАР</a:t>
          </a:r>
          <a:endParaRPr lang="ru-RU" sz="2800" kern="1200">
            <a:solidFill>
              <a:schemeClr val="accent1">
                <a:lumMod val="75000"/>
              </a:schemeClr>
            </a:solidFill>
          </a:endParaRPr>
        </a:p>
      </dsp:txBody>
      <dsp:txXfrm>
        <a:off x="292387" y="0"/>
        <a:ext cx="6534930" cy="5847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A9D91-0D67-4DCB-96BE-AFFFF879D5CA}">
      <dsp:nvSpPr>
        <dsp:cNvPr id="0" name=""/>
        <dsp:cNvSpPr/>
      </dsp:nvSpPr>
      <dsp:spPr>
        <a:xfrm>
          <a:off x="0" y="0"/>
          <a:ext cx="584774" cy="58477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005940-DBBB-4EBA-81E4-4E3118286178}">
      <dsp:nvSpPr>
        <dsp:cNvPr id="0" name=""/>
        <dsp:cNvSpPr/>
      </dsp:nvSpPr>
      <dsp:spPr>
        <a:xfrm>
          <a:off x="292387" y="0"/>
          <a:ext cx="6534930" cy="5847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ru-RU" sz="2800" b="1" kern="1200" smtClean="0">
              <a:solidFill>
                <a:schemeClr val="accent1">
                  <a:lumMod val="75000"/>
                </a:schemeClr>
              </a:solidFill>
            </a:rPr>
            <a:t>ПЕДАГОГИК  ТЕХНОЛОГИЯЛАР</a:t>
          </a:r>
          <a:endParaRPr lang="ru-RU" sz="2800" kern="1200">
            <a:solidFill>
              <a:schemeClr val="accent1">
                <a:lumMod val="75000"/>
              </a:schemeClr>
            </a:solidFill>
          </a:endParaRPr>
        </a:p>
      </dsp:txBody>
      <dsp:txXfrm>
        <a:off x="292387" y="0"/>
        <a:ext cx="6534930" cy="584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A9D91-0D67-4DCB-96BE-AFFFF879D5CA}">
      <dsp:nvSpPr>
        <dsp:cNvPr id="0" name=""/>
        <dsp:cNvSpPr/>
      </dsp:nvSpPr>
      <dsp:spPr>
        <a:xfrm>
          <a:off x="0" y="0"/>
          <a:ext cx="584774" cy="58477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005940-DBBB-4EBA-81E4-4E3118286178}">
      <dsp:nvSpPr>
        <dsp:cNvPr id="0" name=""/>
        <dsp:cNvSpPr/>
      </dsp:nvSpPr>
      <dsp:spPr>
        <a:xfrm>
          <a:off x="292387" y="0"/>
          <a:ext cx="6534930" cy="5847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ru-RU" sz="2800" b="1" kern="1200" smtClean="0">
              <a:solidFill>
                <a:schemeClr val="accent1">
                  <a:lumMod val="75000"/>
                </a:schemeClr>
              </a:solidFill>
            </a:rPr>
            <a:t>ПЕДАГОГИК  ТЕХНОЛОГИЯЛАР</a:t>
          </a:r>
          <a:endParaRPr lang="ru-RU" sz="2800" kern="1200">
            <a:solidFill>
              <a:schemeClr val="accent1">
                <a:lumMod val="75000"/>
              </a:schemeClr>
            </a:solidFill>
          </a:endParaRPr>
        </a:p>
      </dsp:txBody>
      <dsp:txXfrm>
        <a:off x="292387" y="0"/>
        <a:ext cx="6534930" cy="5847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6D175-4D6E-48D5-9EA5-CB841E20ADBF}">
      <dsp:nvSpPr>
        <dsp:cNvPr id="0" name=""/>
        <dsp:cNvSpPr/>
      </dsp:nvSpPr>
      <dsp:spPr>
        <a:xfrm>
          <a:off x="0" y="3"/>
          <a:ext cx="6553200" cy="786240"/>
        </a:xfrm>
        <a:prstGeom prst="roundRect">
          <a:avLst/>
        </a:prstGeom>
        <a:solidFill>
          <a:schemeClr val="accent4"/>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uz-Cyrl-UZ" sz="3200" b="1" kern="1200" smtClean="0"/>
            <a:t>Муаммоли ўқитишнинг мохияти</a:t>
          </a:r>
          <a:endParaRPr lang="ru-RU" sz="3200" kern="1200"/>
        </a:p>
      </dsp:txBody>
      <dsp:txXfrm>
        <a:off x="38381" y="38384"/>
        <a:ext cx="6476438"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E99A7-97FE-4208-8661-9DF59ADB8140}">
      <dsp:nvSpPr>
        <dsp:cNvPr id="0" name=""/>
        <dsp:cNvSpPr/>
      </dsp:nvSpPr>
      <dsp:spPr>
        <a:xfrm>
          <a:off x="0" y="51"/>
          <a:ext cx="6858000" cy="641763"/>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uz-Cyrl-UZ" sz="2800" b="1" kern="1200" smtClean="0"/>
            <a:t>     Муаммоли вазиятнинг белгилари:</a:t>
          </a:r>
          <a:endParaRPr lang="ru-RU" sz="2800" kern="1200"/>
        </a:p>
      </dsp:txBody>
      <dsp:txXfrm>
        <a:off x="31328" y="31379"/>
        <a:ext cx="6795344" cy="5791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982203-594E-4112-A74A-A78A88A8FBAD}">
      <dsp:nvSpPr>
        <dsp:cNvPr id="0" name=""/>
        <dsp:cNvSpPr/>
      </dsp:nvSpPr>
      <dsp:spPr>
        <a:xfrm>
          <a:off x="0" y="201532"/>
          <a:ext cx="7315200" cy="772200"/>
        </a:xfrm>
        <a:prstGeom prst="round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en-US" sz="3300" b="1" kern="1200" smtClean="0"/>
            <a:t>   </a:t>
          </a:r>
          <a:r>
            <a:rPr lang="uz-Cyrl-UZ" sz="3300" b="1" kern="1200" smtClean="0"/>
            <a:t>Муаммоли вазиятнинг белгилари</a:t>
          </a:r>
          <a:endParaRPr lang="ru-RU" sz="3300" kern="1200"/>
        </a:p>
      </dsp:txBody>
      <dsp:txXfrm>
        <a:off x="37696" y="239228"/>
        <a:ext cx="7239808" cy="6968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04C3D-E4BA-4CFA-BAB1-57FFECDD665F}">
      <dsp:nvSpPr>
        <dsp:cNvPr id="0" name=""/>
        <dsp:cNvSpPr/>
      </dsp:nvSpPr>
      <dsp:spPr>
        <a:xfrm>
          <a:off x="0" y="3"/>
          <a:ext cx="7086600" cy="772200"/>
        </a:xfrm>
        <a:prstGeom prst="roundRect">
          <a:avLst/>
        </a:prstGeom>
        <a:solidFill>
          <a:schemeClr val="tx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uz-Cyrl-UZ" sz="3300" b="1" kern="1200" smtClean="0">
              <a:solidFill>
                <a:schemeClr val="accent2">
                  <a:lumMod val="75000"/>
                </a:schemeClr>
              </a:solidFill>
            </a:rPr>
            <a:t>  Муаммонинг таркибий қисмлари</a:t>
          </a:r>
          <a:endParaRPr lang="ru-RU" sz="3300" kern="1200">
            <a:solidFill>
              <a:schemeClr val="accent2">
                <a:lumMod val="75000"/>
              </a:schemeClr>
            </a:solidFill>
          </a:endParaRPr>
        </a:p>
      </dsp:txBody>
      <dsp:txXfrm>
        <a:off x="37696" y="37699"/>
        <a:ext cx="7011208" cy="696808"/>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94"/>
          <p:cNvGrpSpPr>
            <a:grpSpLocks/>
          </p:cNvGrpSpPr>
          <p:nvPr/>
        </p:nvGrpSpPr>
        <p:grpSpPr bwMode="auto">
          <a:xfrm>
            <a:off x="0" y="-30163"/>
            <a:ext cx="9067800" cy="6889751"/>
            <a:chOff x="0" y="-30477"/>
            <a:chExt cx="9067800" cy="6889273"/>
          </a:xfrm>
        </p:grpSpPr>
        <p:cxnSp>
          <p:nvCxnSpPr>
            <p:cNvPr id="5" name="Straight Connector 109"/>
            <p:cNvCxnSpPr/>
            <p:nvPr/>
          </p:nvCxnSpPr>
          <p:spPr>
            <a:xfrm rot="16200000" flipH="1">
              <a:off x="-1447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176"/>
            <p:cNvCxnSpPr/>
            <p:nvPr/>
          </p:nvCxnSpPr>
          <p:spPr>
            <a:xfrm rot="16200000" flipH="1">
              <a:off x="-16380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177"/>
            <p:cNvCxnSpPr/>
            <p:nvPr/>
          </p:nvCxnSpPr>
          <p:spPr>
            <a:xfrm rot="5400000">
              <a:off x="-14856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180"/>
            <p:cNvCxnSpPr/>
            <p:nvPr/>
          </p:nvCxnSpPr>
          <p:spPr>
            <a:xfrm rot="5400000">
              <a:off x="-32382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181"/>
            <p:cNvCxnSpPr/>
            <p:nvPr/>
          </p:nvCxnSpPr>
          <p:spPr>
            <a:xfrm rot="16200000" flipH="1">
              <a:off x="-33144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182"/>
            <p:cNvCxnSpPr/>
            <p:nvPr/>
          </p:nvCxnSpPr>
          <p:spPr>
            <a:xfrm rot="16200000" flipH="1">
              <a:off x="-1371362" y="2971246"/>
              <a:ext cx="6857524"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83"/>
            <p:cNvCxnSpPr/>
            <p:nvPr/>
          </p:nvCxnSpPr>
          <p:spPr>
            <a:xfrm rot="16200000" flipH="1">
              <a:off x="-2819162"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84"/>
            <p:cNvCxnSpPr/>
            <p:nvPr/>
          </p:nvCxnSpPr>
          <p:spPr>
            <a:xfrm rot="5400000">
              <a:off x="-2704862"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85"/>
            <p:cNvCxnSpPr/>
            <p:nvPr/>
          </p:nvCxnSpPr>
          <p:spPr>
            <a:xfrm rot="16200000" flipH="1">
              <a:off x="-2133362"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86"/>
            <p:cNvCxnSpPr/>
            <p:nvPr/>
          </p:nvCxnSpPr>
          <p:spPr>
            <a:xfrm rot="16200000" flipH="1">
              <a:off x="-31239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87"/>
            <p:cNvCxnSpPr/>
            <p:nvPr/>
          </p:nvCxnSpPr>
          <p:spPr>
            <a:xfrm rot="16200000" flipH="1">
              <a:off x="-1828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88"/>
            <p:cNvCxnSpPr/>
            <p:nvPr/>
          </p:nvCxnSpPr>
          <p:spPr>
            <a:xfrm rot="16200000" flipH="1">
              <a:off x="-28191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89"/>
            <p:cNvCxnSpPr/>
            <p:nvPr/>
          </p:nvCxnSpPr>
          <p:spPr>
            <a:xfrm rot="16200000" flipH="1">
              <a:off x="-2438162" y="3123646"/>
              <a:ext cx="6857524"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64"/>
            <p:cNvCxnSpPr/>
            <p:nvPr/>
          </p:nvCxnSpPr>
          <p:spPr>
            <a:xfrm rot="5400000">
              <a:off x="-1731724"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65"/>
            <p:cNvCxnSpPr/>
            <p:nvPr/>
          </p:nvCxnSpPr>
          <p:spPr>
            <a:xfrm rot="5400000">
              <a:off x="-1141968"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68"/>
            <p:cNvCxnSpPr/>
            <p:nvPr/>
          </p:nvCxnSpPr>
          <p:spPr>
            <a:xfrm rot="5400000">
              <a:off x="-9141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172"/>
            <p:cNvCxnSpPr/>
            <p:nvPr/>
          </p:nvCxnSpPr>
          <p:spPr>
            <a:xfrm rot="5400000">
              <a:off x="-1855549"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120"/>
            <p:cNvCxnSpPr/>
            <p:nvPr/>
          </p:nvCxnSpPr>
          <p:spPr>
            <a:xfrm rot="16200000" flipH="1">
              <a:off x="-26429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144"/>
            <p:cNvCxnSpPr/>
            <p:nvPr/>
          </p:nvCxnSpPr>
          <p:spPr>
            <a:xfrm rot="16200000" flipH="1">
              <a:off x="-1953974" y="3325258"/>
              <a:ext cx="6857524" cy="206375"/>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107"/>
            <p:cNvCxnSpPr/>
            <p:nvPr/>
          </p:nvCxnSpPr>
          <p:spPr>
            <a:xfrm rot="16200000" flipH="1">
              <a:off x="-23619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08"/>
            <p:cNvCxnSpPr/>
            <p:nvPr/>
          </p:nvCxnSpPr>
          <p:spPr>
            <a:xfrm rot="16200000" flipH="1">
              <a:off x="-21333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09"/>
            <p:cNvCxnSpPr/>
            <p:nvPr/>
          </p:nvCxnSpPr>
          <p:spPr>
            <a:xfrm rot="16200000" flipH="1">
              <a:off x="106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10"/>
            <p:cNvCxnSpPr/>
            <p:nvPr/>
          </p:nvCxnSpPr>
          <p:spPr>
            <a:xfrm rot="16200000" flipH="1">
              <a:off x="876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11"/>
            <p:cNvCxnSpPr/>
            <p:nvPr/>
          </p:nvCxnSpPr>
          <p:spPr>
            <a:xfrm rot="5400000">
              <a:off x="1028938" y="3237946"/>
              <a:ext cx="6857524"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12"/>
            <p:cNvCxnSpPr/>
            <p:nvPr/>
          </p:nvCxnSpPr>
          <p:spPr>
            <a:xfrm rot="5400000">
              <a:off x="-7236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13"/>
            <p:cNvCxnSpPr/>
            <p:nvPr/>
          </p:nvCxnSpPr>
          <p:spPr>
            <a:xfrm rot="16200000" flipH="1">
              <a:off x="-7998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214"/>
            <p:cNvCxnSpPr/>
            <p:nvPr/>
          </p:nvCxnSpPr>
          <p:spPr>
            <a:xfrm rot="5400000">
              <a:off x="-152161"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215"/>
            <p:cNvCxnSpPr/>
            <p:nvPr/>
          </p:nvCxnSpPr>
          <p:spPr>
            <a:xfrm rot="16200000" flipH="1">
              <a:off x="-304562" y="3199846"/>
              <a:ext cx="6857524"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216"/>
            <p:cNvCxnSpPr/>
            <p:nvPr/>
          </p:nvCxnSpPr>
          <p:spPr>
            <a:xfrm rot="5400000">
              <a:off x="-190262"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217"/>
            <p:cNvCxnSpPr/>
            <p:nvPr/>
          </p:nvCxnSpPr>
          <p:spPr>
            <a:xfrm rot="16200000" flipH="1">
              <a:off x="381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218"/>
            <p:cNvCxnSpPr/>
            <p:nvPr/>
          </p:nvCxnSpPr>
          <p:spPr>
            <a:xfrm rot="16200000" flipH="1">
              <a:off x="-6093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219"/>
            <p:cNvCxnSpPr/>
            <p:nvPr/>
          </p:nvCxnSpPr>
          <p:spPr>
            <a:xfrm rot="16200000" flipH="1">
              <a:off x="6860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220"/>
            <p:cNvCxnSpPr/>
            <p:nvPr/>
          </p:nvCxnSpPr>
          <p:spPr>
            <a:xfrm rot="16200000" flipH="1">
              <a:off x="-3045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221"/>
            <p:cNvCxnSpPr/>
            <p:nvPr/>
          </p:nvCxnSpPr>
          <p:spPr>
            <a:xfrm rot="5400000">
              <a:off x="-1028462"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222"/>
            <p:cNvCxnSpPr/>
            <p:nvPr/>
          </p:nvCxnSpPr>
          <p:spPr>
            <a:xfrm rot="5400000">
              <a:off x="782876"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223"/>
            <p:cNvCxnSpPr/>
            <p:nvPr/>
          </p:nvCxnSpPr>
          <p:spPr>
            <a:xfrm rot="5400000">
              <a:off x="13726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224"/>
            <p:cNvCxnSpPr/>
            <p:nvPr/>
          </p:nvCxnSpPr>
          <p:spPr>
            <a:xfrm rot="5400000">
              <a:off x="1600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225"/>
            <p:cNvCxnSpPr/>
            <p:nvPr/>
          </p:nvCxnSpPr>
          <p:spPr>
            <a:xfrm rot="5400000">
              <a:off x="659051"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226"/>
            <p:cNvCxnSpPr/>
            <p:nvPr/>
          </p:nvCxnSpPr>
          <p:spPr>
            <a:xfrm rot="16200000" flipH="1">
              <a:off x="-1283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227"/>
            <p:cNvCxnSpPr/>
            <p:nvPr/>
          </p:nvCxnSpPr>
          <p:spPr>
            <a:xfrm rot="16200000" flipH="1">
              <a:off x="560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228"/>
            <p:cNvCxnSpPr/>
            <p:nvPr/>
          </p:nvCxnSpPr>
          <p:spPr>
            <a:xfrm rot="16200000" flipH="1">
              <a:off x="152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229"/>
            <p:cNvCxnSpPr/>
            <p:nvPr/>
          </p:nvCxnSpPr>
          <p:spPr>
            <a:xfrm rot="16200000" flipH="1">
              <a:off x="381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236"/>
            <p:cNvCxnSpPr/>
            <p:nvPr/>
          </p:nvCxnSpPr>
          <p:spPr>
            <a:xfrm rot="16200000" flipH="1">
              <a:off x="27434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237"/>
            <p:cNvCxnSpPr/>
            <p:nvPr/>
          </p:nvCxnSpPr>
          <p:spPr>
            <a:xfrm rot="16200000" flipH="1">
              <a:off x="20957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238"/>
            <p:cNvCxnSpPr/>
            <p:nvPr/>
          </p:nvCxnSpPr>
          <p:spPr>
            <a:xfrm rot="5400000">
              <a:off x="27053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239"/>
            <p:cNvCxnSpPr/>
            <p:nvPr/>
          </p:nvCxnSpPr>
          <p:spPr>
            <a:xfrm rot="5400000">
              <a:off x="1829038" y="3276046"/>
              <a:ext cx="6857524"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240"/>
            <p:cNvCxnSpPr/>
            <p:nvPr/>
          </p:nvCxnSpPr>
          <p:spPr>
            <a:xfrm rot="16200000" flipH="1">
              <a:off x="10670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241"/>
            <p:cNvCxnSpPr/>
            <p:nvPr/>
          </p:nvCxnSpPr>
          <p:spPr>
            <a:xfrm rot="16200000" flipH="1">
              <a:off x="2362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242"/>
            <p:cNvCxnSpPr/>
            <p:nvPr/>
          </p:nvCxnSpPr>
          <p:spPr>
            <a:xfrm rot="5400000">
              <a:off x="2646601" y="2722008"/>
              <a:ext cx="6857524"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243"/>
            <p:cNvCxnSpPr/>
            <p:nvPr/>
          </p:nvCxnSpPr>
          <p:spPr>
            <a:xfrm rot="5400000">
              <a:off x="30490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244"/>
            <p:cNvCxnSpPr/>
            <p:nvPr/>
          </p:nvCxnSpPr>
          <p:spPr>
            <a:xfrm rot="5400000">
              <a:off x="2895838"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245"/>
            <p:cNvCxnSpPr/>
            <p:nvPr/>
          </p:nvCxnSpPr>
          <p:spPr>
            <a:xfrm rot="5400000">
              <a:off x="2389426"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246"/>
            <p:cNvCxnSpPr/>
            <p:nvPr/>
          </p:nvCxnSpPr>
          <p:spPr>
            <a:xfrm rot="16200000" flipH="1">
              <a:off x="22370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247"/>
            <p:cNvCxnSpPr/>
            <p:nvPr/>
          </p:nvCxnSpPr>
          <p:spPr>
            <a:xfrm rot="16200000" flipH="1">
              <a:off x="17528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248"/>
            <p:cNvCxnSpPr/>
            <p:nvPr/>
          </p:nvCxnSpPr>
          <p:spPr>
            <a:xfrm rot="16200000" flipH="1">
              <a:off x="19814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249"/>
            <p:cNvCxnSpPr/>
            <p:nvPr/>
          </p:nvCxnSpPr>
          <p:spPr>
            <a:xfrm rot="5400000">
              <a:off x="3467338"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250"/>
            <p:cNvCxnSpPr/>
            <p:nvPr/>
          </p:nvCxnSpPr>
          <p:spPr>
            <a:xfrm rot="16200000" flipH="1">
              <a:off x="3467338"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251"/>
            <p:cNvCxnSpPr/>
            <p:nvPr/>
          </p:nvCxnSpPr>
          <p:spPr>
            <a:xfrm rot="5400000">
              <a:off x="4038839"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252"/>
            <p:cNvCxnSpPr/>
            <p:nvPr/>
          </p:nvCxnSpPr>
          <p:spPr>
            <a:xfrm rot="16200000" flipH="1">
              <a:off x="3886438"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253"/>
            <p:cNvCxnSpPr/>
            <p:nvPr/>
          </p:nvCxnSpPr>
          <p:spPr>
            <a:xfrm rot="5400000">
              <a:off x="4000738"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254"/>
            <p:cNvCxnSpPr/>
            <p:nvPr/>
          </p:nvCxnSpPr>
          <p:spPr>
            <a:xfrm rot="16200000" flipH="1">
              <a:off x="4572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256"/>
            <p:cNvCxnSpPr/>
            <p:nvPr/>
          </p:nvCxnSpPr>
          <p:spPr>
            <a:xfrm rot="16200000" flipH="1">
              <a:off x="37340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257"/>
            <p:cNvCxnSpPr/>
            <p:nvPr/>
          </p:nvCxnSpPr>
          <p:spPr>
            <a:xfrm rot="5400000">
              <a:off x="3619738"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258"/>
            <p:cNvCxnSpPr/>
            <p:nvPr/>
          </p:nvCxnSpPr>
          <p:spPr>
            <a:xfrm rot="16200000" flipH="1">
              <a:off x="42150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259"/>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260"/>
            <p:cNvCxnSpPr/>
            <p:nvPr/>
          </p:nvCxnSpPr>
          <p:spPr>
            <a:xfrm rot="16200000" flipH="1">
              <a:off x="4343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261"/>
            <p:cNvCxnSpPr/>
            <p:nvPr/>
          </p:nvCxnSpPr>
          <p:spPr>
            <a:xfrm rot="16200000" flipH="1">
              <a:off x="4572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263"/>
            <p:cNvCxnSpPr/>
            <p:nvPr/>
          </p:nvCxnSpPr>
          <p:spPr>
            <a:xfrm rot="16200000" flipH="1">
              <a:off x="5258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264"/>
            <p:cNvCxnSpPr/>
            <p:nvPr/>
          </p:nvCxnSpPr>
          <p:spPr>
            <a:xfrm rot="16200000" flipH="1">
              <a:off x="5067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265"/>
            <p:cNvCxnSpPr/>
            <p:nvPr/>
          </p:nvCxnSpPr>
          <p:spPr>
            <a:xfrm rot="5400000">
              <a:off x="5219938"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266"/>
            <p:cNvCxnSpPr/>
            <p:nvPr/>
          </p:nvCxnSpPr>
          <p:spPr>
            <a:xfrm rot="16200000" flipH="1">
              <a:off x="487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267"/>
            <p:cNvCxnSpPr/>
            <p:nvPr/>
          </p:nvCxnSpPr>
          <p:spPr>
            <a:xfrm rot="5400000">
              <a:off x="5528707" y="3318116"/>
              <a:ext cx="6887685"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269"/>
            <p:cNvCxnSpPr/>
            <p:nvPr/>
          </p:nvCxnSpPr>
          <p:spPr>
            <a:xfrm rot="5400000">
              <a:off x="4850051" y="3226833"/>
              <a:ext cx="6857524"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270"/>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277"/>
            <p:cNvCxnSpPr/>
            <p:nvPr/>
          </p:nvCxnSpPr>
          <p:spPr>
            <a:xfrm rot="5400000">
              <a:off x="5562839" y="3428446"/>
              <a:ext cx="6857524"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282"/>
            <p:cNvCxnSpPr/>
            <p:nvPr/>
          </p:nvCxnSpPr>
          <p:spPr>
            <a:xfrm rot="5400000">
              <a:off x="2552938" y="3390346"/>
              <a:ext cx="6857524"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288"/>
            <p:cNvCxnSpPr/>
            <p:nvPr/>
          </p:nvCxnSpPr>
          <p:spPr>
            <a:xfrm rot="16200000" flipH="1">
              <a:off x="3048238" y="3352246"/>
              <a:ext cx="6857524"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291"/>
            <p:cNvCxnSpPr/>
            <p:nvPr/>
          </p:nvCxnSpPr>
          <p:spPr>
            <a:xfrm rot="16200000" flipH="1">
              <a:off x="3238738" y="3237946"/>
              <a:ext cx="6857524"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293"/>
            <p:cNvCxnSpPr/>
            <p:nvPr/>
          </p:nvCxnSpPr>
          <p:spPr>
            <a:xfrm rot="5400000">
              <a:off x="2133838" y="3276046"/>
              <a:ext cx="6857524"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297"/>
            <p:cNvCxnSpPr/>
            <p:nvPr/>
          </p:nvCxnSpPr>
          <p:spPr>
            <a:xfrm rot="16200000" flipH="1">
              <a:off x="31482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298"/>
            <p:cNvCxnSpPr/>
            <p:nvPr/>
          </p:nvCxnSpPr>
          <p:spPr>
            <a:xfrm rot="5400000">
              <a:off x="37721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301"/>
            <p:cNvCxnSpPr/>
            <p:nvPr/>
          </p:nvCxnSpPr>
          <p:spPr>
            <a:xfrm rot="5400000">
              <a:off x="4229338" y="2933146"/>
              <a:ext cx="6857524"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306"/>
            <p:cNvCxnSpPr/>
            <p:nvPr/>
          </p:nvCxnSpPr>
          <p:spPr>
            <a:xfrm rot="16200000" flipH="1">
              <a:off x="1371044" y="3200640"/>
              <a:ext cx="6859112"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latin typeface="Tw Cen MT"/>
            </a:endParaRPr>
          </a:p>
        </p:txBody>
      </p:sp>
      <p:grpSp>
        <p:nvGrpSpPr>
          <p:cNvPr id="89" name="Group 93"/>
          <p:cNvGrpSpPr>
            <a:grpSpLocks/>
          </p:cNvGrpSpPr>
          <p:nvPr/>
        </p:nvGrpSpPr>
        <p:grpSpPr bwMode="auto">
          <a:xfrm>
            <a:off x="0" y="2057400"/>
            <a:ext cx="4802188" cy="2820988"/>
            <a:chOff x="0" y="2057400"/>
            <a:chExt cx="4801394" cy="2820988"/>
          </a:xfrm>
        </p:grpSpPr>
        <p:cxnSp>
          <p:nvCxnSpPr>
            <p:cNvPr id="90" name="Straight Connector 116"/>
            <p:cNvCxnSpPr/>
            <p:nvPr/>
          </p:nvCxnSpPr>
          <p:spPr>
            <a:xfrm>
              <a:off x="0" y="20574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1" name="Straight Connector 117"/>
            <p:cNvCxnSpPr/>
            <p:nvPr/>
          </p:nvCxnSpPr>
          <p:spPr>
            <a:xfrm>
              <a:off x="0" y="48768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2" name="Straight Connector 119"/>
            <p:cNvCxnSpPr/>
            <p:nvPr/>
          </p:nvCxnSpPr>
          <p:spPr>
            <a:xfrm rot="5400000">
              <a:off x="3391694" y="3467100"/>
              <a:ext cx="2817812"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3" name="Date Placeholder 3"/>
          <p:cNvSpPr>
            <a:spLocks noGrp="1"/>
          </p:cNvSpPr>
          <p:nvPr>
            <p:ph type="dt" sz="half" idx="10"/>
          </p:nvPr>
        </p:nvSpPr>
        <p:spPr/>
        <p:txBody>
          <a:bodyPr/>
          <a:lstStyle>
            <a:lvl1pPr>
              <a:defRPr/>
            </a:lvl1pPr>
          </a:lstStyle>
          <a:p>
            <a:pPr>
              <a:defRPr/>
            </a:pPr>
            <a:endParaRPr lang="ru-RU"/>
          </a:p>
        </p:txBody>
      </p:sp>
      <p:sp>
        <p:nvSpPr>
          <p:cNvPr id="94" name="Footer Placeholder 4"/>
          <p:cNvSpPr>
            <a:spLocks noGrp="1"/>
          </p:cNvSpPr>
          <p:nvPr>
            <p:ph type="ftr" sz="quarter" idx="11"/>
          </p:nvPr>
        </p:nvSpPr>
        <p:spPr/>
        <p:txBody>
          <a:bodyPr/>
          <a:lstStyle>
            <a:lvl1pPr>
              <a:defRPr/>
            </a:lvl1pPr>
          </a:lstStyle>
          <a:p>
            <a:pPr>
              <a:defRPr/>
            </a:pPr>
            <a:endParaRPr lang="ru-RU"/>
          </a:p>
        </p:txBody>
      </p:sp>
      <p:sp>
        <p:nvSpPr>
          <p:cNvPr id="95" name="Slide Number Placeholder 5"/>
          <p:cNvSpPr>
            <a:spLocks noGrp="1"/>
          </p:cNvSpPr>
          <p:nvPr>
            <p:ph type="sldNum" sz="quarter" idx="12"/>
          </p:nvPr>
        </p:nvSpPr>
        <p:spPr/>
        <p:txBody>
          <a:bodyPr/>
          <a:lstStyle>
            <a:lvl1pPr>
              <a:defRPr/>
            </a:lvl1pPr>
          </a:lstStyle>
          <a:p>
            <a:pPr>
              <a:defRPr/>
            </a:pPr>
            <a:fld id="{EDAD4F28-410E-4F41-A4F8-A4B1060B6AA0}" type="slidenum">
              <a:rPr lang="ru-RU"/>
              <a:pPr>
                <a:defRPr/>
              </a:pPr>
              <a:t>‹#›</a:t>
            </a:fld>
            <a:endParaRPr lang="ru-RU"/>
          </a:p>
        </p:txBody>
      </p:sp>
    </p:spTree>
  </p:cSld>
  <p:clrMapOvr>
    <a:masterClrMapping/>
  </p:clrMapOvr>
  <p:transition spd="slow" advClick="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8C2A6CE-1AB8-421C-98BE-25DF4108AA59}" type="slidenum">
              <a:rPr lang="ru-RU"/>
              <a:pPr>
                <a:defRPr/>
              </a:pPr>
              <a:t>‹#›</a:t>
            </a:fld>
            <a:endParaRPr lang="ru-RU"/>
          </a:p>
        </p:txBody>
      </p:sp>
    </p:spTree>
  </p:cSld>
  <p:clrMapOvr>
    <a:masterClrMapping/>
  </p:clrMapOvr>
  <p:transition spd="slow" advClick="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7D9212A-2B08-41A8-AE34-FFAF8B0BC9CE}" type="slidenum">
              <a:rPr lang="ru-RU"/>
              <a:pPr>
                <a:defRPr/>
              </a:pPr>
              <a:t>‹#›</a:t>
            </a:fld>
            <a:endParaRPr lang="ru-RU"/>
          </a:p>
        </p:txBody>
      </p:sp>
    </p:spTree>
  </p:cSld>
  <p:clrMapOvr>
    <a:masterClrMapping/>
  </p:clrMapOvr>
  <p:transition spd="slow" advClick="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981200"/>
            <a:ext cx="8229600" cy="4114800"/>
          </a:xfrm>
        </p:spPr>
        <p:txBody>
          <a:bodyPr rtlCol="0">
            <a:normAutofit/>
          </a:bodyPr>
          <a:lstStyle/>
          <a:p>
            <a:pPr lvl="0"/>
            <a:endParaRPr lang="ru-RU" noProof="0"/>
          </a:p>
        </p:txBody>
      </p:sp>
      <p:sp>
        <p:nvSpPr>
          <p:cNvPr id="4" name="Дата 3"/>
          <p:cNvSpPr>
            <a:spLocks noGrp="1"/>
          </p:cNvSpPr>
          <p:nvPr>
            <p:ph type="dt" sz="half" idx="10"/>
          </p:nvPr>
        </p:nvSpPr>
        <p:spPr>
          <a:xfrm>
            <a:off x="457200" y="6245225"/>
            <a:ext cx="2133600" cy="476250"/>
          </a:xfrm>
        </p:spPr>
        <p:txBody>
          <a:bodyPr/>
          <a:lstStyle>
            <a:lvl1pPr>
              <a:defRPr/>
            </a:lvl1pPr>
          </a:lstStyle>
          <a:p>
            <a:pPr>
              <a:defRPr/>
            </a:pPr>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pPr>
              <a:defRPr/>
            </a:pPr>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pPr>
              <a:defRPr/>
            </a:pPr>
            <a:fld id="{AEEB7840-5246-4400-8B3D-84417E4C763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63195965-C53F-4B2E-9E9A-FFFA2A08E0D5}" type="slidenum">
              <a:rPr lang="ru-RU"/>
              <a:pPr>
                <a:defRPr/>
              </a:pPr>
              <a:t>‹#›</a:t>
            </a:fld>
            <a:endParaRPr lang="ru-RU"/>
          </a:p>
        </p:txBody>
      </p:sp>
    </p:spTree>
  </p:cSld>
  <p:clrMapOvr>
    <a:masterClrMapping/>
  </p:clrMapOvr>
  <p:transition spd="slow"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4" name="Group 92"/>
          <p:cNvGrpSpPr>
            <a:grpSpLocks/>
          </p:cNvGrpSpPr>
          <p:nvPr/>
        </p:nvGrpSpPr>
        <p:grpSpPr bwMode="auto">
          <a:xfrm>
            <a:off x="0" y="-30163"/>
            <a:ext cx="9067800" cy="4846638"/>
            <a:chOff x="1" y="-30477"/>
            <a:chExt cx="9067799" cy="4526277"/>
          </a:xfrm>
        </p:grpSpPr>
        <p:cxnSp>
          <p:nvCxnSpPr>
            <p:cNvPr id="5" name="Straight Connector 7"/>
            <p:cNvCxnSpPr/>
            <p:nvPr/>
          </p:nvCxnSpPr>
          <p:spPr>
            <a:xfrm rot="16200000" flipH="1">
              <a:off x="-2715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8"/>
            <p:cNvCxnSpPr/>
            <p:nvPr/>
          </p:nvCxnSpPr>
          <p:spPr>
            <a:xfrm rot="16200000" flipH="1">
              <a:off x="-4620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9"/>
            <p:cNvCxnSpPr/>
            <p:nvPr/>
          </p:nvCxnSpPr>
          <p:spPr>
            <a:xfrm rot="5400000">
              <a:off x="-3096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5400000">
              <a:off x="-206226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11"/>
            <p:cNvCxnSpPr/>
            <p:nvPr/>
          </p:nvCxnSpPr>
          <p:spPr>
            <a:xfrm rot="16200000" flipH="1">
              <a:off x="-213846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12"/>
            <p:cNvCxnSpPr/>
            <p:nvPr/>
          </p:nvCxnSpPr>
          <p:spPr>
            <a:xfrm rot="16200000" flipH="1">
              <a:off x="-195360" y="1785840"/>
              <a:ext cx="450552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3"/>
            <p:cNvCxnSpPr/>
            <p:nvPr/>
          </p:nvCxnSpPr>
          <p:spPr>
            <a:xfrm rot="16200000" flipH="1">
              <a:off x="-1643160"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4"/>
            <p:cNvCxnSpPr/>
            <p:nvPr/>
          </p:nvCxnSpPr>
          <p:spPr>
            <a:xfrm rot="5400000">
              <a:off x="-152886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5"/>
            <p:cNvCxnSpPr/>
            <p:nvPr/>
          </p:nvCxnSpPr>
          <p:spPr>
            <a:xfrm rot="16200000" flipH="1">
              <a:off x="-95736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6"/>
            <p:cNvCxnSpPr/>
            <p:nvPr/>
          </p:nvCxnSpPr>
          <p:spPr>
            <a:xfrm rot="16200000" flipH="1">
              <a:off x="-194796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7"/>
            <p:cNvCxnSpPr/>
            <p:nvPr/>
          </p:nvCxnSpPr>
          <p:spPr>
            <a:xfrm rot="16200000" flipH="1">
              <a:off x="-652560"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8"/>
            <p:cNvCxnSpPr/>
            <p:nvPr/>
          </p:nvCxnSpPr>
          <p:spPr>
            <a:xfrm rot="16200000" flipH="1">
              <a:off x="-16431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9"/>
            <p:cNvCxnSpPr/>
            <p:nvPr/>
          </p:nvCxnSpPr>
          <p:spPr>
            <a:xfrm rot="16200000" flipH="1">
              <a:off x="-1790370" y="2019629"/>
              <a:ext cx="4495143"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20"/>
            <p:cNvCxnSpPr/>
            <p:nvPr/>
          </p:nvCxnSpPr>
          <p:spPr>
            <a:xfrm rot="5400000">
              <a:off x="-555722"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21"/>
            <p:cNvCxnSpPr/>
            <p:nvPr/>
          </p:nvCxnSpPr>
          <p:spPr>
            <a:xfrm rot="5400000">
              <a:off x="34034"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22"/>
            <p:cNvCxnSpPr/>
            <p:nvPr/>
          </p:nvCxnSpPr>
          <p:spPr>
            <a:xfrm rot="5400000">
              <a:off x="2618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3"/>
            <p:cNvCxnSpPr/>
            <p:nvPr/>
          </p:nvCxnSpPr>
          <p:spPr>
            <a:xfrm rot="5400000">
              <a:off x="-67954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4"/>
            <p:cNvCxnSpPr/>
            <p:nvPr/>
          </p:nvCxnSpPr>
          <p:spPr>
            <a:xfrm rot="16200000" flipH="1">
              <a:off x="-1466947"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5"/>
            <p:cNvCxnSpPr/>
            <p:nvPr/>
          </p:nvCxnSpPr>
          <p:spPr>
            <a:xfrm rot="16200000" flipH="1">
              <a:off x="-777972"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6"/>
            <p:cNvCxnSpPr/>
            <p:nvPr/>
          </p:nvCxnSpPr>
          <p:spPr>
            <a:xfrm rot="16200000" flipH="1">
              <a:off x="-11859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7"/>
            <p:cNvCxnSpPr/>
            <p:nvPr/>
          </p:nvCxnSpPr>
          <p:spPr>
            <a:xfrm rot="16200000" flipH="1">
              <a:off x="-9573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8"/>
            <p:cNvCxnSpPr/>
            <p:nvPr/>
          </p:nvCxnSpPr>
          <p:spPr>
            <a:xfrm rot="16200000" flipH="1">
              <a:off x="224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9"/>
            <p:cNvCxnSpPr/>
            <p:nvPr/>
          </p:nvCxnSpPr>
          <p:spPr>
            <a:xfrm rot="16200000" flipH="1">
              <a:off x="2052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30"/>
            <p:cNvCxnSpPr/>
            <p:nvPr/>
          </p:nvCxnSpPr>
          <p:spPr>
            <a:xfrm rot="5400000">
              <a:off x="2204939" y="2052540"/>
              <a:ext cx="450552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31"/>
            <p:cNvCxnSpPr/>
            <p:nvPr/>
          </p:nvCxnSpPr>
          <p:spPr>
            <a:xfrm rot="5400000">
              <a:off x="45234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32"/>
            <p:cNvCxnSpPr/>
            <p:nvPr/>
          </p:nvCxnSpPr>
          <p:spPr>
            <a:xfrm rot="16200000" flipH="1">
              <a:off x="37614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3"/>
            <p:cNvCxnSpPr/>
            <p:nvPr/>
          </p:nvCxnSpPr>
          <p:spPr>
            <a:xfrm rot="5400000">
              <a:off x="1024634"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4"/>
            <p:cNvCxnSpPr/>
            <p:nvPr/>
          </p:nvCxnSpPr>
          <p:spPr>
            <a:xfrm rot="16200000" flipH="1">
              <a:off x="871440" y="2014440"/>
              <a:ext cx="450552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5"/>
            <p:cNvCxnSpPr/>
            <p:nvPr/>
          </p:nvCxnSpPr>
          <p:spPr>
            <a:xfrm rot="5400000">
              <a:off x="98574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Straight Connector 36"/>
            <p:cNvCxnSpPr/>
            <p:nvPr/>
          </p:nvCxnSpPr>
          <p:spPr>
            <a:xfrm rot="16200000" flipH="1">
              <a:off x="155724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7"/>
            <p:cNvCxnSpPr/>
            <p:nvPr/>
          </p:nvCxnSpPr>
          <p:spPr>
            <a:xfrm rot="16200000" flipH="1">
              <a:off x="5666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8"/>
            <p:cNvCxnSpPr/>
            <p:nvPr/>
          </p:nvCxnSpPr>
          <p:spPr>
            <a:xfrm rot="16200000" flipH="1">
              <a:off x="18620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9"/>
            <p:cNvCxnSpPr/>
            <p:nvPr/>
          </p:nvCxnSpPr>
          <p:spPr>
            <a:xfrm rot="16200000" flipH="1">
              <a:off x="8714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40"/>
            <p:cNvCxnSpPr/>
            <p:nvPr/>
          </p:nvCxnSpPr>
          <p:spPr>
            <a:xfrm rot="5400000">
              <a:off x="147540"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41"/>
            <p:cNvCxnSpPr/>
            <p:nvPr/>
          </p:nvCxnSpPr>
          <p:spPr>
            <a:xfrm rot="5400000">
              <a:off x="1958878"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42"/>
            <p:cNvCxnSpPr/>
            <p:nvPr/>
          </p:nvCxnSpPr>
          <p:spPr>
            <a:xfrm rot="5400000">
              <a:off x="25486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3"/>
            <p:cNvCxnSpPr/>
            <p:nvPr/>
          </p:nvCxnSpPr>
          <p:spPr>
            <a:xfrm rot="5400000">
              <a:off x="2776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4"/>
            <p:cNvCxnSpPr/>
            <p:nvPr/>
          </p:nvCxnSpPr>
          <p:spPr>
            <a:xfrm rot="5400000">
              <a:off x="1835053"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5"/>
            <p:cNvCxnSpPr/>
            <p:nvPr/>
          </p:nvCxnSpPr>
          <p:spPr>
            <a:xfrm rot="16200000" flipH="1">
              <a:off x="1047653"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6"/>
            <p:cNvCxnSpPr/>
            <p:nvPr/>
          </p:nvCxnSpPr>
          <p:spPr>
            <a:xfrm rot="16200000" flipH="1">
              <a:off x="1736628"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7"/>
            <p:cNvCxnSpPr/>
            <p:nvPr/>
          </p:nvCxnSpPr>
          <p:spPr>
            <a:xfrm rot="16200000" flipH="1">
              <a:off x="13286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8"/>
            <p:cNvCxnSpPr/>
            <p:nvPr/>
          </p:nvCxnSpPr>
          <p:spPr>
            <a:xfrm rot="16200000" flipH="1">
              <a:off x="15572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9"/>
            <p:cNvCxnSpPr/>
            <p:nvPr/>
          </p:nvCxnSpPr>
          <p:spPr>
            <a:xfrm rot="16200000" flipH="1">
              <a:off x="39194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50"/>
            <p:cNvCxnSpPr/>
            <p:nvPr/>
          </p:nvCxnSpPr>
          <p:spPr>
            <a:xfrm rot="16200000" flipH="1">
              <a:off x="32717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51"/>
            <p:cNvCxnSpPr/>
            <p:nvPr/>
          </p:nvCxnSpPr>
          <p:spPr>
            <a:xfrm rot="5400000">
              <a:off x="38813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52"/>
            <p:cNvCxnSpPr/>
            <p:nvPr/>
          </p:nvCxnSpPr>
          <p:spPr>
            <a:xfrm rot="5400000">
              <a:off x="3005039" y="2090640"/>
              <a:ext cx="4505521"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3"/>
            <p:cNvCxnSpPr/>
            <p:nvPr/>
          </p:nvCxnSpPr>
          <p:spPr>
            <a:xfrm rot="16200000" flipH="1">
              <a:off x="22430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4"/>
            <p:cNvCxnSpPr/>
            <p:nvPr/>
          </p:nvCxnSpPr>
          <p:spPr>
            <a:xfrm rot="16200000" flipH="1">
              <a:off x="3538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5"/>
            <p:cNvCxnSpPr/>
            <p:nvPr/>
          </p:nvCxnSpPr>
          <p:spPr>
            <a:xfrm rot="5400000">
              <a:off x="3822602" y="1536602"/>
              <a:ext cx="4505521"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6"/>
            <p:cNvCxnSpPr/>
            <p:nvPr/>
          </p:nvCxnSpPr>
          <p:spPr>
            <a:xfrm rot="5400000">
              <a:off x="42250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7"/>
            <p:cNvCxnSpPr/>
            <p:nvPr/>
          </p:nvCxnSpPr>
          <p:spPr>
            <a:xfrm rot="5400000">
              <a:off x="4071839"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8"/>
            <p:cNvCxnSpPr/>
            <p:nvPr/>
          </p:nvCxnSpPr>
          <p:spPr>
            <a:xfrm rot="5400000">
              <a:off x="356542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9"/>
            <p:cNvCxnSpPr/>
            <p:nvPr/>
          </p:nvCxnSpPr>
          <p:spPr>
            <a:xfrm rot="16200000" flipH="1">
              <a:off x="34130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60"/>
            <p:cNvCxnSpPr/>
            <p:nvPr/>
          </p:nvCxnSpPr>
          <p:spPr>
            <a:xfrm rot="16200000" flipH="1">
              <a:off x="29288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61"/>
            <p:cNvCxnSpPr/>
            <p:nvPr/>
          </p:nvCxnSpPr>
          <p:spPr>
            <a:xfrm rot="16200000" flipH="1">
              <a:off x="3081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62"/>
            <p:cNvCxnSpPr/>
            <p:nvPr/>
          </p:nvCxnSpPr>
          <p:spPr>
            <a:xfrm rot="5400000">
              <a:off x="4643339"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3"/>
            <p:cNvCxnSpPr/>
            <p:nvPr/>
          </p:nvCxnSpPr>
          <p:spPr>
            <a:xfrm rot="16200000" flipH="1">
              <a:off x="4643339"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4"/>
            <p:cNvCxnSpPr/>
            <p:nvPr/>
          </p:nvCxnSpPr>
          <p:spPr>
            <a:xfrm rot="5400000">
              <a:off x="5215633"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5"/>
            <p:cNvCxnSpPr/>
            <p:nvPr/>
          </p:nvCxnSpPr>
          <p:spPr>
            <a:xfrm rot="16200000" flipH="1">
              <a:off x="5062439"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6"/>
            <p:cNvCxnSpPr/>
            <p:nvPr/>
          </p:nvCxnSpPr>
          <p:spPr>
            <a:xfrm rot="5400000">
              <a:off x="5176739"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7"/>
            <p:cNvCxnSpPr/>
            <p:nvPr/>
          </p:nvCxnSpPr>
          <p:spPr>
            <a:xfrm rot="16200000" flipH="1">
              <a:off x="57482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8"/>
            <p:cNvCxnSpPr/>
            <p:nvPr/>
          </p:nvCxnSpPr>
          <p:spPr>
            <a:xfrm rot="16200000" flipH="1">
              <a:off x="49100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9"/>
            <p:cNvCxnSpPr/>
            <p:nvPr/>
          </p:nvCxnSpPr>
          <p:spPr>
            <a:xfrm rot="5400000">
              <a:off x="4795739"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70"/>
            <p:cNvCxnSpPr/>
            <p:nvPr/>
          </p:nvCxnSpPr>
          <p:spPr>
            <a:xfrm rot="16200000" flipH="1">
              <a:off x="53910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71"/>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72"/>
            <p:cNvCxnSpPr/>
            <p:nvPr/>
          </p:nvCxnSpPr>
          <p:spPr>
            <a:xfrm rot="16200000" flipH="1">
              <a:off x="55196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3"/>
            <p:cNvCxnSpPr/>
            <p:nvPr/>
          </p:nvCxnSpPr>
          <p:spPr>
            <a:xfrm rot="16200000" flipH="1">
              <a:off x="5748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4"/>
            <p:cNvCxnSpPr/>
            <p:nvPr/>
          </p:nvCxnSpPr>
          <p:spPr>
            <a:xfrm rot="16200000" flipH="1">
              <a:off x="6434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5"/>
            <p:cNvCxnSpPr/>
            <p:nvPr/>
          </p:nvCxnSpPr>
          <p:spPr>
            <a:xfrm rot="16200000" flipH="1">
              <a:off x="6243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6"/>
            <p:cNvCxnSpPr/>
            <p:nvPr/>
          </p:nvCxnSpPr>
          <p:spPr>
            <a:xfrm rot="5400000">
              <a:off x="63959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7"/>
            <p:cNvCxnSpPr/>
            <p:nvPr/>
          </p:nvCxnSpPr>
          <p:spPr>
            <a:xfrm rot="16200000" flipH="1">
              <a:off x="605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8"/>
            <p:cNvCxnSpPr/>
            <p:nvPr/>
          </p:nvCxnSpPr>
          <p:spPr>
            <a:xfrm rot="5400000">
              <a:off x="6709412" y="2137412"/>
              <a:ext cx="4526277"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9"/>
            <p:cNvCxnSpPr/>
            <p:nvPr/>
          </p:nvCxnSpPr>
          <p:spPr>
            <a:xfrm rot="5400000">
              <a:off x="6026052" y="2041427"/>
              <a:ext cx="4505521"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80"/>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81"/>
            <p:cNvCxnSpPr/>
            <p:nvPr/>
          </p:nvCxnSpPr>
          <p:spPr>
            <a:xfrm rot="5400000">
              <a:off x="6738840" y="2241452"/>
              <a:ext cx="4505521"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82"/>
            <p:cNvCxnSpPr/>
            <p:nvPr/>
          </p:nvCxnSpPr>
          <p:spPr>
            <a:xfrm rot="5400000">
              <a:off x="3728939" y="2204940"/>
              <a:ext cx="450552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3"/>
            <p:cNvCxnSpPr/>
            <p:nvPr/>
          </p:nvCxnSpPr>
          <p:spPr>
            <a:xfrm rot="16200000" flipH="1">
              <a:off x="4224239" y="2166840"/>
              <a:ext cx="450552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4"/>
            <p:cNvCxnSpPr/>
            <p:nvPr/>
          </p:nvCxnSpPr>
          <p:spPr>
            <a:xfrm rot="16200000" flipH="1">
              <a:off x="4414739" y="2052540"/>
              <a:ext cx="450552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5"/>
            <p:cNvCxnSpPr/>
            <p:nvPr/>
          </p:nvCxnSpPr>
          <p:spPr>
            <a:xfrm rot="5400000">
              <a:off x="3309839" y="2090640"/>
              <a:ext cx="450552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6"/>
            <p:cNvCxnSpPr/>
            <p:nvPr/>
          </p:nvCxnSpPr>
          <p:spPr>
            <a:xfrm rot="16200000" flipH="1">
              <a:off x="43242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7"/>
            <p:cNvCxnSpPr/>
            <p:nvPr/>
          </p:nvCxnSpPr>
          <p:spPr>
            <a:xfrm rot="5400000">
              <a:off x="49481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8"/>
            <p:cNvCxnSpPr/>
            <p:nvPr/>
          </p:nvCxnSpPr>
          <p:spPr>
            <a:xfrm rot="5400000">
              <a:off x="5405339" y="1747740"/>
              <a:ext cx="450552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9"/>
            <p:cNvCxnSpPr/>
            <p:nvPr/>
          </p:nvCxnSpPr>
          <p:spPr>
            <a:xfrm rot="16200000" flipH="1">
              <a:off x="25478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93"/>
          <p:cNvSpPr/>
          <p:nvPr/>
        </p:nvSpPr>
        <p:spPr>
          <a:xfrm>
            <a:off x="0" y="4311650"/>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latin typeface="Tw Cen MT"/>
            </a:endParaRPr>
          </a:p>
        </p:txBody>
      </p:sp>
      <p:cxnSp>
        <p:nvCxnSpPr>
          <p:cNvPr id="89" name="Straight Connector 95"/>
          <p:cNvCxnSpPr/>
          <p:nvPr/>
        </p:nvCxnSpPr>
        <p:spPr>
          <a:xfrm>
            <a:off x="0" y="438785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0" name="Straight Connector 96"/>
          <p:cNvCxnSpPr/>
          <p:nvPr/>
        </p:nvCxnSpPr>
        <p:spPr>
          <a:xfrm>
            <a:off x="0" y="6138863"/>
            <a:ext cx="9144000"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91" name="Date Placeholder 1"/>
          <p:cNvSpPr>
            <a:spLocks noGrp="1"/>
          </p:cNvSpPr>
          <p:nvPr>
            <p:ph type="dt" sz="half" idx="10"/>
          </p:nvPr>
        </p:nvSpPr>
        <p:spPr/>
        <p:txBody>
          <a:bodyPr/>
          <a:lstStyle>
            <a:lvl1pPr>
              <a:defRPr/>
            </a:lvl1pPr>
          </a:lstStyle>
          <a:p>
            <a:pPr>
              <a:defRPr/>
            </a:pPr>
            <a:endParaRPr lang="ru-RU"/>
          </a:p>
        </p:txBody>
      </p:sp>
      <p:sp>
        <p:nvSpPr>
          <p:cNvPr id="92" name="Footer Placeholder 90"/>
          <p:cNvSpPr>
            <a:spLocks noGrp="1"/>
          </p:cNvSpPr>
          <p:nvPr>
            <p:ph type="ftr" sz="quarter" idx="11"/>
          </p:nvPr>
        </p:nvSpPr>
        <p:spPr/>
        <p:txBody>
          <a:bodyPr/>
          <a:lstStyle>
            <a:lvl1pPr>
              <a:defRPr/>
            </a:lvl1pPr>
          </a:lstStyle>
          <a:p>
            <a:pPr>
              <a:defRPr/>
            </a:pPr>
            <a:endParaRPr lang="ru-RU"/>
          </a:p>
        </p:txBody>
      </p:sp>
      <p:sp>
        <p:nvSpPr>
          <p:cNvPr id="93" name="Slide Number Placeholder 91"/>
          <p:cNvSpPr>
            <a:spLocks noGrp="1"/>
          </p:cNvSpPr>
          <p:nvPr>
            <p:ph type="sldNum" sz="quarter" idx="12"/>
          </p:nvPr>
        </p:nvSpPr>
        <p:spPr/>
        <p:txBody>
          <a:bodyPr/>
          <a:lstStyle>
            <a:lvl1pPr>
              <a:defRPr/>
            </a:lvl1pPr>
          </a:lstStyle>
          <a:p>
            <a:pPr>
              <a:defRPr/>
            </a:pPr>
            <a:fld id="{1B759870-4521-4584-B8B1-65DF492E5D54}" type="slidenum">
              <a:rPr lang="ru-RU"/>
              <a:pPr>
                <a:defRPr/>
              </a:pPr>
              <a:t>‹#›</a:t>
            </a:fld>
            <a:endParaRPr lang="ru-RU"/>
          </a:p>
        </p:txBody>
      </p:sp>
    </p:spTree>
  </p:cSld>
  <p:clrMapOvr>
    <a:masterClrMapping/>
  </p:clrMapOvr>
  <p:transition spd="slow" advClick="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22509BB9-A401-439D-BFE7-BCDB185834C2}" type="slidenum">
              <a:rPr lang="ru-RU"/>
              <a:pPr>
                <a:defRPr/>
              </a:pPr>
              <a:t>‹#›</a:t>
            </a:fld>
            <a:endParaRPr lang="ru-RU"/>
          </a:p>
        </p:txBody>
      </p:sp>
    </p:spTree>
  </p:cSld>
  <p:clrMapOvr>
    <a:masterClrMapping/>
  </p:clrMapOvr>
  <p:transition spd="slow"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2DA23ED0-52D2-4D79-940A-6658042F7824}" type="slidenum">
              <a:rPr lang="ru-RU"/>
              <a:pPr>
                <a:defRPr/>
              </a:pPr>
              <a:t>‹#›</a:t>
            </a:fld>
            <a:endParaRPr lang="ru-RU"/>
          </a:p>
        </p:txBody>
      </p:sp>
    </p:spTree>
  </p:cSld>
  <p:clrMapOvr>
    <a:masterClrMapping/>
  </p:clrMapOvr>
  <p:transition spd="slow"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7473009D-30C0-48F7-B819-695BE475F2E3}" type="slidenum">
              <a:rPr lang="ru-RU"/>
              <a:pPr>
                <a:defRPr/>
              </a:pPr>
              <a:t>‹#›</a:t>
            </a:fld>
            <a:endParaRPr lang="ru-RU"/>
          </a:p>
        </p:txBody>
      </p:sp>
    </p:spTree>
  </p:cSld>
  <p:clrMapOvr>
    <a:masterClrMapping/>
  </p:clrMapOvr>
  <p:transition spd="slow"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20785001-056D-400F-B679-0B139FA813A5}" type="slidenum">
              <a:rPr lang="ru-RU"/>
              <a:pPr>
                <a:defRPr/>
              </a:pPr>
              <a:t>‹#›</a:t>
            </a:fld>
            <a:endParaRPr lang="ru-RU"/>
          </a:p>
        </p:txBody>
      </p:sp>
    </p:spTree>
  </p:cSld>
  <p:clrMapOvr>
    <a:masterClrMapping/>
  </p:clrMapOvr>
  <p:transition spd="slow" advClick="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ectangle 36"/>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latin typeface="Tw Cen MT"/>
            </a:endParaRPr>
          </a:p>
        </p:txBody>
      </p:sp>
      <p:cxnSp>
        <p:nvCxnSpPr>
          <p:cNvPr id="6" name="Straight Connector 38"/>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40"/>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42"/>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152400" y="1901952"/>
            <a:ext cx="2377440" cy="1371600"/>
          </a:xfrm>
        </p:spPr>
        <p:txBody>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Date Placeholder 4"/>
          <p:cNvSpPr>
            <a:spLocks noGrp="1"/>
          </p:cNvSpPr>
          <p:nvPr>
            <p:ph type="dt" sz="half" idx="10"/>
          </p:nvPr>
        </p:nvSpPr>
        <p:spPr/>
        <p:txBody>
          <a:bodyPr/>
          <a:lstStyle>
            <a:lvl1pPr>
              <a:defRPr/>
            </a:lvl1pPr>
          </a:lstStyle>
          <a:p>
            <a:pPr>
              <a:defRPr/>
            </a:pPr>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8A47A069-CB14-46C6-8AD2-711CF0D4CF17}" type="slidenum">
              <a:rPr lang="ru-RU"/>
              <a:pPr>
                <a:defRPr/>
              </a:pPr>
              <a:t>‹#›</a:t>
            </a:fld>
            <a:endParaRPr lang="ru-RU"/>
          </a:p>
        </p:txBody>
      </p:sp>
    </p:spTree>
  </p:cSld>
  <p:clrMapOvr>
    <a:masterClrMapping/>
  </p:clrMapOvr>
  <p:transition spd="slow" advClick="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32"/>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latin typeface="Tw Cen MT"/>
            </a:endParaRPr>
          </a:p>
        </p:txBody>
      </p:sp>
      <p:cxnSp>
        <p:nvCxnSpPr>
          <p:cNvPr id="6" name="Straight Connector 33"/>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34"/>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59"/>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2" name="Title 1"/>
          <p:cNvSpPr>
            <a:spLocks noGrp="1"/>
          </p:cNvSpPr>
          <p:nvPr>
            <p:ph type="title"/>
          </p:nvPr>
        </p:nvSpPr>
        <p:spPr>
          <a:xfrm>
            <a:off x="155448" y="1905000"/>
            <a:ext cx="2377440" cy="1371600"/>
          </a:xfrm>
        </p:spPr>
        <p:txBody>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Date Placeholder 4"/>
          <p:cNvSpPr>
            <a:spLocks noGrp="1"/>
          </p:cNvSpPr>
          <p:nvPr>
            <p:ph type="dt" sz="half" idx="10"/>
          </p:nvPr>
        </p:nvSpPr>
        <p:spPr/>
        <p:txBody>
          <a:bodyPr/>
          <a:lstStyle>
            <a:lvl1pPr>
              <a:defRPr/>
            </a:lvl1pPr>
          </a:lstStyle>
          <a:p>
            <a:pPr>
              <a:defRPr/>
            </a:pPr>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1068B40F-BBCD-46BD-BF31-BCECA6F46619}" type="slidenum">
              <a:rPr lang="ru-RU"/>
              <a:pPr>
                <a:defRPr/>
              </a:pPr>
              <a:t>‹#›</a:t>
            </a:fld>
            <a:endParaRPr lang="ru-RU"/>
          </a:p>
        </p:txBody>
      </p:sp>
    </p:spTree>
  </p:cSld>
  <p:clrMapOvr>
    <a:masterClrMapping/>
  </p:clrMapOvr>
  <p:transition spd="slow" advClick="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90" name="Rectangle 189"/>
          <p:cNvSpPr/>
          <p:nvPr/>
        </p:nvSpPr>
        <p:spPr>
          <a:xfrm>
            <a:off x="149225" y="136525"/>
            <a:ext cx="8869363" cy="658495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latin typeface="Tw Cen MT"/>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457200" y="631190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ru-RU"/>
          </a:p>
        </p:txBody>
      </p:sp>
      <p:sp>
        <p:nvSpPr>
          <p:cNvPr id="5" name="Footer Placeholder 4"/>
          <p:cNvSpPr>
            <a:spLocks noGrp="1"/>
          </p:cNvSpPr>
          <p:nvPr>
            <p:ph type="ftr" sz="quarter" idx="3"/>
          </p:nvPr>
        </p:nvSpPr>
        <p:spPr>
          <a:xfrm>
            <a:off x="2830513" y="6311900"/>
            <a:ext cx="3482975"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ru-RU"/>
          </a:p>
        </p:txBody>
      </p:sp>
      <p:sp>
        <p:nvSpPr>
          <p:cNvPr id="6" name="Slide Number Placeholder 5"/>
          <p:cNvSpPr>
            <a:spLocks noGrp="1"/>
          </p:cNvSpPr>
          <p:nvPr>
            <p:ph type="sldNum" sz="quarter" idx="4"/>
          </p:nvPr>
        </p:nvSpPr>
        <p:spPr>
          <a:xfrm>
            <a:off x="6553200" y="6311900"/>
            <a:ext cx="2133600" cy="365125"/>
          </a:xfrm>
          <a:prstGeom prst="rect">
            <a:avLst/>
          </a:prstGeom>
        </p:spPr>
        <p:txBody>
          <a:bodyPr vert="horz" lIns="91440" tIns="45720" rIns="91440" bIns="45720" rtlCol="0" anchor="ctr"/>
          <a:lstStyle>
            <a:lvl1pPr algn="r">
              <a:defRPr sz="1200" smtClean="0">
                <a:solidFill>
                  <a:schemeClr val="tx2"/>
                </a:solidFill>
              </a:defRPr>
            </a:lvl1pPr>
          </a:lstStyle>
          <a:p>
            <a:pPr>
              <a:defRPr/>
            </a:pPr>
            <a:fld id="{8BB378C9-86C9-48DD-AF35-0DF894E2E529}"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818" r:id="rId1"/>
    <p:sldLayoutId id="2147483817" r:id="rId2"/>
    <p:sldLayoutId id="2147483819" r:id="rId3"/>
    <p:sldLayoutId id="2147483816" r:id="rId4"/>
    <p:sldLayoutId id="2147483815" r:id="rId5"/>
    <p:sldLayoutId id="2147483814" r:id="rId6"/>
    <p:sldLayoutId id="2147483813" r:id="rId7"/>
    <p:sldLayoutId id="2147483820" r:id="rId8"/>
    <p:sldLayoutId id="2147483821" r:id="rId9"/>
    <p:sldLayoutId id="2147483812" r:id="rId10"/>
    <p:sldLayoutId id="2147483811" r:id="rId11"/>
    <p:sldLayoutId id="2147483822" r:id="rId12"/>
  </p:sldLayoutIdLst>
  <p:transition spd="slow" advClick="0">
    <p:fade/>
  </p:transition>
  <p:txStyles>
    <p:titleStyle>
      <a:lvl1pPr algn="l" rtl="0" fontAlgn="base">
        <a:spcBef>
          <a:spcPct val="0"/>
        </a:spcBef>
        <a:spcAft>
          <a:spcPct val="0"/>
        </a:spcAft>
        <a:tabLst>
          <a:tab pos="3830638" algn="l"/>
        </a:tabLst>
        <a:defRPr sz="3600" b="1" kern="1200" spc="50">
          <a:ln w="13335" cmpd="sng">
            <a:solidFill>
              <a:schemeClr val="accent1">
                <a:lumMod val="50000"/>
              </a:schemeClr>
            </a:solidFill>
            <a:prstDash val="solid"/>
          </a:ln>
          <a:solidFill>
            <a:srgbClr val="FEFFFF"/>
          </a:solidFill>
          <a:latin typeface="+mj-lt"/>
          <a:ea typeface="+mj-ea"/>
          <a:cs typeface="+mj-cs"/>
        </a:defRPr>
      </a:lvl1pPr>
      <a:lvl2pPr algn="l" rtl="0" fontAlgn="base">
        <a:spcBef>
          <a:spcPct val="0"/>
        </a:spcBef>
        <a:spcAft>
          <a:spcPct val="0"/>
        </a:spcAft>
        <a:tabLst>
          <a:tab pos="3830638" algn="l"/>
        </a:tabLst>
        <a:defRPr sz="3600" b="1">
          <a:solidFill>
            <a:srgbClr val="FEFFFF"/>
          </a:solidFill>
          <a:latin typeface="Arial" charset="0"/>
        </a:defRPr>
      </a:lvl2pPr>
      <a:lvl3pPr algn="l" rtl="0" fontAlgn="base">
        <a:spcBef>
          <a:spcPct val="0"/>
        </a:spcBef>
        <a:spcAft>
          <a:spcPct val="0"/>
        </a:spcAft>
        <a:tabLst>
          <a:tab pos="3830638" algn="l"/>
        </a:tabLst>
        <a:defRPr sz="3600" b="1">
          <a:solidFill>
            <a:srgbClr val="FEFFFF"/>
          </a:solidFill>
          <a:latin typeface="Arial" charset="0"/>
        </a:defRPr>
      </a:lvl3pPr>
      <a:lvl4pPr algn="l" rtl="0" fontAlgn="base">
        <a:spcBef>
          <a:spcPct val="0"/>
        </a:spcBef>
        <a:spcAft>
          <a:spcPct val="0"/>
        </a:spcAft>
        <a:tabLst>
          <a:tab pos="3830638" algn="l"/>
        </a:tabLst>
        <a:defRPr sz="3600" b="1">
          <a:solidFill>
            <a:srgbClr val="FEFFFF"/>
          </a:solidFill>
          <a:latin typeface="Arial" charset="0"/>
        </a:defRPr>
      </a:lvl4pPr>
      <a:lvl5pPr algn="l" rtl="0" fontAlgn="base">
        <a:spcBef>
          <a:spcPct val="0"/>
        </a:spcBef>
        <a:spcAft>
          <a:spcPct val="0"/>
        </a:spcAft>
        <a:tabLst>
          <a:tab pos="3830638" algn="l"/>
        </a:tabLst>
        <a:defRPr sz="3600" b="1">
          <a:solidFill>
            <a:srgbClr val="FEFFFF"/>
          </a:solidFill>
          <a:latin typeface="Arial" charset="0"/>
        </a:defRPr>
      </a:lvl5pPr>
      <a:lvl6pPr marL="457200" algn="l" rtl="0" fontAlgn="base">
        <a:spcBef>
          <a:spcPct val="0"/>
        </a:spcBef>
        <a:spcAft>
          <a:spcPct val="0"/>
        </a:spcAft>
        <a:tabLst>
          <a:tab pos="3830638" algn="l"/>
        </a:tabLst>
        <a:defRPr sz="3600" b="1">
          <a:solidFill>
            <a:srgbClr val="FEFFFF"/>
          </a:solidFill>
          <a:latin typeface="Arial" charset="0"/>
        </a:defRPr>
      </a:lvl6pPr>
      <a:lvl7pPr marL="914400" algn="l" rtl="0" fontAlgn="base">
        <a:spcBef>
          <a:spcPct val="0"/>
        </a:spcBef>
        <a:spcAft>
          <a:spcPct val="0"/>
        </a:spcAft>
        <a:tabLst>
          <a:tab pos="3830638" algn="l"/>
        </a:tabLst>
        <a:defRPr sz="3600" b="1">
          <a:solidFill>
            <a:srgbClr val="FEFFFF"/>
          </a:solidFill>
          <a:latin typeface="Arial" charset="0"/>
        </a:defRPr>
      </a:lvl7pPr>
      <a:lvl8pPr marL="1371600" algn="l" rtl="0" fontAlgn="base">
        <a:spcBef>
          <a:spcPct val="0"/>
        </a:spcBef>
        <a:spcAft>
          <a:spcPct val="0"/>
        </a:spcAft>
        <a:tabLst>
          <a:tab pos="3830638" algn="l"/>
        </a:tabLst>
        <a:defRPr sz="3600" b="1">
          <a:solidFill>
            <a:srgbClr val="FEFFFF"/>
          </a:solidFill>
          <a:latin typeface="Arial" charset="0"/>
        </a:defRPr>
      </a:lvl8pPr>
      <a:lvl9pPr marL="1828800" algn="l" rtl="0" fontAlgn="base">
        <a:spcBef>
          <a:spcPct val="0"/>
        </a:spcBef>
        <a:spcAft>
          <a:spcPct val="0"/>
        </a:spcAft>
        <a:tabLst>
          <a:tab pos="3830638" algn="l"/>
        </a:tabLst>
        <a:defRPr sz="3600" b="1">
          <a:solidFill>
            <a:srgbClr val="FEFFFF"/>
          </a:solidFill>
          <a:latin typeface="Arial" charset="0"/>
        </a:defRPr>
      </a:lvl9pPr>
    </p:titleStyle>
    <p:bodyStyle>
      <a:lvl1pPr marL="273050" indent="-273050" algn="l" rtl="0" fontAlgn="base">
        <a:spcBef>
          <a:spcPct val="20000"/>
        </a:spcBef>
        <a:spcAft>
          <a:spcPct val="0"/>
        </a:spcAft>
        <a:buClr>
          <a:srgbClr val="83D3FE"/>
        </a:buClr>
        <a:buFont typeface="Arial" charset="0"/>
        <a:buChar char="•"/>
        <a:defRPr sz="2400" kern="1200">
          <a:solidFill>
            <a:schemeClr val="tx2"/>
          </a:solidFill>
          <a:latin typeface="+mn-lt"/>
          <a:ea typeface="+mn-ea"/>
          <a:cs typeface="+mn-cs"/>
        </a:defRPr>
      </a:lvl1pPr>
      <a:lvl2pPr marL="547688" indent="-182563" algn="l" rtl="0" fontAlgn="base">
        <a:spcBef>
          <a:spcPct val="20000"/>
        </a:spcBef>
        <a:spcAft>
          <a:spcPct val="0"/>
        </a:spcAft>
        <a:buClr>
          <a:srgbClr val="83D3FE"/>
        </a:buClr>
        <a:buFont typeface="Arial" charset="0"/>
        <a:buChar char="•"/>
        <a:defRPr sz="2000" kern="1200">
          <a:solidFill>
            <a:schemeClr val="tx1"/>
          </a:solidFill>
          <a:latin typeface="+mn-lt"/>
          <a:ea typeface="+mn-ea"/>
          <a:cs typeface="+mn-cs"/>
        </a:defRPr>
      </a:lvl2pPr>
      <a:lvl3pPr marL="914400" indent="-228600" algn="l" rtl="0" fontAlgn="base">
        <a:spcBef>
          <a:spcPct val="20000"/>
        </a:spcBef>
        <a:spcAft>
          <a:spcPct val="0"/>
        </a:spcAft>
        <a:buClr>
          <a:schemeClr val="accent2"/>
        </a:buClr>
        <a:buFont typeface="Arial" charset="0"/>
        <a:buChar char="•"/>
        <a:defRPr sz="2000" kern="1200">
          <a:solidFill>
            <a:schemeClr val="tx2"/>
          </a:solidFill>
          <a:latin typeface="+mn-lt"/>
          <a:ea typeface="+mn-ea"/>
          <a:cs typeface="+mn-cs"/>
        </a:defRPr>
      </a:lvl3pPr>
      <a:lvl4pPr marL="1187450" indent="-228600" algn="l" rtl="0" fontAlgn="base">
        <a:spcBef>
          <a:spcPct val="20000"/>
        </a:spcBef>
        <a:spcAft>
          <a:spcPct val="0"/>
        </a:spcAft>
        <a:buClr>
          <a:srgbClr val="5BD078"/>
        </a:buClr>
        <a:buFont typeface="Arial" charset="0"/>
        <a:buChar char="•"/>
        <a:defRPr kern="1200">
          <a:solidFill>
            <a:schemeClr val="tx1"/>
          </a:solidFill>
          <a:latin typeface="+mn-lt"/>
          <a:ea typeface="+mn-ea"/>
          <a:cs typeface="+mn-cs"/>
        </a:defRPr>
      </a:lvl4pPr>
      <a:lvl5pPr marL="1462088" indent="-228600" algn="l" rtl="0" fontAlgn="base">
        <a:spcBef>
          <a:spcPct val="20000"/>
        </a:spcBef>
        <a:spcAft>
          <a:spcPct val="0"/>
        </a:spcAft>
        <a:buClr>
          <a:srgbClr val="A5D028"/>
        </a:buClr>
        <a:buFont typeface="Arial" charset="0"/>
        <a:buChar char="•"/>
        <a:defRPr sz="1600" kern="120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1.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diagramLayout" Target="../diagrams/layout5.xml"/><Relationship Id="rId7" Type="http://schemas.openxmlformats.org/officeDocument/2006/relationships/image" Target="../media/image12.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4.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5.pn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gif"/><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idx="1"/>
          </p:nvPr>
        </p:nvSpPr>
        <p:spPr>
          <a:xfrm>
            <a:off x="457200" y="457200"/>
            <a:ext cx="8229600" cy="5668963"/>
          </a:xfrm>
        </p:spPr>
        <p:txBody>
          <a:bodyPr/>
          <a:lstStyle/>
          <a:p>
            <a:pPr algn="ctr">
              <a:buFont typeface="Wingdings" pitchFamily="2" charset="2"/>
              <a:buNone/>
            </a:pPr>
            <a:r>
              <a:rPr lang="uz-Cyrl-UZ" sz="4000" b="1" smtClean="0"/>
              <a:t> </a:t>
            </a:r>
            <a:endParaRPr lang="en-US" sz="4000" b="1" smtClean="0"/>
          </a:p>
          <a:p>
            <a:pPr algn="ctr">
              <a:buFont typeface="Wingdings" pitchFamily="2" charset="2"/>
              <a:buNone/>
            </a:pPr>
            <a:endParaRPr lang="en-US" b="1" smtClean="0"/>
          </a:p>
          <a:p>
            <a:pPr algn="ctr">
              <a:buFont typeface="Wingdings" pitchFamily="2" charset="2"/>
              <a:buNone/>
            </a:pPr>
            <a:endParaRPr lang="en-US" b="1" smtClean="0"/>
          </a:p>
          <a:p>
            <a:pPr algn="ctr">
              <a:buFont typeface="Wingdings" pitchFamily="2" charset="2"/>
              <a:buNone/>
            </a:pPr>
            <a:endParaRPr lang="uz-Cyrl-UZ" b="1" smtClean="0"/>
          </a:p>
          <a:p>
            <a:pPr algn="ctr"/>
            <a:endParaRPr lang="uz-Cyrl-UZ" b="1" smtClean="0"/>
          </a:p>
          <a:p>
            <a:pPr algn="ctr">
              <a:buFont typeface="Wingdings" pitchFamily="2" charset="2"/>
              <a:buNone/>
            </a:pPr>
            <a:endParaRPr lang="en-US" b="1" smtClean="0"/>
          </a:p>
          <a:p>
            <a:pPr algn="ctr">
              <a:buFont typeface="Wingdings" pitchFamily="2" charset="2"/>
              <a:buNone/>
            </a:pPr>
            <a:endParaRPr lang="en-US" b="1" smtClean="0"/>
          </a:p>
          <a:p>
            <a:pPr algn="ctr">
              <a:buFont typeface="Wingdings" pitchFamily="2" charset="2"/>
              <a:buNone/>
            </a:pPr>
            <a:endParaRPr lang="en-US" b="1" smtClean="0"/>
          </a:p>
          <a:p>
            <a:pPr algn="ctr">
              <a:buFont typeface="Wingdings" pitchFamily="2" charset="2"/>
              <a:buNone/>
            </a:pPr>
            <a:r>
              <a:rPr lang="uz-Cyrl-UZ" b="1" smtClean="0"/>
              <a:t>Маърузачи: профессор С.М.Йўлдошева</a:t>
            </a:r>
            <a:endParaRPr lang="ru-RU" b="1" smtClean="0"/>
          </a:p>
        </p:txBody>
      </p:sp>
      <p:sp>
        <p:nvSpPr>
          <p:cNvPr id="3" name="Прямоугольник 2"/>
          <p:cNvSpPr/>
          <p:nvPr/>
        </p:nvSpPr>
        <p:spPr>
          <a:xfrm>
            <a:off x="122962" y="1828800"/>
            <a:ext cx="8898078" cy="1200329"/>
          </a:xfrm>
          <a:prstGeom prst="rect">
            <a:avLst/>
          </a:prstGeom>
          <a:noFill/>
          <a:effectLst>
            <a:glow rad="127000">
              <a:schemeClr val="accent5"/>
            </a:glow>
            <a:innerShdw blurRad="63500" dist="50800" dir="13500000">
              <a:prstClr val="black">
                <a:alpha val="50000"/>
              </a:prstClr>
            </a:innerShdw>
          </a:effectLst>
          <a:scene3d>
            <a:camera prst="obliqueTopRight"/>
            <a:lightRig rig="threePt" dir="t"/>
          </a:scene3d>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buFont typeface="Wingdings" pitchFamily="2" charset="2"/>
              <a:buNone/>
              <a:defRPr/>
            </a:pPr>
            <a:r>
              <a:rPr lang="uz-Cyrl-UZ" sz="3600" b="1" dirty="0">
                <a:solidFill>
                  <a:schemeClr val="accent5"/>
                </a:solidFill>
                <a:latin typeface="Times New Roman" pitchFamily="18" charset="0"/>
              </a:rPr>
              <a:t>Мавзу: </a:t>
            </a:r>
            <a:r>
              <a:rPr lang="en-US" sz="3600" b="1" dirty="0">
                <a:solidFill>
                  <a:schemeClr val="accent5"/>
                </a:solidFill>
                <a:latin typeface="Times New Roman" pitchFamily="18" charset="0"/>
              </a:rPr>
              <a:t> </a:t>
            </a:r>
            <a:r>
              <a:rPr lang="uz-Cyrl-UZ" sz="3600" b="1" dirty="0">
                <a:solidFill>
                  <a:schemeClr val="accent5"/>
                </a:solidFill>
                <a:latin typeface="Times New Roman" pitchFamily="18" charset="0"/>
              </a:rPr>
              <a:t>Олий таълимда қўлланиладиган </a:t>
            </a:r>
            <a:endParaRPr lang="en-US" sz="3600" b="1" dirty="0">
              <a:solidFill>
                <a:schemeClr val="accent5"/>
              </a:solidFill>
              <a:latin typeface="Times New Roman" pitchFamily="18" charset="0"/>
            </a:endParaRPr>
          </a:p>
          <a:p>
            <a:pPr algn="ctr">
              <a:buFont typeface="Wingdings" pitchFamily="2" charset="2"/>
              <a:buNone/>
              <a:defRPr/>
            </a:pPr>
            <a:r>
              <a:rPr lang="uz-Cyrl-UZ" sz="3600" b="1" dirty="0">
                <a:solidFill>
                  <a:schemeClr val="accent5"/>
                </a:solidFill>
                <a:latin typeface="Times New Roman" pitchFamily="18" charset="0"/>
              </a:rPr>
              <a:t>педагогик технологиялар</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0"/>
                                        <p:tgtEl>
                                          <p:spTgt spid="3"/>
                                        </p:tgtEl>
                                      </p:cBhvr>
                                    </p:animEffect>
                                  </p:childTnLst>
                                </p:cTn>
                              </p:par>
                            </p:childTnLst>
                          </p:cTn>
                        </p:par>
                        <p:par>
                          <p:cTn id="8" fill="hold">
                            <p:stCondLst>
                              <p:cond delay="3000"/>
                            </p:stCondLst>
                            <p:childTnLst>
                              <p:par>
                                <p:cTn id="9" presetID="2" presetClass="entr" presetSubtype="4" fill="hold" nodeType="afterEffect">
                                  <p:stCondLst>
                                    <p:cond delay="0"/>
                                  </p:stCondLst>
                                  <p:childTnLst>
                                    <p:set>
                                      <p:cBhvr>
                                        <p:cTn id="10" dur="1" fill="hold">
                                          <p:stCondLst>
                                            <p:cond delay="0"/>
                                          </p:stCondLst>
                                        </p:cTn>
                                        <p:tgtEl>
                                          <p:spTgt spid="4101">
                                            <p:txEl>
                                              <p:pRg st="8" end="8"/>
                                            </p:txEl>
                                          </p:spTgt>
                                        </p:tgtEl>
                                        <p:attrNameLst>
                                          <p:attrName>style.visibility</p:attrName>
                                        </p:attrNameLst>
                                      </p:cBhvr>
                                      <p:to>
                                        <p:strVal val="visible"/>
                                      </p:to>
                                    </p:set>
                                    <p:anim calcmode="lin" valueType="num">
                                      <p:cBhvr additive="base">
                                        <p:cTn id="11" dur="2000" fill="hold"/>
                                        <p:tgtEl>
                                          <p:spTgt spid="4101">
                                            <p:txEl>
                                              <p:pRg st="8" end="8"/>
                                            </p:txEl>
                                          </p:spTgt>
                                        </p:tgtEl>
                                        <p:attrNameLst>
                                          <p:attrName>ppt_x</p:attrName>
                                        </p:attrNameLst>
                                      </p:cBhvr>
                                      <p:tavLst>
                                        <p:tav tm="0">
                                          <p:val>
                                            <p:strVal val="#ppt_x"/>
                                          </p:val>
                                        </p:tav>
                                        <p:tav tm="100000">
                                          <p:val>
                                            <p:strVal val="#ppt_x"/>
                                          </p:val>
                                        </p:tav>
                                      </p:tavLst>
                                    </p:anim>
                                    <p:anim calcmode="lin" valueType="num">
                                      <p:cBhvr additive="base">
                                        <p:cTn id="12" dur="2000" fill="hold"/>
                                        <p:tgtEl>
                                          <p:spTgt spid="410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52400"/>
            <a:ext cx="8229600" cy="533400"/>
          </a:xfrm>
        </p:spPr>
        <p:txBody>
          <a:bodyPr>
            <a:noAutofit/>
          </a:bodyPr>
          <a:lstStyle/>
          <a:p>
            <a:pPr algn="ctr" fontAlgn="auto">
              <a:spcAft>
                <a:spcPts val="0"/>
              </a:spcAft>
              <a:defRPr/>
            </a:pPr>
            <a:r>
              <a:rPr lang="uz-Cyrl-UZ" smtClean="0">
                <a:solidFill>
                  <a:srgbClr val="8DFA88"/>
                </a:solidFill>
                <a:latin typeface="+mn-lt"/>
              </a:rPr>
              <a:t>ЎҚИТИШНИНГ МАҚСАДИ</a:t>
            </a:r>
            <a:endParaRPr lang="ru-RU">
              <a:solidFill>
                <a:srgbClr val="8DFA88"/>
              </a:solidFill>
              <a:effectLst>
                <a:outerShdw blurRad="38100" dist="38100" dir="2700000" algn="tl">
                  <a:srgbClr val="FFFFFF"/>
                </a:outerShdw>
              </a:effectLst>
              <a:latin typeface="+mn-lt"/>
            </a:endParaRPr>
          </a:p>
        </p:txBody>
      </p:sp>
      <p:sp>
        <p:nvSpPr>
          <p:cNvPr id="29699" name="Rectangle 3"/>
          <p:cNvSpPr>
            <a:spLocks noGrp="1" noChangeArrowheads="1"/>
          </p:cNvSpPr>
          <p:nvPr>
            <p:ph idx="1"/>
          </p:nvPr>
        </p:nvSpPr>
        <p:spPr>
          <a:xfrm>
            <a:off x="457200" y="685800"/>
            <a:ext cx="8229600" cy="6172200"/>
          </a:xfrm>
        </p:spPr>
        <p:txBody>
          <a:bodyPr rtlCol="0">
            <a:normAutofit/>
          </a:bodyPr>
          <a:lstStyle/>
          <a:p>
            <a:pPr marL="274320" indent="-274320" fontAlgn="auto">
              <a:lnSpc>
                <a:spcPct val="80000"/>
              </a:lnSpc>
              <a:spcAft>
                <a:spcPts val="0"/>
              </a:spcAft>
              <a:buClr>
                <a:schemeClr val="accent1">
                  <a:lumMod val="60000"/>
                  <a:lumOff val="40000"/>
                </a:schemeClr>
              </a:buClr>
              <a:buFont typeface="Arial" pitchFamily="34" charset="0"/>
              <a:buBlip>
                <a:blip r:embed="rId2"/>
              </a:buBlip>
              <a:defRPr/>
            </a:pPr>
            <a:r>
              <a:rPr lang="uz-Cyrl-UZ" sz="2000" b="1">
                <a:solidFill>
                  <a:schemeClr val="tx1"/>
                </a:solidFill>
                <a:effectLst>
                  <a:outerShdw blurRad="38100" dist="38100" dir="2700000" algn="tl">
                    <a:srgbClr val="000000">
                      <a:alpha val="43137"/>
                    </a:srgbClr>
                  </a:outerShdw>
                </a:effectLst>
              </a:rPr>
              <a:t>Ўқитишнинг асосий мақсади – </a:t>
            </a:r>
            <a:r>
              <a:rPr lang="uz-Cyrl-UZ" sz="2000" b="1" smtClean="0">
                <a:solidFill>
                  <a:schemeClr val="tx1"/>
                </a:solidFill>
                <a:effectLst>
                  <a:outerShdw blurRad="38100" dist="38100" dir="2700000" algn="tl">
                    <a:srgbClr val="000000">
                      <a:alpha val="43137"/>
                    </a:srgbClr>
                  </a:outerShdw>
                </a:effectLst>
              </a:rPr>
              <a:t>БИЛИШ.</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Arial" pitchFamily="34" charset="0"/>
              <a:buBlip>
                <a:blip r:embed="rId2"/>
              </a:buBlip>
              <a:defRPr/>
            </a:pPr>
            <a:r>
              <a:rPr lang="uz-Cyrl-UZ" sz="2000" b="1" smtClean="0">
                <a:solidFill>
                  <a:schemeClr val="tx1"/>
                </a:solidFill>
                <a:effectLst>
                  <a:outerShdw blurRad="38100" dist="38100" dir="2700000" algn="tl">
                    <a:srgbClr val="000000">
                      <a:alpha val="43137"/>
                    </a:srgbClr>
                  </a:outerShdw>
                </a:effectLst>
              </a:rPr>
              <a:t>Билиш – фикрлашга </a:t>
            </a:r>
            <a:r>
              <a:rPr lang="uz-Cyrl-UZ" sz="2000" b="1">
                <a:solidFill>
                  <a:schemeClr val="tx1"/>
                </a:solidFill>
                <a:effectLst>
                  <a:outerShdw blurRad="38100" dist="38100" dir="2700000" algn="tl">
                    <a:srgbClr val="000000">
                      <a:alpha val="43137"/>
                    </a:srgbClr>
                  </a:outerShdw>
                </a:effectLst>
              </a:rPr>
              <a:t>ундайди. </a:t>
            </a:r>
            <a:endParaRPr lang="uz-Cyrl-UZ" sz="2000" b="1" smtClean="0">
              <a:solidFill>
                <a:schemeClr val="tx1"/>
              </a:solidFill>
              <a:effectLst>
                <a:outerShdw blurRad="38100" dist="38100" dir="2700000" algn="tl">
                  <a:srgbClr val="000000">
                    <a:alpha val="43137"/>
                  </a:srgbClr>
                </a:outerShdw>
              </a:effectLst>
            </a:endParaRPr>
          </a:p>
          <a:p>
            <a:pPr marL="274320" indent="-274320" algn="just" fontAlgn="auto">
              <a:lnSpc>
                <a:spcPct val="80000"/>
              </a:lnSpc>
              <a:spcAft>
                <a:spcPts val="0"/>
              </a:spcAft>
              <a:buClr>
                <a:schemeClr val="accent1">
                  <a:lumMod val="60000"/>
                  <a:lumOff val="40000"/>
                </a:schemeClr>
              </a:buClr>
              <a:buFont typeface="Arial" pitchFamily="34" charset="0"/>
              <a:buBlip>
                <a:blip r:embed="rId2"/>
              </a:buBlip>
              <a:defRPr/>
            </a:pPr>
            <a:r>
              <a:rPr lang="uz-Cyrl-UZ" sz="2000" b="1" smtClean="0">
                <a:solidFill>
                  <a:schemeClr val="tx1"/>
                </a:solidFill>
                <a:effectLst>
                  <a:outerShdw blurRad="38100" dist="38100" dir="2700000" algn="tl">
                    <a:srgbClr val="000000">
                      <a:alpha val="43137"/>
                    </a:srgbClr>
                  </a:outerShdw>
                </a:effectLst>
              </a:rPr>
              <a:t>Фикрлаш – муаммоли </a:t>
            </a:r>
            <a:r>
              <a:rPr lang="uz-Cyrl-UZ" sz="2000" b="1">
                <a:solidFill>
                  <a:schemeClr val="tx1"/>
                </a:solidFill>
                <a:effectLst>
                  <a:outerShdw blurRad="38100" dist="38100" dir="2700000" algn="tl">
                    <a:srgbClr val="000000">
                      <a:alpha val="43137"/>
                    </a:srgbClr>
                  </a:outerShdw>
                </a:effectLst>
              </a:rPr>
              <a:t>вазият кутилмаган </a:t>
            </a:r>
            <a:r>
              <a:rPr lang="uz-Cyrl-UZ" sz="2000" b="1" smtClean="0">
                <a:solidFill>
                  <a:schemeClr val="tx1"/>
                </a:solidFill>
                <a:effectLst>
                  <a:outerShdw blurRad="38100" dist="38100" dir="2700000" algn="tl">
                    <a:srgbClr val="000000">
                      <a:alpha val="43137"/>
                    </a:srgbClr>
                  </a:outerShdw>
                </a:effectLst>
              </a:rPr>
              <a:t>ҳолат </a:t>
            </a:r>
            <a:r>
              <a:rPr lang="uz-Cyrl-UZ" sz="2000" b="1">
                <a:solidFill>
                  <a:schemeClr val="tx1"/>
                </a:solidFill>
                <a:effectLst>
                  <a:outerShdw blurRad="38100" dist="38100" dir="2700000" algn="tl">
                    <a:srgbClr val="000000">
                      <a:alpha val="43137"/>
                    </a:srgbClr>
                  </a:outerShdw>
                </a:effectLst>
              </a:rPr>
              <a:t>ва маҳлиё бўлишдан бошланади.   </a:t>
            </a:r>
            <a:endParaRPr lang="uz-Cyrl-UZ" sz="2000" b="1" smtClean="0">
              <a:solidFill>
                <a:schemeClr val="tx1"/>
              </a:solidFill>
              <a:effectLst>
                <a:outerShdw blurRad="38100" dist="38100" dir="2700000" algn="tl">
                  <a:srgbClr val="000000">
                    <a:alpha val="43137"/>
                  </a:srgbClr>
                </a:outerShdw>
              </a:effectLst>
            </a:endParaRPr>
          </a:p>
          <a:p>
            <a:pPr marL="274320" indent="-274320" algn="just" fontAlgn="auto">
              <a:lnSpc>
                <a:spcPct val="80000"/>
              </a:lnSpc>
              <a:spcAft>
                <a:spcPts val="0"/>
              </a:spcAft>
              <a:buClr>
                <a:schemeClr val="accent1">
                  <a:lumMod val="60000"/>
                  <a:lumOff val="40000"/>
                </a:schemeClr>
              </a:buClr>
              <a:buFont typeface="Arial" pitchFamily="34" charset="0"/>
              <a:buBlip>
                <a:blip r:embed="rId2"/>
              </a:buBlip>
              <a:defRPr/>
            </a:pPr>
            <a:r>
              <a:rPr lang="uz-Cyrl-UZ" sz="2000" b="1" smtClean="0">
                <a:solidFill>
                  <a:schemeClr val="tx1"/>
                </a:solidFill>
                <a:effectLst>
                  <a:outerShdw blurRad="38100" dist="38100" dir="2700000" algn="tl">
                    <a:srgbClr val="000000">
                      <a:alpha val="43137"/>
                    </a:srgbClr>
                  </a:outerShdw>
                </a:effectLst>
              </a:rPr>
              <a:t>Фикрлаш </a:t>
            </a:r>
            <a:r>
              <a:rPr lang="uz-Cyrl-UZ" sz="2000" b="1">
                <a:solidFill>
                  <a:schemeClr val="tx1"/>
                </a:solidFill>
                <a:effectLst>
                  <a:outerShdw blurRad="38100" dist="38100" dir="2700000" algn="tl">
                    <a:srgbClr val="000000">
                      <a:alpha val="43137"/>
                    </a:srgbClr>
                  </a:outerShdw>
                </a:effectLst>
              </a:rPr>
              <a:t>тарбиясида </a:t>
            </a:r>
            <a:r>
              <a:rPr lang="uz-Cyrl-UZ" sz="2000" b="1" smtClean="0">
                <a:solidFill>
                  <a:schemeClr val="tx1"/>
                </a:solidFill>
                <a:effectLst>
                  <a:outerShdw blurRad="38100" dist="38100" dir="2700000" algn="tl">
                    <a:srgbClr val="000000">
                      <a:alpha val="43137"/>
                    </a:srgbClr>
                  </a:outerShdw>
                </a:effectLst>
              </a:rPr>
              <a:t>эътибор </a:t>
            </a:r>
            <a:r>
              <a:rPr lang="uz-Cyrl-UZ" sz="2000" b="1">
                <a:solidFill>
                  <a:schemeClr val="tx1"/>
                </a:solidFill>
                <a:effectLst>
                  <a:outerShdw blurRad="38100" dist="38100" dir="2700000" algn="tl">
                    <a:srgbClr val="000000">
                      <a:alpha val="43137"/>
                    </a:srgbClr>
                  </a:outerShdw>
                </a:effectLst>
              </a:rPr>
              <a:t>берилади:</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1800" b="1" smtClean="0">
                <a:solidFill>
                  <a:schemeClr val="tx1"/>
                </a:solidFill>
                <a:effectLst>
                  <a:outerShdw blurRad="38100" dist="38100" dir="2700000" algn="tl">
                    <a:srgbClr val="000000">
                      <a:alpha val="43137"/>
                    </a:srgbClr>
                  </a:outerShdw>
                </a:effectLst>
              </a:rPr>
              <a:t>Мантиқий;</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1800" b="1" smtClean="0">
                <a:solidFill>
                  <a:schemeClr val="tx1"/>
                </a:solidFill>
                <a:effectLst>
                  <a:outerShdw blurRad="38100" dist="38100" dir="2700000" algn="tl">
                    <a:srgbClr val="000000">
                      <a:alpha val="43137"/>
                    </a:srgbClr>
                  </a:outerShdw>
                </a:effectLst>
              </a:rPr>
              <a:t>Танқидий;</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1800" b="1" smtClean="0">
                <a:solidFill>
                  <a:schemeClr val="tx1"/>
                </a:solidFill>
                <a:effectLst>
                  <a:outerShdw blurRad="38100" dist="38100" dir="2700000" algn="tl">
                    <a:srgbClr val="000000">
                      <a:alpha val="43137"/>
                    </a:srgbClr>
                  </a:outerShdw>
                </a:effectLst>
              </a:rPr>
              <a:t>Ижодий </a:t>
            </a:r>
            <a:r>
              <a:rPr lang="uz-Cyrl-UZ" sz="1800" b="1">
                <a:solidFill>
                  <a:schemeClr val="tx1"/>
                </a:solidFill>
                <a:effectLst>
                  <a:outerShdw blurRad="38100" dist="38100" dir="2700000" algn="tl">
                    <a:srgbClr val="000000">
                      <a:alpha val="43137"/>
                    </a:srgbClr>
                  </a:outerShdw>
                </a:effectLst>
              </a:rPr>
              <a:t>фикрни </a:t>
            </a:r>
            <a:r>
              <a:rPr lang="uz-Cyrl-UZ" sz="1800" b="1" smtClean="0">
                <a:solidFill>
                  <a:schemeClr val="tx1"/>
                </a:solidFill>
                <a:effectLst>
                  <a:outerShdw blurRad="38100" dist="38100" dir="2700000" algn="tl">
                    <a:srgbClr val="000000">
                      <a:alpha val="43137"/>
                    </a:srgbClr>
                  </a:outerShdw>
                </a:effectLst>
              </a:rPr>
              <a:t>ривожлантиришга.</a:t>
            </a:r>
            <a:endParaRPr lang="uz-Cyrl-UZ" sz="18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Arial" pitchFamily="34" charset="0"/>
              <a:buBlip>
                <a:blip r:embed="rId2"/>
              </a:buBlip>
              <a:defRPr/>
            </a:pPr>
            <a:r>
              <a:rPr lang="uz-Cyrl-UZ" sz="2000" b="1">
                <a:solidFill>
                  <a:schemeClr val="tx1"/>
                </a:solidFill>
                <a:effectLst>
                  <a:outerShdw blurRad="38100" dist="38100" dir="2700000" algn="tl">
                    <a:srgbClr val="000000">
                      <a:alpha val="43137"/>
                    </a:srgbClr>
                  </a:outerShdw>
                </a:effectLst>
              </a:rPr>
              <a:t>Фикрлаш тарбиясида </a:t>
            </a:r>
            <a:r>
              <a:rPr lang="uz-Cyrl-UZ" sz="2000" b="1" smtClean="0">
                <a:solidFill>
                  <a:schemeClr val="tx1"/>
                </a:solidFill>
                <a:effectLst>
                  <a:outerShdw blurRad="38100" dist="38100" dir="2700000" algn="tl">
                    <a:srgbClr val="000000">
                      <a:alpha val="43137"/>
                    </a:srgbClr>
                  </a:outerShdw>
                </a:effectLst>
              </a:rPr>
              <a:t>эътибор </a:t>
            </a:r>
            <a:r>
              <a:rPr lang="uz-Cyrl-UZ" sz="2000" b="1">
                <a:solidFill>
                  <a:schemeClr val="tx1"/>
                </a:solidFill>
                <a:effectLst>
                  <a:outerShdw blurRad="38100" dist="38100" dir="2700000" algn="tl">
                    <a:srgbClr val="000000">
                      <a:alpha val="43137"/>
                    </a:srgbClr>
                  </a:outerShdw>
                </a:effectLst>
              </a:rPr>
              <a:t>берилмайди:</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Фикрни </a:t>
            </a:r>
            <a:r>
              <a:rPr lang="uz-Cyrl-UZ" sz="2000" b="1" smtClean="0">
                <a:solidFill>
                  <a:schemeClr val="tx1"/>
                </a:solidFill>
                <a:effectLst>
                  <a:outerShdw blurRad="38100" dist="38100" dir="2700000" algn="tl">
                    <a:srgbClr val="000000">
                      <a:alpha val="43137"/>
                    </a:srgbClr>
                  </a:outerShdw>
                </a:effectLst>
              </a:rPr>
              <a:t>бошқаришга;</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smtClean="0">
                <a:solidFill>
                  <a:schemeClr val="tx1"/>
                </a:solidFill>
                <a:effectLst>
                  <a:outerShdw blurRad="38100" dist="38100" dir="2700000" algn="tl">
                    <a:srgbClr val="000000">
                      <a:alpha val="43137"/>
                    </a:srgbClr>
                  </a:outerShdw>
                </a:effectLst>
              </a:rPr>
              <a:t>Фикрлаш </a:t>
            </a:r>
            <a:r>
              <a:rPr lang="uz-Cyrl-UZ" sz="2000" b="1">
                <a:solidFill>
                  <a:schemeClr val="tx1"/>
                </a:solidFill>
                <a:effectLst>
                  <a:outerShdw blurRad="38100" dist="38100" dir="2700000" algn="tl">
                    <a:srgbClr val="000000">
                      <a:alpha val="43137"/>
                    </a:srgbClr>
                  </a:outerShdw>
                </a:effectLst>
              </a:rPr>
              <a:t>ахлоқини </a:t>
            </a:r>
            <a:r>
              <a:rPr lang="uz-Cyrl-UZ" sz="2000" b="1" smtClean="0">
                <a:solidFill>
                  <a:schemeClr val="tx1"/>
                </a:solidFill>
                <a:effectLst>
                  <a:outerShdw blurRad="38100" dist="38100" dir="2700000" algn="tl">
                    <a:srgbClr val="000000">
                      <a:alpha val="43137"/>
                    </a:srgbClr>
                  </a:outerShdw>
                </a:effectLst>
              </a:rPr>
              <a:t>тарбиялашга;</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smtClean="0">
                <a:solidFill>
                  <a:schemeClr val="tx1"/>
                </a:solidFill>
                <a:effectLst>
                  <a:outerShdw blurRad="38100" dist="38100" dir="2700000" algn="tl">
                    <a:srgbClr val="000000">
                      <a:alpha val="43137"/>
                    </a:srgbClr>
                  </a:outerShdw>
                </a:effectLst>
              </a:rPr>
              <a:t>Фикр тарбиясига.</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Arial" pitchFamily="34" charset="0"/>
              <a:buBlip>
                <a:blip r:embed="rId2"/>
              </a:buBlip>
              <a:defRPr/>
            </a:pPr>
            <a:r>
              <a:rPr lang="uz-Cyrl-UZ" sz="2000" b="1">
                <a:solidFill>
                  <a:schemeClr val="tx1"/>
                </a:solidFill>
                <a:effectLst>
                  <a:outerShdw blurRad="38100" dist="38100" dir="2700000" algn="tl">
                    <a:srgbClr val="000000">
                      <a:alpha val="43137"/>
                    </a:srgbClr>
                  </a:outerShdw>
                </a:effectLst>
              </a:rPr>
              <a:t>Фикр хусусиятлари:</a:t>
            </a: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Фикр қувватга </a:t>
            </a:r>
            <a:r>
              <a:rPr lang="uz-Cyrl-UZ" sz="2000" b="1" smtClean="0">
                <a:solidFill>
                  <a:schemeClr val="tx1"/>
                </a:solidFill>
                <a:effectLst>
                  <a:outerShdw blurRad="38100" dist="38100" dir="2700000" algn="tl">
                    <a:srgbClr val="000000">
                      <a:alpha val="43137"/>
                    </a:srgbClr>
                  </a:outerShdw>
                </a:effectLst>
              </a:rPr>
              <a:t>эга;</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Фикр ўз кучини сўзда </a:t>
            </a:r>
            <a:r>
              <a:rPr lang="uz-Cyrl-UZ" sz="2000" b="1" smtClean="0">
                <a:solidFill>
                  <a:schemeClr val="tx1"/>
                </a:solidFill>
                <a:effectLst>
                  <a:outerShdw blurRad="38100" dist="38100" dir="2700000" algn="tl">
                    <a:srgbClr val="000000">
                      <a:alpha val="43137"/>
                    </a:srgbClr>
                  </a:outerShdw>
                </a:effectLst>
              </a:rPr>
              <a:t>сақлайди;</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Фикр инсоннинг биологик майдонига ва психикасига таъсир кўрсатади.</a:t>
            </a:r>
          </a:p>
          <a:p>
            <a:pPr marL="274320" indent="-274320" fontAlgn="auto">
              <a:lnSpc>
                <a:spcPct val="80000"/>
              </a:lnSpc>
              <a:spcAft>
                <a:spcPts val="0"/>
              </a:spcAft>
              <a:buClr>
                <a:schemeClr val="accent1">
                  <a:lumMod val="60000"/>
                  <a:lumOff val="40000"/>
                </a:schemeClr>
              </a:buClr>
              <a:buFont typeface="Arial" pitchFamily="34" charset="0"/>
              <a:buBlip>
                <a:blip r:embed="rId2"/>
              </a:buBlip>
              <a:defRPr/>
            </a:pPr>
            <a:r>
              <a:rPr lang="uz-Cyrl-UZ" sz="2000" b="1" smtClean="0">
                <a:solidFill>
                  <a:schemeClr val="tx1"/>
                </a:solidFill>
                <a:effectLst>
                  <a:outerShdw blurRad="38100" dist="38100" dir="2700000" algn="tl">
                    <a:srgbClr val="000000">
                      <a:alpha val="43137"/>
                    </a:srgbClr>
                  </a:outerShdw>
                </a:effectLst>
              </a:rPr>
              <a:t>Фикр турлари:</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Ажратувчи</a:t>
            </a:r>
            <a:r>
              <a:rPr lang="ru-RU" sz="2000" b="1">
                <a:solidFill>
                  <a:schemeClr val="tx1"/>
                </a:solidFill>
                <a:effectLst>
                  <a:outerShdw blurRad="38100" dist="38100" dir="2700000" algn="tl">
                    <a:srgbClr val="000000">
                      <a:alpha val="43137"/>
                    </a:srgbClr>
                  </a:outerShdw>
                </a:effectLst>
              </a:rPr>
              <a:t>-</a:t>
            </a:r>
            <a:r>
              <a:rPr lang="uz-Cyrl-UZ" sz="2000" b="1" smtClean="0">
                <a:solidFill>
                  <a:schemeClr val="tx1"/>
                </a:solidFill>
                <a:effectLst>
                  <a:outerShdw blurRad="38100" dist="38100" dir="2700000" algn="tl">
                    <a:srgbClr val="000000">
                      <a:alpha val="43137"/>
                    </a:srgbClr>
                  </a:outerShdw>
                </a:effectLst>
              </a:rPr>
              <a:t>деструктив; </a:t>
            </a:r>
            <a:endParaRPr lang="uz-Cyrl-UZ" sz="2000" b="1">
              <a:solidFill>
                <a:schemeClr val="tx1"/>
              </a:solidFill>
              <a:effectLst>
                <a:outerShdw blurRad="38100" dist="38100" dir="2700000" algn="tl">
                  <a:srgbClr val="000000">
                    <a:alpha val="43137"/>
                  </a:srgbClr>
                </a:outerShdw>
              </a:effectLst>
            </a:endParaRPr>
          </a:p>
          <a:p>
            <a:pPr marL="274320" indent="-274320" fontAlgn="auto">
              <a:lnSpc>
                <a:spcPct val="80000"/>
              </a:lnSpc>
              <a:spcAft>
                <a:spcPts val="0"/>
              </a:spcAft>
              <a:buClr>
                <a:schemeClr val="accent1">
                  <a:lumMod val="60000"/>
                  <a:lumOff val="40000"/>
                </a:schemeClr>
              </a:buClr>
              <a:buFont typeface="Wingdings" pitchFamily="2" charset="2"/>
              <a:buChar char="v"/>
              <a:defRPr/>
            </a:pPr>
            <a:r>
              <a:rPr lang="uz-Cyrl-UZ" sz="2000" b="1">
                <a:solidFill>
                  <a:schemeClr val="tx1"/>
                </a:solidFill>
                <a:effectLst>
                  <a:outerShdw blurRad="38100" dist="38100" dir="2700000" algn="tl">
                    <a:srgbClr val="000000">
                      <a:alpha val="43137"/>
                    </a:srgbClr>
                  </a:outerShdw>
                </a:effectLst>
              </a:rPr>
              <a:t>Бириктирувчи</a:t>
            </a:r>
            <a:r>
              <a:rPr lang="ru-RU" sz="2000" b="1">
                <a:solidFill>
                  <a:schemeClr val="tx1"/>
                </a:solidFill>
                <a:effectLst>
                  <a:outerShdw blurRad="38100" dist="38100" dir="2700000" algn="tl">
                    <a:srgbClr val="000000">
                      <a:alpha val="43137"/>
                    </a:srgbClr>
                  </a:outerShdw>
                </a:effectLst>
              </a:rPr>
              <a:t>-</a:t>
            </a:r>
            <a:r>
              <a:rPr lang="uz-Cyrl-UZ" sz="2000" b="1">
                <a:solidFill>
                  <a:schemeClr val="tx1"/>
                </a:solidFill>
                <a:effectLst>
                  <a:outerShdw blurRad="38100" dist="38100" dir="2700000" algn="tl">
                    <a:srgbClr val="000000">
                      <a:alpha val="43137"/>
                    </a:srgbClr>
                  </a:outerShdw>
                </a:effectLst>
              </a:rPr>
              <a:t> </a:t>
            </a:r>
            <a:r>
              <a:rPr lang="uz-Cyrl-UZ" sz="2000" b="1" smtClean="0">
                <a:solidFill>
                  <a:schemeClr val="tx1"/>
                </a:solidFill>
                <a:effectLst>
                  <a:outerShdw blurRad="38100" dist="38100" dir="2700000" algn="tl">
                    <a:srgbClr val="000000">
                      <a:alpha val="43137"/>
                    </a:srgbClr>
                  </a:outerShdw>
                </a:effectLst>
              </a:rPr>
              <a:t>конструктив.</a:t>
            </a:r>
            <a:r>
              <a:rPr lang="ru-RU" sz="2000" b="1" smtClean="0">
                <a:solidFill>
                  <a:schemeClr val="tx1"/>
                </a:solidFill>
                <a:effectLst>
                  <a:outerShdw blurRad="38100" dist="38100" dir="2700000" algn="tl">
                    <a:srgbClr val="000000">
                      <a:alpha val="43137"/>
                    </a:srgbClr>
                  </a:outerShdw>
                </a:effectLst>
              </a:rPr>
              <a:t> </a:t>
            </a:r>
            <a:endParaRPr lang="ru-RU" sz="2000" b="1">
              <a:solidFill>
                <a:schemeClr val="tx1"/>
              </a:solidFill>
              <a:effectLst>
                <a:outerShdw blurRad="38100" dist="38100" dir="2700000" algn="tl">
                  <a:srgbClr val="000000">
                    <a:alpha val="43137"/>
                  </a:srgbClr>
                </a:outerShdw>
              </a:effectLs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mph" presetSubtype="0" repeatCount="indefinite" fill="hold" grpId="0" nodeType="afterEffect">
                                  <p:stCondLst>
                                    <p:cond delay="0"/>
                                  </p:stCondLst>
                                  <p:childTnLst>
                                    <p:animClr clrSpc="hsl" dir="cw">
                                      <p:cBhvr override="childStyle">
                                        <p:cTn id="6" dur="2000" fill="hold"/>
                                        <p:tgtEl>
                                          <p:spTgt spid="29698"/>
                                        </p:tgtEl>
                                        <p:attrNameLst>
                                          <p:attrName>style.color</p:attrName>
                                        </p:attrNameLst>
                                      </p:cBhvr>
                                      <p:by>
                                        <p:hsl h="-7200000" s="0" l="0"/>
                                      </p:by>
                                    </p:animClr>
                                    <p:animClr clrSpc="hsl" dir="cw">
                                      <p:cBhvr>
                                        <p:cTn id="7" dur="2000" fill="hold"/>
                                        <p:tgtEl>
                                          <p:spTgt spid="29698"/>
                                        </p:tgtEl>
                                        <p:attrNameLst>
                                          <p:attrName>fillcolor</p:attrName>
                                        </p:attrNameLst>
                                      </p:cBhvr>
                                      <p:by>
                                        <p:hsl h="-7200000" s="0" l="0"/>
                                      </p:by>
                                    </p:animClr>
                                    <p:animClr clrSpc="hsl" dir="cw">
                                      <p:cBhvr>
                                        <p:cTn id="8" dur="2000" fill="hold"/>
                                        <p:tgtEl>
                                          <p:spTgt spid="29698"/>
                                        </p:tgtEl>
                                        <p:attrNameLst>
                                          <p:attrName>stroke.color</p:attrName>
                                        </p:attrNameLst>
                                      </p:cBhvr>
                                      <p:by>
                                        <p:hsl h="-7200000" s="0" l="0"/>
                                      </p:by>
                                    </p:animClr>
                                    <p:set>
                                      <p:cBhvr>
                                        <p:cTn id="9" dur="2000" fill="hold"/>
                                        <p:tgtEl>
                                          <p:spTgt spid="29698"/>
                                        </p:tgtEl>
                                        <p:attrNameLst>
                                          <p:attrName>fill.type</p:attrName>
                                        </p:attrNameLst>
                                      </p:cBhvr>
                                      <p:to>
                                        <p:strVal val="solid"/>
                                      </p:to>
                                    </p:set>
                                  </p:childTnLst>
                                </p:cTn>
                              </p:par>
                            </p:childTnLst>
                          </p:cTn>
                        </p:par>
                        <p:par>
                          <p:cTn id="10" fill="hold">
                            <p:stCondLst>
                              <p:cond delay="2000"/>
                            </p:stCondLst>
                            <p:childTnLst>
                              <p:par>
                                <p:cTn id="11" presetID="37" presetClass="entr" presetSubtype="0" fill="hold" nodeType="after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Effect transition="in" filter="fade">
                                      <p:cBhvr>
                                        <p:cTn id="13" dur="1500"/>
                                        <p:tgtEl>
                                          <p:spTgt spid="29699">
                                            <p:txEl>
                                              <p:pRg st="0" end="0"/>
                                            </p:txEl>
                                          </p:spTgt>
                                        </p:tgtEl>
                                      </p:cBhvr>
                                    </p:animEffect>
                                    <p:anim calcmode="lin" valueType="num">
                                      <p:cBhvr>
                                        <p:cTn id="14" dur="1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15" dur="1350" decel="100000" fill="hold"/>
                                        <p:tgtEl>
                                          <p:spTgt spid="29699">
                                            <p:txEl>
                                              <p:pRg st="0" end="0"/>
                                            </p:txEl>
                                          </p:spTgt>
                                        </p:tgtEl>
                                        <p:attrNameLst>
                                          <p:attrName>ppt_y</p:attrName>
                                        </p:attrNameLst>
                                      </p:cBhvr>
                                      <p:tavLst>
                                        <p:tav tm="0">
                                          <p:val>
                                            <p:strVal val="#ppt_y+1"/>
                                          </p:val>
                                        </p:tav>
                                        <p:tav tm="100000">
                                          <p:val>
                                            <p:strVal val="#ppt_y-.03"/>
                                          </p:val>
                                        </p:tav>
                                      </p:tavLst>
                                    </p:anim>
                                    <p:anim calcmode="lin" valueType="num">
                                      <p:cBhvr>
                                        <p:cTn id="16" dur="150" accel="100000" fill="hold">
                                          <p:stCondLst>
                                            <p:cond delay="1350"/>
                                          </p:stCondLst>
                                        </p:cTn>
                                        <p:tgtEl>
                                          <p:spTgt spid="29699">
                                            <p:txEl>
                                              <p:pRg st="0" end="0"/>
                                            </p:txEl>
                                          </p:spTgt>
                                        </p:tgtEl>
                                        <p:attrNameLst>
                                          <p:attrName>ppt_y</p:attrName>
                                        </p:attrNameLst>
                                      </p:cBhvr>
                                      <p:tavLst>
                                        <p:tav tm="0">
                                          <p:val>
                                            <p:strVal val="#ppt_y-.03"/>
                                          </p:val>
                                        </p:tav>
                                        <p:tav tm="100000">
                                          <p:val>
                                            <p:strVal val="#ppt_y"/>
                                          </p:val>
                                        </p:tav>
                                      </p:tavLst>
                                    </p:anim>
                                  </p:childTnLst>
                                </p:cTn>
                              </p:par>
                            </p:childTnLst>
                          </p:cTn>
                        </p:par>
                        <p:par>
                          <p:cTn id="17" fill="hold">
                            <p:stCondLst>
                              <p:cond delay="3500"/>
                            </p:stCondLst>
                            <p:childTnLst>
                              <p:par>
                                <p:cTn id="18" presetID="37" presetClass="entr" presetSubtype="0" fill="hold" nodeType="afterEffect">
                                  <p:stCondLst>
                                    <p:cond delay="0"/>
                                  </p:stCondLst>
                                  <p:childTnLst>
                                    <p:set>
                                      <p:cBhvr>
                                        <p:cTn id="19" dur="1" fill="hold">
                                          <p:stCondLst>
                                            <p:cond delay="0"/>
                                          </p:stCondLst>
                                        </p:cTn>
                                        <p:tgtEl>
                                          <p:spTgt spid="29699">
                                            <p:txEl>
                                              <p:pRg st="1" end="1"/>
                                            </p:txEl>
                                          </p:spTgt>
                                        </p:tgtEl>
                                        <p:attrNameLst>
                                          <p:attrName>style.visibility</p:attrName>
                                        </p:attrNameLst>
                                      </p:cBhvr>
                                      <p:to>
                                        <p:strVal val="visible"/>
                                      </p:to>
                                    </p:set>
                                    <p:animEffect transition="in" filter="fade">
                                      <p:cBhvr>
                                        <p:cTn id="20" dur="1500"/>
                                        <p:tgtEl>
                                          <p:spTgt spid="29699">
                                            <p:txEl>
                                              <p:pRg st="1" end="1"/>
                                            </p:txEl>
                                          </p:spTgt>
                                        </p:tgtEl>
                                      </p:cBhvr>
                                    </p:animEffect>
                                    <p:anim calcmode="lin" valueType="num">
                                      <p:cBhvr>
                                        <p:cTn id="21" dur="1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p:cTn id="22" dur="1350" decel="100000" fill="hold"/>
                                        <p:tgtEl>
                                          <p:spTgt spid="29699">
                                            <p:txEl>
                                              <p:pRg st="1" end="1"/>
                                            </p:txEl>
                                          </p:spTgt>
                                        </p:tgtEl>
                                        <p:attrNameLst>
                                          <p:attrName>ppt_y</p:attrName>
                                        </p:attrNameLst>
                                      </p:cBhvr>
                                      <p:tavLst>
                                        <p:tav tm="0">
                                          <p:val>
                                            <p:strVal val="#ppt_y+1"/>
                                          </p:val>
                                        </p:tav>
                                        <p:tav tm="100000">
                                          <p:val>
                                            <p:strVal val="#ppt_y-.03"/>
                                          </p:val>
                                        </p:tav>
                                      </p:tavLst>
                                    </p:anim>
                                    <p:anim calcmode="lin" valueType="num">
                                      <p:cBhvr>
                                        <p:cTn id="23" dur="150" accel="100000" fill="hold">
                                          <p:stCondLst>
                                            <p:cond delay="1350"/>
                                          </p:stCondLst>
                                        </p:cTn>
                                        <p:tgtEl>
                                          <p:spTgt spid="29699">
                                            <p:txEl>
                                              <p:pRg st="1" end="1"/>
                                            </p:txEl>
                                          </p:spTgt>
                                        </p:tgtEl>
                                        <p:attrNameLst>
                                          <p:attrName>ppt_y</p:attrName>
                                        </p:attrNameLst>
                                      </p:cBhvr>
                                      <p:tavLst>
                                        <p:tav tm="0">
                                          <p:val>
                                            <p:strVal val="#ppt_y-.03"/>
                                          </p:val>
                                        </p:tav>
                                        <p:tav tm="100000">
                                          <p:val>
                                            <p:strVal val="#ppt_y"/>
                                          </p:val>
                                        </p:tav>
                                      </p:tavLst>
                                    </p:anim>
                                  </p:childTnLst>
                                </p:cTn>
                              </p:par>
                            </p:childTnLst>
                          </p:cTn>
                        </p:par>
                        <p:par>
                          <p:cTn id="24" fill="hold">
                            <p:stCondLst>
                              <p:cond delay="5000"/>
                            </p:stCondLst>
                            <p:childTnLst>
                              <p:par>
                                <p:cTn id="25" presetID="37" presetClass="entr" presetSubtype="0" fill="hold" nodeType="afterEffect">
                                  <p:stCondLst>
                                    <p:cond delay="0"/>
                                  </p:stCondLst>
                                  <p:childTnLst>
                                    <p:set>
                                      <p:cBhvr>
                                        <p:cTn id="26" dur="1" fill="hold">
                                          <p:stCondLst>
                                            <p:cond delay="0"/>
                                          </p:stCondLst>
                                        </p:cTn>
                                        <p:tgtEl>
                                          <p:spTgt spid="29699">
                                            <p:txEl>
                                              <p:pRg st="2" end="2"/>
                                            </p:txEl>
                                          </p:spTgt>
                                        </p:tgtEl>
                                        <p:attrNameLst>
                                          <p:attrName>style.visibility</p:attrName>
                                        </p:attrNameLst>
                                      </p:cBhvr>
                                      <p:to>
                                        <p:strVal val="visible"/>
                                      </p:to>
                                    </p:set>
                                    <p:animEffect transition="in" filter="fade">
                                      <p:cBhvr>
                                        <p:cTn id="27" dur="1500"/>
                                        <p:tgtEl>
                                          <p:spTgt spid="29699">
                                            <p:txEl>
                                              <p:pRg st="2" end="2"/>
                                            </p:txEl>
                                          </p:spTgt>
                                        </p:tgtEl>
                                      </p:cBhvr>
                                    </p:animEffect>
                                    <p:anim calcmode="lin" valueType="num">
                                      <p:cBhvr>
                                        <p:cTn id="28" dur="1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p:cTn id="29" dur="1350" decel="100000" fill="hold"/>
                                        <p:tgtEl>
                                          <p:spTgt spid="29699">
                                            <p:txEl>
                                              <p:pRg st="2" end="2"/>
                                            </p:txEl>
                                          </p:spTgt>
                                        </p:tgtEl>
                                        <p:attrNameLst>
                                          <p:attrName>ppt_y</p:attrName>
                                        </p:attrNameLst>
                                      </p:cBhvr>
                                      <p:tavLst>
                                        <p:tav tm="0">
                                          <p:val>
                                            <p:strVal val="#ppt_y+1"/>
                                          </p:val>
                                        </p:tav>
                                        <p:tav tm="100000">
                                          <p:val>
                                            <p:strVal val="#ppt_y-.03"/>
                                          </p:val>
                                        </p:tav>
                                      </p:tavLst>
                                    </p:anim>
                                    <p:anim calcmode="lin" valueType="num">
                                      <p:cBhvr>
                                        <p:cTn id="30" dur="150" accel="100000" fill="hold">
                                          <p:stCondLst>
                                            <p:cond delay="1350"/>
                                          </p:stCondLst>
                                        </p:cTn>
                                        <p:tgtEl>
                                          <p:spTgt spid="29699">
                                            <p:txEl>
                                              <p:pRg st="2" end="2"/>
                                            </p:txEl>
                                          </p:spTgt>
                                        </p:tgtEl>
                                        <p:attrNameLst>
                                          <p:attrName>ppt_y</p:attrName>
                                        </p:attrNameLst>
                                      </p:cBhvr>
                                      <p:tavLst>
                                        <p:tav tm="0">
                                          <p:val>
                                            <p:strVal val="#ppt_y-.03"/>
                                          </p:val>
                                        </p:tav>
                                        <p:tav tm="100000">
                                          <p:val>
                                            <p:strVal val="#ppt_y"/>
                                          </p:val>
                                        </p:tav>
                                      </p:tavLst>
                                    </p:anim>
                                  </p:childTnLst>
                                </p:cTn>
                              </p:par>
                            </p:childTnLst>
                          </p:cTn>
                        </p:par>
                        <p:par>
                          <p:cTn id="31" fill="hold">
                            <p:stCondLst>
                              <p:cond delay="6500"/>
                            </p:stCondLst>
                            <p:childTnLst>
                              <p:par>
                                <p:cTn id="32" presetID="37" presetClass="entr" presetSubtype="0" fill="hold" nodeType="afterEffect">
                                  <p:stCondLst>
                                    <p:cond delay="0"/>
                                  </p:stCondLst>
                                  <p:childTnLst>
                                    <p:set>
                                      <p:cBhvr>
                                        <p:cTn id="33" dur="1" fill="hold">
                                          <p:stCondLst>
                                            <p:cond delay="0"/>
                                          </p:stCondLst>
                                        </p:cTn>
                                        <p:tgtEl>
                                          <p:spTgt spid="29699">
                                            <p:txEl>
                                              <p:pRg st="3" end="3"/>
                                            </p:txEl>
                                          </p:spTgt>
                                        </p:tgtEl>
                                        <p:attrNameLst>
                                          <p:attrName>style.visibility</p:attrName>
                                        </p:attrNameLst>
                                      </p:cBhvr>
                                      <p:to>
                                        <p:strVal val="visible"/>
                                      </p:to>
                                    </p:set>
                                    <p:animEffect transition="in" filter="fade">
                                      <p:cBhvr>
                                        <p:cTn id="34" dur="1500"/>
                                        <p:tgtEl>
                                          <p:spTgt spid="29699">
                                            <p:txEl>
                                              <p:pRg st="3" end="3"/>
                                            </p:txEl>
                                          </p:spTgt>
                                        </p:tgtEl>
                                      </p:cBhvr>
                                    </p:animEffect>
                                    <p:anim calcmode="lin" valueType="num">
                                      <p:cBhvr>
                                        <p:cTn id="35" dur="1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p:cTn id="36" dur="1350" decel="100000" fill="hold"/>
                                        <p:tgtEl>
                                          <p:spTgt spid="29699">
                                            <p:txEl>
                                              <p:pRg st="3" end="3"/>
                                            </p:txEl>
                                          </p:spTgt>
                                        </p:tgtEl>
                                        <p:attrNameLst>
                                          <p:attrName>ppt_y</p:attrName>
                                        </p:attrNameLst>
                                      </p:cBhvr>
                                      <p:tavLst>
                                        <p:tav tm="0">
                                          <p:val>
                                            <p:strVal val="#ppt_y+1"/>
                                          </p:val>
                                        </p:tav>
                                        <p:tav tm="100000">
                                          <p:val>
                                            <p:strVal val="#ppt_y-.03"/>
                                          </p:val>
                                        </p:tav>
                                      </p:tavLst>
                                    </p:anim>
                                    <p:anim calcmode="lin" valueType="num">
                                      <p:cBhvr>
                                        <p:cTn id="37" dur="150" accel="100000" fill="hold">
                                          <p:stCondLst>
                                            <p:cond delay="1350"/>
                                          </p:stCondLst>
                                        </p:cTn>
                                        <p:tgtEl>
                                          <p:spTgt spid="29699">
                                            <p:txEl>
                                              <p:pRg st="3" end="3"/>
                                            </p:txEl>
                                          </p:spTgt>
                                        </p:tgtEl>
                                        <p:attrNameLst>
                                          <p:attrName>ppt_y</p:attrName>
                                        </p:attrNameLst>
                                      </p:cBhvr>
                                      <p:tavLst>
                                        <p:tav tm="0">
                                          <p:val>
                                            <p:strVal val="#ppt_y-.03"/>
                                          </p:val>
                                        </p:tav>
                                        <p:tav tm="100000">
                                          <p:val>
                                            <p:strVal val="#ppt_y"/>
                                          </p:val>
                                        </p:tav>
                                      </p:tavLst>
                                    </p:anim>
                                  </p:childTnLst>
                                </p:cTn>
                              </p:par>
                            </p:childTnLst>
                          </p:cTn>
                        </p:par>
                        <p:par>
                          <p:cTn id="38" fill="hold">
                            <p:stCondLst>
                              <p:cond delay="8000"/>
                            </p:stCondLst>
                            <p:childTnLst>
                              <p:par>
                                <p:cTn id="39" presetID="37" presetClass="entr" presetSubtype="0" fill="hold" nodeType="afterEffect">
                                  <p:stCondLst>
                                    <p:cond delay="0"/>
                                  </p:stCondLst>
                                  <p:childTnLst>
                                    <p:set>
                                      <p:cBhvr>
                                        <p:cTn id="40" dur="1" fill="hold">
                                          <p:stCondLst>
                                            <p:cond delay="0"/>
                                          </p:stCondLst>
                                        </p:cTn>
                                        <p:tgtEl>
                                          <p:spTgt spid="29699">
                                            <p:txEl>
                                              <p:pRg st="4" end="4"/>
                                            </p:txEl>
                                          </p:spTgt>
                                        </p:tgtEl>
                                        <p:attrNameLst>
                                          <p:attrName>style.visibility</p:attrName>
                                        </p:attrNameLst>
                                      </p:cBhvr>
                                      <p:to>
                                        <p:strVal val="visible"/>
                                      </p:to>
                                    </p:set>
                                    <p:animEffect transition="in" filter="fade">
                                      <p:cBhvr>
                                        <p:cTn id="41" dur="1500"/>
                                        <p:tgtEl>
                                          <p:spTgt spid="29699">
                                            <p:txEl>
                                              <p:pRg st="4" end="4"/>
                                            </p:txEl>
                                          </p:spTgt>
                                        </p:tgtEl>
                                      </p:cBhvr>
                                    </p:animEffect>
                                    <p:anim calcmode="lin" valueType="num">
                                      <p:cBhvr>
                                        <p:cTn id="42" dur="1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p:cTn id="43" dur="1350" decel="100000" fill="hold"/>
                                        <p:tgtEl>
                                          <p:spTgt spid="29699">
                                            <p:txEl>
                                              <p:pRg st="4" end="4"/>
                                            </p:txEl>
                                          </p:spTgt>
                                        </p:tgtEl>
                                        <p:attrNameLst>
                                          <p:attrName>ppt_y</p:attrName>
                                        </p:attrNameLst>
                                      </p:cBhvr>
                                      <p:tavLst>
                                        <p:tav tm="0">
                                          <p:val>
                                            <p:strVal val="#ppt_y+1"/>
                                          </p:val>
                                        </p:tav>
                                        <p:tav tm="100000">
                                          <p:val>
                                            <p:strVal val="#ppt_y-.03"/>
                                          </p:val>
                                        </p:tav>
                                      </p:tavLst>
                                    </p:anim>
                                    <p:anim calcmode="lin" valueType="num">
                                      <p:cBhvr>
                                        <p:cTn id="44" dur="150" accel="100000" fill="hold">
                                          <p:stCondLst>
                                            <p:cond delay="1350"/>
                                          </p:stCondLst>
                                        </p:cTn>
                                        <p:tgtEl>
                                          <p:spTgt spid="29699">
                                            <p:txEl>
                                              <p:pRg st="4" end="4"/>
                                            </p:txEl>
                                          </p:spTgt>
                                        </p:tgtEl>
                                        <p:attrNameLst>
                                          <p:attrName>ppt_y</p:attrName>
                                        </p:attrNameLst>
                                      </p:cBhvr>
                                      <p:tavLst>
                                        <p:tav tm="0">
                                          <p:val>
                                            <p:strVal val="#ppt_y-.03"/>
                                          </p:val>
                                        </p:tav>
                                        <p:tav tm="100000">
                                          <p:val>
                                            <p:strVal val="#ppt_y"/>
                                          </p:val>
                                        </p:tav>
                                      </p:tavLst>
                                    </p:anim>
                                  </p:childTnLst>
                                </p:cTn>
                              </p:par>
                            </p:childTnLst>
                          </p:cTn>
                        </p:par>
                        <p:par>
                          <p:cTn id="45" fill="hold">
                            <p:stCondLst>
                              <p:cond delay="9500"/>
                            </p:stCondLst>
                            <p:childTnLst>
                              <p:par>
                                <p:cTn id="46" presetID="37" presetClass="entr" presetSubtype="0" fill="hold" nodeType="afterEffect">
                                  <p:stCondLst>
                                    <p:cond delay="0"/>
                                  </p:stCondLst>
                                  <p:childTnLst>
                                    <p:set>
                                      <p:cBhvr>
                                        <p:cTn id="47" dur="1" fill="hold">
                                          <p:stCondLst>
                                            <p:cond delay="0"/>
                                          </p:stCondLst>
                                        </p:cTn>
                                        <p:tgtEl>
                                          <p:spTgt spid="29699">
                                            <p:txEl>
                                              <p:pRg st="5" end="5"/>
                                            </p:txEl>
                                          </p:spTgt>
                                        </p:tgtEl>
                                        <p:attrNameLst>
                                          <p:attrName>style.visibility</p:attrName>
                                        </p:attrNameLst>
                                      </p:cBhvr>
                                      <p:to>
                                        <p:strVal val="visible"/>
                                      </p:to>
                                    </p:set>
                                    <p:animEffect transition="in" filter="fade">
                                      <p:cBhvr>
                                        <p:cTn id="48" dur="1500"/>
                                        <p:tgtEl>
                                          <p:spTgt spid="29699">
                                            <p:txEl>
                                              <p:pRg st="5" end="5"/>
                                            </p:txEl>
                                          </p:spTgt>
                                        </p:tgtEl>
                                      </p:cBhvr>
                                    </p:animEffect>
                                    <p:anim calcmode="lin" valueType="num">
                                      <p:cBhvr>
                                        <p:cTn id="49" dur="15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p:cTn id="50" dur="1350" decel="100000" fill="hold"/>
                                        <p:tgtEl>
                                          <p:spTgt spid="29699">
                                            <p:txEl>
                                              <p:pRg st="5" end="5"/>
                                            </p:txEl>
                                          </p:spTgt>
                                        </p:tgtEl>
                                        <p:attrNameLst>
                                          <p:attrName>ppt_y</p:attrName>
                                        </p:attrNameLst>
                                      </p:cBhvr>
                                      <p:tavLst>
                                        <p:tav tm="0">
                                          <p:val>
                                            <p:strVal val="#ppt_y+1"/>
                                          </p:val>
                                        </p:tav>
                                        <p:tav tm="100000">
                                          <p:val>
                                            <p:strVal val="#ppt_y-.03"/>
                                          </p:val>
                                        </p:tav>
                                      </p:tavLst>
                                    </p:anim>
                                    <p:anim calcmode="lin" valueType="num">
                                      <p:cBhvr>
                                        <p:cTn id="51" dur="150" accel="100000" fill="hold">
                                          <p:stCondLst>
                                            <p:cond delay="1350"/>
                                          </p:stCondLst>
                                        </p:cTn>
                                        <p:tgtEl>
                                          <p:spTgt spid="29699">
                                            <p:txEl>
                                              <p:pRg st="5" end="5"/>
                                            </p:txEl>
                                          </p:spTgt>
                                        </p:tgtEl>
                                        <p:attrNameLst>
                                          <p:attrName>ppt_y</p:attrName>
                                        </p:attrNameLst>
                                      </p:cBhvr>
                                      <p:tavLst>
                                        <p:tav tm="0">
                                          <p:val>
                                            <p:strVal val="#ppt_y-.03"/>
                                          </p:val>
                                        </p:tav>
                                        <p:tav tm="100000">
                                          <p:val>
                                            <p:strVal val="#ppt_y"/>
                                          </p:val>
                                        </p:tav>
                                      </p:tavLst>
                                    </p:anim>
                                  </p:childTnLst>
                                </p:cTn>
                              </p:par>
                            </p:childTnLst>
                          </p:cTn>
                        </p:par>
                        <p:par>
                          <p:cTn id="52" fill="hold">
                            <p:stCondLst>
                              <p:cond delay="11000"/>
                            </p:stCondLst>
                            <p:childTnLst>
                              <p:par>
                                <p:cTn id="53" presetID="37" presetClass="entr" presetSubtype="0" fill="hold" nodeType="afterEffect">
                                  <p:stCondLst>
                                    <p:cond delay="0"/>
                                  </p:stCondLst>
                                  <p:childTnLst>
                                    <p:set>
                                      <p:cBhvr>
                                        <p:cTn id="54" dur="1" fill="hold">
                                          <p:stCondLst>
                                            <p:cond delay="0"/>
                                          </p:stCondLst>
                                        </p:cTn>
                                        <p:tgtEl>
                                          <p:spTgt spid="29699">
                                            <p:txEl>
                                              <p:pRg st="6" end="6"/>
                                            </p:txEl>
                                          </p:spTgt>
                                        </p:tgtEl>
                                        <p:attrNameLst>
                                          <p:attrName>style.visibility</p:attrName>
                                        </p:attrNameLst>
                                      </p:cBhvr>
                                      <p:to>
                                        <p:strVal val="visible"/>
                                      </p:to>
                                    </p:set>
                                    <p:animEffect transition="in" filter="fade">
                                      <p:cBhvr>
                                        <p:cTn id="55" dur="1500"/>
                                        <p:tgtEl>
                                          <p:spTgt spid="29699">
                                            <p:txEl>
                                              <p:pRg st="6" end="6"/>
                                            </p:txEl>
                                          </p:spTgt>
                                        </p:tgtEl>
                                      </p:cBhvr>
                                    </p:animEffect>
                                    <p:anim calcmode="lin" valueType="num">
                                      <p:cBhvr>
                                        <p:cTn id="56" dur="1500" fill="hold"/>
                                        <p:tgtEl>
                                          <p:spTgt spid="29699">
                                            <p:txEl>
                                              <p:pRg st="6" end="6"/>
                                            </p:txEl>
                                          </p:spTgt>
                                        </p:tgtEl>
                                        <p:attrNameLst>
                                          <p:attrName>ppt_x</p:attrName>
                                        </p:attrNameLst>
                                      </p:cBhvr>
                                      <p:tavLst>
                                        <p:tav tm="0">
                                          <p:val>
                                            <p:strVal val="#ppt_x"/>
                                          </p:val>
                                        </p:tav>
                                        <p:tav tm="100000">
                                          <p:val>
                                            <p:strVal val="#ppt_x"/>
                                          </p:val>
                                        </p:tav>
                                      </p:tavLst>
                                    </p:anim>
                                    <p:anim calcmode="lin" valueType="num">
                                      <p:cBhvr>
                                        <p:cTn id="57" dur="1350" decel="100000" fill="hold"/>
                                        <p:tgtEl>
                                          <p:spTgt spid="29699">
                                            <p:txEl>
                                              <p:pRg st="6" end="6"/>
                                            </p:txEl>
                                          </p:spTgt>
                                        </p:tgtEl>
                                        <p:attrNameLst>
                                          <p:attrName>ppt_y</p:attrName>
                                        </p:attrNameLst>
                                      </p:cBhvr>
                                      <p:tavLst>
                                        <p:tav tm="0">
                                          <p:val>
                                            <p:strVal val="#ppt_y+1"/>
                                          </p:val>
                                        </p:tav>
                                        <p:tav tm="100000">
                                          <p:val>
                                            <p:strVal val="#ppt_y-.03"/>
                                          </p:val>
                                        </p:tav>
                                      </p:tavLst>
                                    </p:anim>
                                    <p:anim calcmode="lin" valueType="num">
                                      <p:cBhvr>
                                        <p:cTn id="58" dur="150" accel="100000" fill="hold">
                                          <p:stCondLst>
                                            <p:cond delay="1350"/>
                                          </p:stCondLst>
                                        </p:cTn>
                                        <p:tgtEl>
                                          <p:spTgt spid="29699">
                                            <p:txEl>
                                              <p:pRg st="6" end="6"/>
                                            </p:txEl>
                                          </p:spTgt>
                                        </p:tgtEl>
                                        <p:attrNameLst>
                                          <p:attrName>ppt_y</p:attrName>
                                        </p:attrNameLst>
                                      </p:cBhvr>
                                      <p:tavLst>
                                        <p:tav tm="0">
                                          <p:val>
                                            <p:strVal val="#ppt_y-.03"/>
                                          </p:val>
                                        </p:tav>
                                        <p:tav tm="100000">
                                          <p:val>
                                            <p:strVal val="#ppt_y"/>
                                          </p:val>
                                        </p:tav>
                                      </p:tavLst>
                                    </p:anim>
                                  </p:childTnLst>
                                </p:cTn>
                              </p:par>
                            </p:childTnLst>
                          </p:cTn>
                        </p:par>
                        <p:par>
                          <p:cTn id="59" fill="hold">
                            <p:stCondLst>
                              <p:cond delay="12500"/>
                            </p:stCondLst>
                            <p:childTnLst>
                              <p:par>
                                <p:cTn id="60" presetID="37" presetClass="entr" presetSubtype="0" fill="hold" nodeType="afterEffect">
                                  <p:stCondLst>
                                    <p:cond delay="0"/>
                                  </p:stCondLst>
                                  <p:childTnLst>
                                    <p:set>
                                      <p:cBhvr>
                                        <p:cTn id="61" dur="1" fill="hold">
                                          <p:stCondLst>
                                            <p:cond delay="0"/>
                                          </p:stCondLst>
                                        </p:cTn>
                                        <p:tgtEl>
                                          <p:spTgt spid="29699">
                                            <p:txEl>
                                              <p:pRg st="7" end="7"/>
                                            </p:txEl>
                                          </p:spTgt>
                                        </p:tgtEl>
                                        <p:attrNameLst>
                                          <p:attrName>style.visibility</p:attrName>
                                        </p:attrNameLst>
                                      </p:cBhvr>
                                      <p:to>
                                        <p:strVal val="visible"/>
                                      </p:to>
                                    </p:set>
                                    <p:animEffect transition="in" filter="fade">
                                      <p:cBhvr>
                                        <p:cTn id="62" dur="1500"/>
                                        <p:tgtEl>
                                          <p:spTgt spid="29699">
                                            <p:txEl>
                                              <p:pRg st="7" end="7"/>
                                            </p:txEl>
                                          </p:spTgt>
                                        </p:tgtEl>
                                      </p:cBhvr>
                                    </p:animEffect>
                                    <p:anim calcmode="lin" valueType="num">
                                      <p:cBhvr>
                                        <p:cTn id="63" dur="1500" fill="hold"/>
                                        <p:tgtEl>
                                          <p:spTgt spid="29699">
                                            <p:txEl>
                                              <p:pRg st="7" end="7"/>
                                            </p:txEl>
                                          </p:spTgt>
                                        </p:tgtEl>
                                        <p:attrNameLst>
                                          <p:attrName>ppt_x</p:attrName>
                                        </p:attrNameLst>
                                      </p:cBhvr>
                                      <p:tavLst>
                                        <p:tav tm="0">
                                          <p:val>
                                            <p:strVal val="#ppt_x"/>
                                          </p:val>
                                        </p:tav>
                                        <p:tav tm="100000">
                                          <p:val>
                                            <p:strVal val="#ppt_x"/>
                                          </p:val>
                                        </p:tav>
                                      </p:tavLst>
                                    </p:anim>
                                    <p:anim calcmode="lin" valueType="num">
                                      <p:cBhvr>
                                        <p:cTn id="64" dur="1350" decel="100000" fill="hold"/>
                                        <p:tgtEl>
                                          <p:spTgt spid="29699">
                                            <p:txEl>
                                              <p:pRg st="7" end="7"/>
                                            </p:txEl>
                                          </p:spTgt>
                                        </p:tgtEl>
                                        <p:attrNameLst>
                                          <p:attrName>ppt_y</p:attrName>
                                        </p:attrNameLst>
                                      </p:cBhvr>
                                      <p:tavLst>
                                        <p:tav tm="0">
                                          <p:val>
                                            <p:strVal val="#ppt_y+1"/>
                                          </p:val>
                                        </p:tav>
                                        <p:tav tm="100000">
                                          <p:val>
                                            <p:strVal val="#ppt_y-.03"/>
                                          </p:val>
                                        </p:tav>
                                      </p:tavLst>
                                    </p:anim>
                                    <p:anim calcmode="lin" valueType="num">
                                      <p:cBhvr>
                                        <p:cTn id="65" dur="150" accel="100000" fill="hold">
                                          <p:stCondLst>
                                            <p:cond delay="1350"/>
                                          </p:stCondLst>
                                        </p:cTn>
                                        <p:tgtEl>
                                          <p:spTgt spid="29699">
                                            <p:txEl>
                                              <p:pRg st="7" end="7"/>
                                            </p:txEl>
                                          </p:spTgt>
                                        </p:tgtEl>
                                        <p:attrNameLst>
                                          <p:attrName>ppt_y</p:attrName>
                                        </p:attrNameLst>
                                      </p:cBhvr>
                                      <p:tavLst>
                                        <p:tav tm="0">
                                          <p:val>
                                            <p:strVal val="#ppt_y-.03"/>
                                          </p:val>
                                        </p:tav>
                                        <p:tav tm="100000">
                                          <p:val>
                                            <p:strVal val="#ppt_y"/>
                                          </p:val>
                                        </p:tav>
                                      </p:tavLst>
                                    </p:anim>
                                  </p:childTnLst>
                                </p:cTn>
                              </p:par>
                            </p:childTnLst>
                          </p:cTn>
                        </p:par>
                        <p:par>
                          <p:cTn id="66" fill="hold">
                            <p:stCondLst>
                              <p:cond delay="14000"/>
                            </p:stCondLst>
                            <p:childTnLst>
                              <p:par>
                                <p:cTn id="67" presetID="37" presetClass="entr" presetSubtype="0" fill="hold" nodeType="afterEffect">
                                  <p:stCondLst>
                                    <p:cond delay="0"/>
                                  </p:stCondLst>
                                  <p:childTnLst>
                                    <p:set>
                                      <p:cBhvr>
                                        <p:cTn id="68" dur="1" fill="hold">
                                          <p:stCondLst>
                                            <p:cond delay="0"/>
                                          </p:stCondLst>
                                        </p:cTn>
                                        <p:tgtEl>
                                          <p:spTgt spid="29699">
                                            <p:txEl>
                                              <p:pRg st="8" end="8"/>
                                            </p:txEl>
                                          </p:spTgt>
                                        </p:tgtEl>
                                        <p:attrNameLst>
                                          <p:attrName>style.visibility</p:attrName>
                                        </p:attrNameLst>
                                      </p:cBhvr>
                                      <p:to>
                                        <p:strVal val="visible"/>
                                      </p:to>
                                    </p:set>
                                    <p:animEffect transition="in" filter="fade">
                                      <p:cBhvr>
                                        <p:cTn id="69" dur="1500"/>
                                        <p:tgtEl>
                                          <p:spTgt spid="29699">
                                            <p:txEl>
                                              <p:pRg st="8" end="8"/>
                                            </p:txEl>
                                          </p:spTgt>
                                        </p:tgtEl>
                                      </p:cBhvr>
                                    </p:animEffect>
                                    <p:anim calcmode="lin" valueType="num">
                                      <p:cBhvr>
                                        <p:cTn id="70" dur="1500" fill="hold"/>
                                        <p:tgtEl>
                                          <p:spTgt spid="29699">
                                            <p:txEl>
                                              <p:pRg st="8" end="8"/>
                                            </p:txEl>
                                          </p:spTgt>
                                        </p:tgtEl>
                                        <p:attrNameLst>
                                          <p:attrName>ppt_x</p:attrName>
                                        </p:attrNameLst>
                                      </p:cBhvr>
                                      <p:tavLst>
                                        <p:tav tm="0">
                                          <p:val>
                                            <p:strVal val="#ppt_x"/>
                                          </p:val>
                                        </p:tav>
                                        <p:tav tm="100000">
                                          <p:val>
                                            <p:strVal val="#ppt_x"/>
                                          </p:val>
                                        </p:tav>
                                      </p:tavLst>
                                    </p:anim>
                                    <p:anim calcmode="lin" valueType="num">
                                      <p:cBhvr>
                                        <p:cTn id="71" dur="1350" decel="100000" fill="hold"/>
                                        <p:tgtEl>
                                          <p:spTgt spid="29699">
                                            <p:txEl>
                                              <p:pRg st="8" end="8"/>
                                            </p:txEl>
                                          </p:spTgt>
                                        </p:tgtEl>
                                        <p:attrNameLst>
                                          <p:attrName>ppt_y</p:attrName>
                                        </p:attrNameLst>
                                      </p:cBhvr>
                                      <p:tavLst>
                                        <p:tav tm="0">
                                          <p:val>
                                            <p:strVal val="#ppt_y+1"/>
                                          </p:val>
                                        </p:tav>
                                        <p:tav tm="100000">
                                          <p:val>
                                            <p:strVal val="#ppt_y-.03"/>
                                          </p:val>
                                        </p:tav>
                                      </p:tavLst>
                                    </p:anim>
                                    <p:anim calcmode="lin" valueType="num">
                                      <p:cBhvr>
                                        <p:cTn id="72" dur="150" accel="100000" fill="hold">
                                          <p:stCondLst>
                                            <p:cond delay="1350"/>
                                          </p:stCondLst>
                                        </p:cTn>
                                        <p:tgtEl>
                                          <p:spTgt spid="29699">
                                            <p:txEl>
                                              <p:pRg st="8" end="8"/>
                                            </p:txEl>
                                          </p:spTgt>
                                        </p:tgtEl>
                                        <p:attrNameLst>
                                          <p:attrName>ppt_y</p:attrName>
                                        </p:attrNameLst>
                                      </p:cBhvr>
                                      <p:tavLst>
                                        <p:tav tm="0">
                                          <p:val>
                                            <p:strVal val="#ppt_y-.03"/>
                                          </p:val>
                                        </p:tav>
                                        <p:tav tm="100000">
                                          <p:val>
                                            <p:strVal val="#ppt_y"/>
                                          </p:val>
                                        </p:tav>
                                      </p:tavLst>
                                    </p:anim>
                                  </p:childTnLst>
                                </p:cTn>
                              </p:par>
                            </p:childTnLst>
                          </p:cTn>
                        </p:par>
                        <p:par>
                          <p:cTn id="73" fill="hold">
                            <p:stCondLst>
                              <p:cond delay="15500"/>
                            </p:stCondLst>
                            <p:childTnLst>
                              <p:par>
                                <p:cTn id="74" presetID="37" presetClass="entr" presetSubtype="0" fill="hold" nodeType="afterEffect">
                                  <p:stCondLst>
                                    <p:cond delay="0"/>
                                  </p:stCondLst>
                                  <p:childTnLst>
                                    <p:set>
                                      <p:cBhvr>
                                        <p:cTn id="75" dur="1" fill="hold">
                                          <p:stCondLst>
                                            <p:cond delay="0"/>
                                          </p:stCondLst>
                                        </p:cTn>
                                        <p:tgtEl>
                                          <p:spTgt spid="29699">
                                            <p:txEl>
                                              <p:pRg st="9" end="9"/>
                                            </p:txEl>
                                          </p:spTgt>
                                        </p:tgtEl>
                                        <p:attrNameLst>
                                          <p:attrName>style.visibility</p:attrName>
                                        </p:attrNameLst>
                                      </p:cBhvr>
                                      <p:to>
                                        <p:strVal val="visible"/>
                                      </p:to>
                                    </p:set>
                                    <p:animEffect transition="in" filter="fade">
                                      <p:cBhvr>
                                        <p:cTn id="76" dur="1500"/>
                                        <p:tgtEl>
                                          <p:spTgt spid="29699">
                                            <p:txEl>
                                              <p:pRg st="9" end="9"/>
                                            </p:txEl>
                                          </p:spTgt>
                                        </p:tgtEl>
                                      </p:cBhvr>
                                    </p:animEffect>
                                    <p:anim calcmode="lin" valueType="num">
                                      <p:cBhvr>
                                        <p:cTn id="77" dur="1500" fill="hold"/>
                                        <p:tgtEl>
                                          <p:spTgt spid="29699">
                                            <p:txEl>
                                              <p:pRg st="9" end="9"/>
                                            </p:txEl>
                                          </p:spTgt>
                                        </p:tgtEl>
                                        <p:attrNameLst>
                                          <p:attrName>ppt_x</p:attrName>
                                        </p:attrNameLst>
                                      </p:cBhvr>
                                      <p:tavLst>
                                        <p:tav tm="0">
                                          <p:val>
                                            <p:strVal val="#ppt_x"/>
                                          </p:val>
                                        </p:tav>
                                        <p:tav tm="100000">
                                          <p:val>
                                            <p:strVal val="#ppt_x"/>
                                          </p:val>
                                        </p:tav>
                                      </p:tavLst>
                                    </p:anim>
                                    <p:anim calcmode="lin" valueType="num">
                                      <p:cBhvr>
                                        <p:cTn id="78" dur="1350" decel="100000" fill="hold"/>
                                        <p:tgtEl>
                                          <p:spTgt spid="29699">
                                            <p:txEl>
                                              <p:pRg st="9" end="9"/>
                                            </p:txEl>
                                          </p:spTgt>
                                        </p:tgtEl>
                                        <p:attrNameLst>
                                          <p:attrName>ppt_y</p:attrName>
                                        </p:attrNameLst>
                                      </p:cBhvr>
                                      <p:tavLst>
                                        <p:tav tm="0">
                                          <p:val>
                                            <p:strVal val="#ppt_y+1"/>
                                          </p:val>
                                        </p:tav>
                                        <p:tav tm="100000">
                                          <p:val>
                                            <p:strVal val="#ppt_y-.03"/>
                                          </p:val>
                                        </p:tav>
                                      </p:tavLst>
                                    </p:anim>
                                    <p:anim calcmode="lin" valueType="num">
                                      <p:cBhvr>
                                        <p:cTn id="79" dur="150" accel="100000" fill="hold">
                                          <p:stCondLst>
                                            <p:cond delay="1350"/>
                                          </p:stCondLst>
                                        </p:cTn>
                                        <p:tgtEl>
                                          <p:spTgt spid="29699">
                                            <p:txEl>
                                              <p:pRg st="9" end="9"/>
                                            </p:txEl>
                                          </p:spTgt>
                                        </p:tgtEl>
                                        <p:attrNameLst>
                                          <p:attrName>ppt_y</p:attrName>
                                        </p:attrNameLst>
                                      </p:cBhvr>
                                      <p:tavLst>
                                        <p:tav tm="0">
                                          <p:val>
                                            <p:strVal val="#ppt_y-.03"/>
                                          </p:val>
                                        </p:tav>
                                        <p:tav tm="100000">
                                          <p:val>
                                            <p:strVal val="#ppt_y"/>
                                          </p:val>
                                        </p:tav>
                                      </p:tavLst>
                                    </p:anim>
                                  </p:childTnLst>
                                </p:cTn>
                              </p:par>
                            </p:childTnLst>
                          </p:cTn>
                        </p:par>
                        <p:par>
                          <p:cTn id="80" fill="hold">
                            <p:stCondLst>
                              <p:cond delay="17000"/>
                            </p:stCondLst>
                            <p:childTnLst>
                              <p:par>
                                <p:cTn id="81" presetID="37" presetClass="entr" presetSubtype="0" fill="hold" nodeType="afterEffect">
                                  <p:stCondLst>
                                    <p:cond delay="0"/>
                                  </p:stCondLst>
                                  <p:childTnLst>
                                    <p:set>
                                      <p:cBhvr>
                                        <p:cTn id="82" dur="1" fill="hold">
                                          <p:stCondLst>
                                            <p:cond delay="0"/>
                                          </p:stCondLst>
                                        </p:cTn>
                                        <p:tgtEl>
                                          <p:spTgt spid="29699">
                                            <p:txEl>
                                              <p:pRg st="10" end="10"/>
                                            </p:txEl>
                                          </p:spTgt>
                                        </p:tgtEl>
                                        <p:attrNameLst>
                                          <p:attrName>style.visibility</p:attrName>
                                        </p:attrNameLst>
                                      </p:cBhvr>
                                      <p:to>
                                        <p:strVal val="visible"/>
                                      </p:to>
                                    </p:set>
                                    <p:animEffect transition="in" filter="fade">
                                      <p:cBhvr>
                                        <p:cTn id="83" dur="1500"/>
                                        <p:tgtEl>
                                          <p:spTgt spid="29699">
                                            <p:txEl>
                                              <p:pRg st="10" end="10"/>
                                            </p:txEl>
                                          </p:spTgt>
                                        </p:tgtEl>
                                      </p:cBhvr>
                                    </p:animEffect>
                                    <p:anim calcmode="lin" valueType="num">
                                      <p:cBhvr>
                                        <p:cTn id="84" dur="1500" fill="hold"/>
                                        <p:tgtEl>
                                          <p:spTgt spid="29699">
                                            <p:txEl>
                                              <p:pRg st="10" end="10"/>
                                            </p:txEl>
                                          </p:spTgt>
                                        </p:tgtEl>
                                        <p:attrNameLst>
                                          <p:attrName>ppt_x</p:attrName>
                                        </p:attrNameLst>
                                      </p:cBhvr>
                                      <p:tavLst>
                                        <p:tav tm="0">
                                          <p:val>
                                            <p:strVal val="#ppt_x"/>
                                          </p:val>
                                        </p:tav>
                                        <p:tav tm="100000">
                                          <p:val>
                                            <p:strVal val="#ppt_x"/>
                                          </p:val>
                                        </p:tav>
                                      </p:tavLst>
                                    </p:anim>
                                    <p:anim calcmode="lin" valueType="num">
                                      <p:cBhvr>
                                        <p:cTn id="85" dur="1350" decel="100000" fill="hold"/>
                                        <p:tgtEl>
                                          <p:spTgt spid="29699">
                                            <p:txEl>
                                              <p:pRg st="10" end="10"/>
                                            </p:txEl>
                                          </p:spTgt>
                                        </p:tgtEl>
                                        <p:attrNameLst>
                                          <p:attrName>ppt_y</p:attrName>
                                        </p:attrNameLst>
                                      </p:cBhvr>
                                      <p:tavLst>
                                        <p:tav tm="0">
                                          <p:val>
                                            <p:strVal val="#ppt_y+1"/>
                                          </p:val>
                                        </p:tav>
                                        <p:tav tm="100000">
                                          <p:val>
                                            <p:strVal val="#ppt_y-.03"/>
                                          </p:val>
                                        </p:tav>
                                      </p:tavLst>
                                    </p:anim>
                                    <p:anim calcmode="lin" valueType="num">
                                      <p:cBhvr>
                                        <p:cTn id="86" dur="150" accel="100000" fill="hold">
                                          <p:stCondLst>
                                            <p:cond delay="1350"/>
                                          </p:stCondLst>
                                        </p:cTn>
                                        <p:tgtEl>
                                          <p:spTgt spid="29699">
                                            <p:txEl>
                                              <p:pRg st="10" end="10"/>
                                            </p:txEl>
                                          </p:spTgt>
                                        </p:tgtEl>
                                        <p:attrNameLst>
                                          <p:attrName>ppt_y</p:attrName>
                                        </p:attrNameLst>
                                      </p:cBhvr>
                                      <p:tavLst>
                                        <p:tav tm="0">
                                          <p:val>
                                            <p:strVal val="#ppt_y-.03"/>
                                          </p:val>
                                        </p:tav>
                                        <p:tav tm="100000">
                                          <p:val>
                                            <p:strVal val="#ppt_y"/>
                                          </p:val>
                                        </p:tav>
                                      </p:tavLst>
                                    </p:anim>
                                  </p:childTnLst>
                                </p:cTn>
                              </p:par>
                            </p:childTnLst>
                          </p:cTn>
                        </p:par>
                        <p:par>
                          <p:cTn id="87" fill="hold">
                            <p:stCondLst>
                              <p:cond delay="18500"/>
                            </p:stCondLst>
                            <p:childTnLst>
                              <p:par>
                                <p:cTn id="88" presetID="37" presetClass="entr" presetSubtype="0" fill="hold" nodeType="afterEffect">
                                  <p:stCondLst>
                                    <p:cond delay="0"/>
                                  </p:stCondLst>
                                  <p:childTnLst>
                                    <p:set>
                                      <p:cBhvr>
                                        <p:cTn id="89" dur="1" fill="hold">
                                          <p:stCondLst>
                                            <p:cond delay="0"/>
                                          </p:stCondLst>
                                        </p:cTn>
                                        <p:tgtEl>
                                          <p:spTgt spid="29699">
                                            <p:txEl>
                                              <p:pRg st="11" end="11"/>
                                            </p:txEl>
                                          </p:spTgt>
                                        </p:tgtEl>
                                        <p:attrNameLst>
                                          <p:attrName>style.visibility</p:attrName>
                                        </p:attrNameLst>
                                      </p:cBhvr>
                                      <p:to>
                                        <p:strVal val="visible"/>
                                      </p:to>
                                    </p:set>
                                    <p:animEffect transition="in" filter="fade">
                                      <p:cBhvr>
                                        <p:cTn id="90" dur="1500"/>
                                        <p:tgtEl>
                                          <p:spTgt spid="29699">
                                            <p:txEl>
                                              <p:pRg st="11" end="11"/>
                                            </p:txEl>
                                          </p:spTgt>
                                        </p:tgtEl>
                                      </p:cBhvr>
                                    </p:animEffect>
                                    <p:anim calcmode="lin" valueType="num">
                                      <p:cBhvr>
                                        <p:cTn id="91" dur="1500" fill="hold"/>
                                        <p:tgtEl>
                                          <p:spTgt spid="29699">
                                            <p:txEl>
                                              <p:pRg st="11" end="11"/>
                                            </p:txEl>
                                          </p:spTgt>
                                        </p:tgtEl>
                                        <p:attrNameLst>
                                          <p:attrName>ppt_x</p:attrName>
                                        </p:attrNameLst>
                                      </p:cBhvr>
                                      <p:tavLst>
                                        <p:tav tm="0">
                                          <p:val>
                                            <p:strVal val="#ppt_x"/>
                                          </p:val>
                                        </p:tav>
                                        <p:tav tm="100000">
                                          <p:val>
                                            <p:strVal val="#ppt_x"/>
                                          </p:val>
                                        </p:tav>
                                      </p:tavLst>
                                    </p:anim>
                                    <p:anim calcmode="lin" valueType="num">
                                      <p:cBhvr>
                                        <p:cTn id="92" dur="1350" decel="100000" fill="hold"/>
                                        <p:tgtEl>
                                          <p:spTgt spid="29699">
                                            <p:txEl>
                                              <p:pRg st="11" end="11"/>
                                            </p:txEl>
                                          </p:spTgt>
                                        </p:tgtEl>
                                        <p:attrNameLst>
                                          <p:attrName>ppt_y</p:attrName>
                                        </p:attrNameLst>
                                      </p:cBhvr>
                                      <p:tavLst>
                                        <p:tav tm="0">
                                          <p:val>
                                            <p:strVal val="#ppt_y+1"/>
                                          </p:val>
                                        </p:tav>
                                        <p:tav tm="100000">
                                          <p:val>
                                            <p:strVal val="#ppt_y-.03"/>
                                          </p:val>
                                        </p:tav>
                                      </p:tavLst>
                                    </p:anim>
                                    <p:anim calcmode="lin" valueType="num">
                                      <p:cBhvr>
                                        <p:cTn id="93" dur="150" accel="100000" fill="hold">
                                          <p:stCondLst>
                                            <p:cond delay="1350"/>
                                          </p:stCondLst>
                                        </p:cTn>
                                        <p:tgtEl>
                                          <p:spTgt spid="29699">
                                            <p:txEl>
                                              <p:pRg st="11" end="11"/>
                                            </p:txEl>
                                          </p:spTgt>
                                        </p:tgtEl>
                                        <p:attrNameLst>
                                          <p:attrName>ppt_y</p:attrName>
                                        </p:attrNameLst>
                                      </p:cBhvr>
                                      <p:tavLst>
                                        <p:tav tm="0">
                                          <p:val>
                                            <p:strVal val="#ppt_y-.03"/>
                                          </p:val>
                                        </p:tav>
                                        <p:tav tm="100000">
                                          <p:val>
                                            <p:strVal val="#ppt_y"/>
                                          </p:val>
                                        </p:tav>
                                      </p:tavLst>
                                    </p:anim>
                                  </p:childTnLst>
                                </p:cTn>
                              </p:par>
                            </p:childTnLst>
                          </p:cTn>
                        </p:par>
                        <p:par>
                          <p:cTn id="94" fill="hold">
                            <p:stCondLst>
                              <p:cond delay="20000"/>
                            </p:stCondLst>
                            <p:childTnLst>
                              <p:par>
                                <p:cTn id="95" presetID="37" presetClass="entr" presetSubtype="0" fill="hold" nodeType="afterEffect">
                                  <p:stCondLst>
                                    <p:cond delay="0"/>
                                  </p:stCondLst>
                                  <p:childTnLst>
                                    <p:set>
                                      <p:cBhvr>
                                        <p:cTn id="96" dur="1" fill="hold">
                                          <p:stCondLst>
                                            <p:cond delay="0"/>
                                          </p:stCondLst>
                                        </p:cTn>
                                        <p:tgtEl>
                                          <p:spTgt spid="29699">
                                            <p:txEl>
                                              <p:pRg st="12" end="12"/>
                                            </p:txEl>
                                          </p:spTgt>
                                        </p:tgtEl>
                                        <p:attrNameLst>
                                          <p:attrName>style.visibility</p:attrName>
                                        </p:attrNameLst>
                                      </p:cBhvr>
                                      <p:to>
                                        <p:strVal val="visible"/>
                                      </p:to>
                                    </p:set>
                                    <p:animEffect transition="in" filter="fade">
                                      <p:cBhvr>
                                        <p:cTn id="97" dur="1500"/>
                                        <p:tgtEl>
                                          <p:spTgt spid="29699">
                                            <p:txEl>
                                              <p:pRg st="12" end="12"/>
                                            </p:txEl>
                                          </p:spTgt>
                                        </p:tgtEl>
                                      </p:cBhvr>
                                    </p:animEffect>
                                    <p:anim calcmode="lin" valueType="num">
                                      <p:cBhvr>
                                        <p:cTn id="98" dur="1500" fill="hold"/>
                                        <p:tgtEl>
                                          <p:spTgt spid="29699">
                                            <p:txEl>
                                              <p:pRg st="12" end="12"/>
                                            </p:txEl>
                                          </p:spTgt>
                                        </p:tgtEl>
                                        <p:attrNameLst>
                                          <p:attrName>ppt_x</p:attrName>
                                        </p:attrNameLst>
                                      </p:cBhvr>
                                      <p:tavLst>
                                        <p:tav tm="0">
                                          <p:val>
                                            <p:strVal val="#ppt_x"/>
                                          </p:val>
                                        </p:tav>
                                        <p:tav tm="100000">
                                          <p:val>
                                            <p:strVal val="#ppt_x"/>
                                          </p:val>
                                        </p:tav>
                                      </p:tavLst>
                                    </p:anim>
                                    <p:anim calcmode="lin" valueType="num">
                                      <p:cBhvr>
                                        <p:cTn id="99" dur="1350" decel="100000" fill="hold"/>
                                        <p:tgtEl>
                                          <p:spTgt spid="29699">
                                            <p:txEl>
                                              <p:pRg st="12" end="12"/>
                                            </p:txEl>
                                          </p:spTgt>
                                        </p:tgtEl>
                                        <p:attrNameLst>
                                          <p:attrName>ppt_y</p:attrName>
                                        </p:attrNameLst>
                                      </p:cBhvr>
                                      <p:tavLst>
                                        <p:tav tm="0">
                                          <p:val>
                                            <p:strVal val="#ppt_y+1"/>
                                          </p:val>
                                        </p:tav>
                                        <p:tav tm="100000">
                                          <p:val>
                                            <p:strVal val="#ppt_y-.03"/>
                                          </p:val>
                                        </p:tav>
                                      </p:tavLst>
                                    </p:anim>
                                    <p:anim calcmode="lin" valueType="num">
                                      <p:cBhvr>
                                        <p:cTn id="100" dur="150" accel="100000" fill="hold">
                                          <p:stCondLst>
                                            <p:cond delay="1350"/>
                                          </p:stCondLst>
                                        </p:cTn>
                                        <p:tgtEl>
                                          <p:spTgt spid="29699">
                                            <p:txEl>
                                              <p:pRg st="12" end="12"/>
                                            </p:txEl>
                                          </p:spTgt>
                                        </p:tgtEl>
                                        <p:attrNameLst>
                                          <p:attrName>ppt_y</p:attrName>
                                        </p:attrNameLst>
                                      </p:cBhvr>
                                      <p:tavLst>
                                        <p:tav tm="0">
                                          <p:val>
                                            <p:strVal val="#ppt_y-.03"/>
                                          </p:val>
                                        </p:tav>
                                        <p:tav tm="100000">
                                          <p:val>
                                            <p:strVal val="#ppt_y"/>
                                          </p:val>
                                        </p:tav>
                                      </p:tavLst>
                                    </p:anim>
                                  </p:childTnLst>
                                </p:cTn>
                              </p:par>
                            </p:childTnLst>
                          </p:cTn>
                        </p:par>
                        <p:par>
                          <p:cTn id="101" fill="hold">
                            <p:stCondLst>
                              <p:cond delay="21500"/>
                            </p:stCondLst>
                            <p:childTnLst>
                              <p:par>
                                <p:cTn id="102" presetID="37" presetClass="entr" presetSubtype="0" fill="hold" nodeType="afterEffect">
                                  <p:stCondLst>
                                    <p:cond delay="0"/>
                                  </p:stCondLst>
                                  <p:childTnLst>
                                    <p:set>
                                      <p:cBhvr>
                                        <p:cTn id="103" dur="1" fill="hold">
                                          <p:stCondLst>
                                            <p:cond delay="0"/>
                                          </p:stCondLst>
                                        </p:cTn>
                                        <p:tgtEl>
                                          <p:spTgt spid="29699">
                                            <p:txEl>
                                              <p:pRg st="13" end="13"/>
                                            </p:txEl>
                                          </p:spTgt>
                                        </p:tgtEl>
                                        <p:attrNameLst>
                                          <p:attrName>style.visibility</p:attrName>
                                        </p:attrNameLst>
                                      </p:cBhvr>
                                      <p:to>
                                        <p:strVal val="visible"/>
                                      </p:to>
                                    </p:set>
                                    <p:animEffect transition="in" filter="fade">
                                      <p:cBhvr>
                                        <p:cTn id="104" dur="1500"/>
                                        <p:tgtEl>
                                          <p:spTgt spid="29699">
                                            <p:txEl>
                                              <p:pRg st="13" end="13"/>
                                            </p:txEl>
                                          </p:spTgt>
                                        </p:tgtEl>
                                      </p:cBhvr>
                                    </p:animEffect>
                                    <p:anim calcmode="lin" valueType="num">
                                      <p:cBhvr>
                                        <p:cTn id="105" dur="1500" fill="hold"/>
                                        <p:tgtEl>
                                          <p:spTgt spid="29699">
                                            <p:txEl>
                                              <p:pRg st="13" end="13"/>
                                            </p:txEl>
                                          </p:spTgt>
                                        </p:tgtEl>
                                        <p:attrNameLst>
                                          <p:attrName>ppt_x</p:attrName>
                                        </p:attrNameLst>
                                      </p:cBhvr>
                                      <p:tavLst>
                                        <p:tav tm="0">
                                          <p:val>
                                            <p:strVal val="#ppt_x"/>
                                          </p:val>
                                        </p:tav>
                                        <p:tav tm="100000">
                                          <p:val>
                                            <p:strVal val="#ppt_x"/>
                                          </p:val>
                                        </p:tav>
                                      </p:tavLst>
                                    </p:anim>
                                    <p:anim calcmode="lin" valueType="num">
                                      <p:cBhvr>
                                        <p:cTn id="106" dur="1350" decel="100000" fill="hold"/>
                                        <p:tgtEl>
                                          <p:spTgt spid="29699">
                                            <p:txEl>
                                              <p:pRg st="13" end="13"/>
                                            </p:txEl>
                                          </p:spTgt>
                                        </p:tgtEl>
                                        <p:attrNameLst>
                                          <p:attrName>ppt_y</p:attrName>
                                        </p:attrNameLst>
                                      </p:cBhvr>
                                      <p:tavLst>
                                        <p:tav tm="0">
                                          <p:val>
                                            <p:strVal val="#ppt_y+1"/>
                                          </p:val>
                                        </p:tav>
                                        <p:tav tm="100000">
                                          <p:val>
                                            <p:strVal val="#ppt_y-.03"/>
                                          </p:val>
                                        </p:tav>
                                      </p:tavLst>
                                    </p:anim>
                                    <p:anim calcmode="lin" valueType="num">
                                      <p:cBhvr>
                                        <p:cTn id="107" dur="150" accel="100000" fill="hold">
                                          <p:stCondLst>
                                            <p:cond delay="1350"/>
                                          </p:stCondLst>
                                        </p:cTn>
                                        <p:tgtEl>
                                          <p:spTgt spid="29699">
                                            <p:txEl>
                                              <p:pRg st="13" end="13"/>
                                            </p:txEl>
                                          </p:spTgt>
                                        </p:tgtEl>
                                        <p:attrNameLst>
                                          <p:attrName>ppt_y</p:attrName>
                                        </p:attrNameLst>
                                      </p:cBhvr>
                                      <p:tavLst>
                                        <p:tav tm="0">
                                          <p:val>
                                            <p:strVal val="#ppt_y-.03"/>
                                          </p:val>
                                        </p:tav>
                                        <p:tav tm="100000">
                                          <p:val>
                                            <p:strVal val="#ppt_y"/>
                                          </p:val>
                                        </p:tav>
                                      </p:tavLst>
                                    </p:anim>
                                  </p:childTnLst>
                                </p:cTn>
                              </p:par>
                            </p:childTnLst>
                          </p:cTn>
                        </p:par>
                        <p:par>
                          <p:cTn id="108" fill="hold">
                            <p:stCondLst>
                              <p:cond delay="23000"/>
                            </p:stCondLst>
                            <p:childTnLst>
                              <p:par>
                                <p:cTn id="109" presetID="37" presetClass="entr" presetSubtype="0" fill="hold" nodeType="afterEffect">
                                  <p:stCondLst>
                                    <p:cond delay="0"/>
                                  </p:stCondLst>
                                  <p:childTnLst>
                                    <p:set>
                                      <p:cBhvr>
                                        <p:cTn id="110" dur="1" fill="hold">
                                          <p:stCondLst>
                                            <p:cond delay="0"/>
                                          </p:stCondLst>
                                        </p:cTn>
                                        <p:tgtEl>
                                          <p:spTgt spid="29699">
                                            <p:txEl>
                                              <p:pRg st="14" end="14"/>
                                            </p:txEl>
                                          </p:spTgt>
                                        </p:tgtEl>
                                        <p:attrNameLst>
                                          <p:attrName>style.visibility</p:attrName>
                                        </p:attrNameLst>
                                      </p:cBhvr>
                                      <p:to>
                                        <p:strVal val="visible"/>
                                      </p:to>
                                    </p:set>
                                    <p:animEffect transition="in" filter="fade">
                                      <p:cBhvr>
                                        <p:cTn id="111" dur="1500"/>
                                        <p:tgtEl>
                                          <p:spTgt spid="29699">
                                            <p:txEl>
                                              <p:pRg st="14" end="14"/>
                                            </p:txEl>
                                          </p:spTgt>
                                        </p:tgtEl>
                                      </p:cBhvr>
                                    </p:animEffect>
                                    <p:anim calcmode="lin" valueType="num">
                                      <p:cBhvr>
                                        <p:cTn id="112" dur="1500" fill="hold"/>
                                        <p:tgtEl>
                                          <p:spTgt spid="29699">
                                            <p:txEl>
                                              <p:pRg st="14" end="14"/>
                                            </p:txEl>
                                          </p:spTgt>
                                        </p:tgtEl>
                                        <p:attrNameLst>
                                          <p:attrName>ppt_x</p:attrName>
                                        </p:attrNameLst>
                                      </p:cBhvr>
                                      <p:tavLst>
                                        <p:tav tm="0">
                                          <p:val>
                                            <p:strVal val="#ppt_x"/>
                                          </p:val>
                                        </p:tav>
                                        <p:tav tm="100000">
                                          <p:val>
                                            <p:strVal val="#ppt_x"/>
                                          </p:val>
                                        </p:tav>
                                      </p:tavLst>
                                    </p:anim>
                                    <p:anim calcmode="lin" valueType="num">
                                      <p:cBhvr>
                                        <p:cTn id="113" dur="1350" decel="100000" fill="hold"/>
                                        <p:tgtEl>
                                          <p:spTgt spid="29699">
                                            <p:txEl>
                                              <p:pRg st="14" end="14"/>
                                            </p:txEl>
                                          </p:spTgt>
                                        </p:tgtEl>
                                        <p:attrNameLst>
                                          <p:attrName>ppt_y</p:attrName>
                                        </p:attrNameLst>
                                      </p:cBhvr>
                                      <p:tavLst>
                                        <p:tav tm="0">
                                          <p:val>
                                            <p:strVal val="#ppt_y+1"/>
                                          </p:val>
                                        </p:tav>
                                        <p:tav tm="100000">
                                          <p:val>
                                            <p:strVal val="#ppt_y-.03"/>
                                          </p:val>
                                        </p:tav>
                                      </p:tavLst>
                                    </p:anim>
                                    <p:anim calcmode="lin" valueType="num">
                                      <p:cBhvr>
                                        <p:cTn id="114" dur="150" accel="100000" fill="hold">
                                          <p:stCondLst>
                                            <p:cond delay="1350"/>
                                          </p:stCondLst>
                                        </p:cTn>
                                        <p:tgtEl>
                                          <p:spTgt spid="29699">
                                            <p:txEl>
                                              <p:pRg st="14" end="14"/>
                                            </p:txEl>
                                          </p:spTgt>
                                        </p:tgtEl>
                                        <p:attrNameLst>
                                          <p:attrName>ppt_y</p:attrName>
                                        </p:attrNameLst>
                                      </p:cBhvr>
                                      <p:tavLst>
                                        <p:tav tm="0">
                                          <p:val>
                                            <p:strVal val="#ppt_y-.03"/>
                                          </p:val>
                                        </p:tav>
                                        <p:tav tm="100000">
                                          <p:val>
                                            <p:strVal val="#ppt_y"/>
                                          </p:val>
                                        </p:tav>
                                      </p:tavLst>
                                    </p:anim>
                                  </p:childTnLst>
                                </p:cTn>
                              </p:par>
                            </p:childTnLst>
                          </p:cTn>
                        </p:par>
                        <p:par>
                          <p:cTn id="115" fill="hold">
                            <p:stCondLst>
                              <p:cond delay="24500"/>
                            </p:stCondLst>
                            <p:childTnLst>
                              <p:par>
                                <p:cTn id="116" presetID="37" presetClass="entr" presetSubtype="0" fill="hold" nodeType="afterEffect">
                                  <p:stCondLst>
                                    <p:cond delay="0"/>
                                  </p:stCondLst>
                                  <p:childTnLst>
                                    <p:set>
                                      <p:cBhvr>
                                        <p:cTn id="117" dur="1" fill="hold">
                                          <p:stCondLst>
                                            <p:cond delay="0"/>
                                          </p:stCondLst>
                                        </p:cTn>
                                        <p:tgtEl>
                                          <p:spTgt spid="29699">
                                            <p:txEl>
                                              <p:pRg st="15" end="15"/>
                                            </p:txEl>
                                          </p:spTgt>
                                        </p:tgtEl>
                                        <p:attrNameLst>
                                          <p:attrName>style.visibility</p:attrName>
                                        </p:attrNameLst>
                                      </p:cBhvr>
                                      <p:to>
                                        <p:strVal val="visible"/>
                                      </p:to>
                                    </p:set>
                                    <p:animEffect transition="in" filter="fade">
                                      <p:cBhvr>
                                        <p:cTn id="118" dur="1500"/>
                                        <p:tgtEl>
                                          <p:spTgt spid="29699">
                                            <p:txEl>
                                              <p:pRg st="15" end="15"/>
                                            </p:txEl>
                                          </p:spTgt>
                                        </p:tgtEl>
                                      </p:cBhvr>
                                    </p:animEffect>
                                    <p:anim calcmode="lin" valueType="num">
                                      <p:cBhvr>
                                        <p:cTn id="119" dur="1500" fill="hold"/>
                                        <p:tgtEl>
                                          <p:spTgt spid="29699">
                                            <p:txEl>
                                              <p:pRg st="15" end="15"/>
                                            </p:txEl>
                                          </p:spTgt>
                                        </p:tgtEl>
                                        <p:attrNameLst>
                                          <p:attrName>ppt_x</p:attrName>
                                        </p:attrNameLst>
                                      </p:cBhvr>
                                      <p:tavLst>
                                        <p:tav tm="0">
                                          <p:val>
                                            <p:strVal val="#ppt_x"/>
                                          </p:val>
                                        </p:tav>
                                        <p:tav tm="100000">
                                          <p:val>
                                            <p:strVal val="#ppt_x"/>
                                          </p:val>
                                        </p:tav>
                                      </p:tavLst>
                                    </p:anim>
                                    <p:anim calcmode="lin" valueType="num">
                                      <p:cBhvr>
                                        <p:cTn id="120" dur="1350" decel="100000" fill="hold"/>
                                        <p:tgtEl>
                                          <p:spTgt spid="29699">
                                            <p:txEl>
                                              <p:pRg st="15" end="15"/>
                                            </p:txEl>
                                          </p:spTgt>
                                        </p:tgtEl>
                                        <p:attrNameLst>
                                          <p:attrName>ppt_y</p:attrName>
                                        </p:attrNameLst>
                                      </p:cBhvr>
                                      <p:tavLst>
                                        <p:tav tm="0">
                                          <p:val>
                                            <p:strVal val="#ppt_y+1"/>
                                          </p:val>
                                        </p:tav>
                                        <p:tav tm="100000">
                                          <p:val>
                                            <p:strVal val="#ppt_y-.03"/>
                                          </p:val>
                                        </p:tav>
                                      </p:tavLst>
                                    </p:anim>
                                    <p:anim calcmode="lin" valueType="num">
                                      <p:cBhvr>
                                        <p:cTn id="121" dur="150" accel="100000" fill="hold">
                                          <p:stCondLst>
                                            <p:cond delay="1350"/>
                                          </p:stCondLst>
                                        </p:cTn>
                                        <p:tgtEl>
                                          <p:spTgt spid="29699">
                                            <p:txEl>
                                              <p:pRg st="15" end="15"/>
                                            </p:txEl>
                                          </p:spTgt>
                                        </p:tgtEl>
                                        <p:attrNameLst>
                                          <p:attrName>ppt_y</p:attrName>
                                        </p:attrNameLst>
                                      </p:cBhvr>
                                      <p:tavLst>
                                        <p:tav tm="0">
                                          <p:val>
                                            <p:strVal val="#ppt_y-.03"/>
                                          </p:val>
                                        </p:tav>
                                        <p:tav tm="100000">
                                          <p:val>
                                            <p:strVal val="#ppt_y"/>
                                          </p:val>
                                        </p:tav>
                                      </p:tavLst>
                                    </p:anim>
                                  </p:childTnLst>
                                </p:cTn>
                              </p:par>
                            </p:childTnLst>
                          </p:cTn>
                        </p:par>
                        <p:par>
                          <p:cTn id="122" fill="hold">
                            <p:stCondLst>
                              <p:cond delay="26000"/>
                            </p:stCondLst>
                            <p:childTnLst>
                              <p:par>
                                <p:cTn id="123" presetID="37" presetClass="entr" presetSubtype="0" fill="hold" nodeType="afterEffect">
                                  <p:stCondLst>
                                    <p:cond delay="0"/>
                                  </p:stCondLst>
                                  <p:childTnLst>
                                    <p:set>
                                      <p:cBhvr>
                                        <p:cTn id="124" dur="1" fill="hold">
                                          <p:stCondLst>
                                            <p:cond delay="0"/>
                                          </p:stCondLst>
                                        </p:cTn>
                                        <p:tgtEl>
                                          <p:spTgt spid="29699">
                                            <p:txEl>
                                              <p:pRg st="16" end="16"/>
                                            </p:txEl>
                                          </p:spTgt>
                                        </p:tgtEl>
                                        <p:attrNameLst>
                                          <p:attrName>style.visibility</p:attrName>
                                        </p:attrNameLst>
                                      </p:cBhvr>
                                      <p:to>
                                        <p:strVal val="visible"/>
                                      </p:to>
                                    </p:set>
                                    <p:animEffect transition="in" filter="fade">
                                      <p:cBhvr>
                                        <p:cTn id="125" dur="1500"/>
                                        <p:tgtEl>
                                          <p:spTgt spid="29699">
                                            <p:txEl>
                                              <p:pRg st="16" end="16"/>
                                            </p:txEl>
                                          </p:spTgt>
                                        </p:tgtEl>
                                      </p:cBhvr>
                                    </p:animEffect>
                                    <p:anim calcmode="lin" valueType="num">
                                      <p:cBhvr>
                                        <p:cTn id="126" dur="1500" fill="hold"/>
                                        <p:tgtEl>
                                          <p:spTgt spid="29699">
                                            <p:txEl>
                                              <p:pRg st="16" end="16"/>
                                            </p:txEl>
                                          </p:spTgt>
                                        </p:tgtEl>
                                        <p:attrNameLst>
                                          <p:attrName>ppt_x</p:attrName>
                                        </p:attrNameLst>
                                      </p:cBhvr>
                                      <p:tavLst>
                                        <p:tav tm="0">
                                          <p:val>
                                            <p:strVal val="#ppt_x"/>
                                          </p:val>
                                        </p:tav>
                                        <p:tav tm="100000">
                                          <p:val>
                                            <p:strVal val="#ppt_x"/>
                                          </p:val>
                                        </p:tav>
                                      </p:tavLst>
                                    </p:anim>
                                    <p:anim calcmode="lin" valueType="num">
                                      <p:cBhvr>
                                        <p:cTn id="127" dur="1350" decel="100000" fill="hold"/>
                                        <p:tgtEl>
                                          <p:spTgt spid="29699">
                                            <p:txEl>
                                              <p:pRg st="16" end="16"/>
                                            </p:txEl>
                                          </p:spTgt>
                                        </p:tgtEl>
                                        <p:attrNameLst>
                                          <p:attrName>ppt_y</p:attrName>
                                        </p:attrNameLst>
                                      </p:cBhvr>
                                      <p:tavLst>
                                        <p:tav tm="0">
                                          <p:val>
                                            <p:strVal val="#ppt_y+1"/>
                                          </p:val>
                                        </p:tav>
                                        <p:tav tm="100000">
                                          <p:val>
                                            <p:strVal val="#ppt_y-.03"/>
                                          </p:val>
                                        </p:tav>
                                      </p:tavLst>
                                    </p:anim>
                                    <p:anim calcmode="lin" valueType="num">
                                      <p:cBhvr>
                                        <p:cTn id="128" dur="150" accel="100000" fill="hold">
                                          <p:stCondLst>
                                            <p:cond delay="1350"/>
                                          </p:stCondLst>
                                        </p:cTn>
                                        <p:tgtEl>
                                          <p:spTgt spid="29699">
                                            <p:txEl>
                                              <p:pRg st="16" end="16"/>
                                            </p:txEl>
                                          </p:spTgt>
                                        </p:tgtEl>
                                        <p:attrNameLst>
                                          <p:attrName>ppt_y</p:attrName>
                                        </p:attrNameLst>
                                      </p:cBhvr>
                                      <p:tavLst>
                                        <p:tav tm="0">
                                          <p:val>
                                            <p:strVal val="#ppt_y-.03"/>
                                          </p:val>
                                        </p:tav>
                                        <p:tav tm="100000">
                                          <p:val>
                                            <p:strVal val="#ppt_y"/>
                                          </p:val>
                                        </p:tav>
                                      </p:tavLst>
                                    </p:anim>
                                  </p:childTnLst>
                                </p:cTn>
                              </p:par>
                            </p:childTnLst>
                          </p:cTn>
                        </p:par>
                        <p:par>
                          <p:cTn id="129" fill="hold">
                            <p:stCondLst>
                              <p:cond delay="27500"/>
                            </p:stCondLst>
                            <p:childTnLst>
                              <p:par>
                                <p:cTn id="130" presetID="37" presetClass="entr" presetSubtype="0" fill="hold" nodeType="afterEffect">
                                  <p:stCondLst>
                                    <p:cond delay="0"/>
                                  </p:stCondLst>
                                  <p:childTnLst>
                                    <p:set>
                                      <p:cBhvr>
                                        <p:cTn id="131" dur="1" fill="hold">
                                          <p:stCondLst>
                                            <p:cond delay="0"/>
                                          </p:stCondLst>
                                        </p:cTn>
                                        <p:tgtEl>
                                          <p:spTgt spid="29699">
                                            <p:txEl>
                                              <p:pRg st="17" end="17"/>
                                            </p:txEl>
                                          </p:spTgt>
                                        </p:tgtEl>
                                        <p:attrNameLst>
                                          <p:attrName>style.visibility</p:attrName>
                                        </p:attrNameLst>
                                      </p:cBhvr>
                                      <p:to>
                                        <p:strVal val="visible"/>
                                      </p:to>
                                    </p:set>
                                    <p:animEffect transition="in" filter="fade">
                                      <p:cBhvr>
                                        <p:cTn id="132" dur="1500"/>
                                        <p:tgtEl>
                                          <p:spTgt spid="29699">
                                            <p:txEl>
                                              <p:pRg st="17" end="17"/>
                                            </p:txEl>
                                          </p:spTgt>
                                        </p:tgtEl>
                                      </p:cBhvr>
                                    </p:animEffect>
                                    <p:anim calcmode="lin" valueType="num">
                                      <p:cBhvr>
                                        <p:cTn id="133" dur="1500" fill="hold"/>
                                        <p:tgtEl>
                                          <p:spTgt spid="29699">
                                            <p:txEl>
                                              <p:pRg st="17" end="17"/>
                                            </p:txEl>
                                          </p:spTgt>
                                        </p:tgtEl>
                                        <p:attrNameLst>
                                          <p:attrName>ppt_x</p:attrName>
                                        </p:attrNameLst>
                                      </p:cBhvr>
                                      <p:tavLst>
                                        <p:tav tm="0">
                                          <p:val>
                                            <p:strVal val="#ppt_x"/>
                                          </p:val>
                                        </p:tav>
                                        <p:tav tm="100000">
                                          <p:val>
                                            <p:strVal val="#ppt_x"/>
                                          </p:val>
                                        </p:tav>
                                      </p:tavLst>
                                    </p:anim>
                                    <p:anim calcmode="lin" valueType="num">
                                      <p:cBhvr>
                                        <p:cTn id="134" dur="1350" decel="100000" fill="hold"/>
                                        <p:tgtEl>
                                          <p:spTgt spid="29699">
                                            <p:txEl>
                                              <p:pRg st="17" end="17"/>
                                            </p:txEl>
                                          </p:spTgt>
                                        </p:tgtEl>
                                        <p:attrNameLst>
                                          <p:attrName>ppt_y</p:attrName>
                                        </p:attrNameLst>
                                      </p:cBhvr>
                                      <p:tavLst>
                                        <p:tav tm="0">
                                          <p:val>
                                            <p:strVal val="#ppt_y+1"/>
                                          </p:val>
                                        </p:tav>
                                        <p:tav tm="100000">
                                          <p:val>
                                            <p:strVal val="#ppt_y-.03"/>
                                          </p:val>
                                        </p:tav>
                                      </p:tavLst>
                                    </p:anim>
                                    <p:anim calcmode="lin" valueType="num">
                                      <p:cBhvr>
                                        <p:cTn id="135" dur="150" accel="100000" fill="hold">
                                          <p:stCondLst>
                                            <p:cond delay="1350"/>
                                          </p:stCondLst>
                                        </p:cTn>
                                        <p:tgtEl>
                                          <p:spTgt spid="29699">
                                            <p:txEl>
                                              <p:pRg st="17" end="1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209800" y="323850"/>
            <a:ext cx="6773810" cy="1077218"/>
          </a:xfrm>
          <a:prstGeom prst="rec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uz-Cyrl-UZ" sz="3200" b="1">
                <a:solidFill>
                  <a:schemeClr val="accent3">
                    <a:lumMod val="75000"/>
                  </a:schemeClr>
                </a:solidFill>
              </a:rPr>
              <a:t>Муаммоли ўқитишда фаолият тақсимоти</a:t>
            </a:r>
            <a:endParaRPr lang="ru-RU" sz="3200" b="1">
              <a:solidFill>
                <a:schemeClr val="accent3">
                  <a:lumMod val="75000"/>
                </a:schemeClr>
              </a:solidFill>
              <a:effectLst>
                <a:outerShdw blurRad="50800" dist="39000" dir="5460000" algn="tl">
                  <a:srgbClr val="000000">
                    <a:alpha val="38000"/>
                  </a:srgbClr>
                </a:outerShdw>
              </a:effectLst>
            </a:endParaRPr>
          </a:p>
        </p:txBody>
      </p:sp>
      <p:sp>
        <p:nvSpPr>
          <p:cNvPr id="6" name="AutoShape 3"/>
          <p:cNvSpPr>
            <a:spLocks noChangeArrowheads="1"/>
          </p:cNvSpPr>
          <p:nvPr/>
        </p:nvSpPr>
        <p:spPr bwMode="auto">
          <a:xfrm>
            <a:off x="762000" y="1600200"/>
            <a:ext cx="3041650" cy="1019175"/>
          </a:xfrm>
          <a:prstGeom prst="downArrowCallout">
            <a:avLst>
              <a:gd name="adj1" fmla="val 59654"/>
              <a:gd name="adj2" fmla="val 59654"/>
              <a:gd name="adj3" fmla="val 16667"/>
              <a:gd name="adj4" fmla="val 66667"/>
            </a:avLst>
          </a:prstGeom>
          <a:ln>
            <a:headEnd/>
            <a:tailEnd/>
          </a:ln>
        </p:spPr>
        <p:style>
          <a:lnRef idx="3">
            <a:schemeClr val="lt1"/>
          </a:lnRef>
          <a:fillRef idx="1">
            <a:schemeClr val="accent4"/>
          </a:fillRef>
          <a:effectRef idx="1">
            <a:schemeClr val="accent4"/>
          </a:effectRef>
          <a:fontRef idx="minor">
            <a:schemeClr val="lt1"/>
          </a:fontRef>
        </p:style>
        <p:txBody>
          <a:bodyPr lIns="85131" tIns="42565" rIns="85131" bIns="42565"/>
          <a:lstStyle/>
          <a:p>
            <a:pPr algn="ctr">
              <a:defRPr/>
            </a:pPr>
            <a:endParaRPr lang="uz-Cyrl-UZ" sz="300" b="1">
              <a:solidFill>
                <a:schemeClr val="tx1"/>
              </a:solidFill>
              <a:effectLst>
                <a:outerShdw blurRad="38100" dist="38100" dir="2700000" algn="tl">
                  <a:srgbClr val="000000">
                    <a:alpha val="43137"/>
                  </a:srgbClr>
                </a:outerShdw>
              </a:effectLst>
            </a:endParaRPr>
          </a:p>
          <a:p>
            <a:pPr algn="ctr">
              <a:defRPr/>
            </a:pPr>
            <a:r>
              <a:rPr lang="uz-Cyrl-UZ" sz="3200" b="1">
                <a:solidFill>
                  <a:schemeClr val="tx1"/>
                </a:solidFill>
                <a:effectLst>
                  <a:outerShdw blurRad="38100" dist="38100" dir="2700000" algn="tl">
                    <a:srgbClr val="000000">
                      <a:alpha val="43137"/>
                    </a:srgbClr>
                  </a:outerShdw>
                </a:effectLst>
              </a:rPr>
              <a:t>Ўқитувчи</a:t>
            </a:r>
            <a:endParaRPr lang="ru-RU" sz="3200" b="1">
              <a:solidFill>
                <a:schemeClr val="tx1"/>
              </a:solidFill>
              <a:effectLst>
                <a:outerShdw blurRad="38100" dist="38100" dir="2700000" algn="tl">
                  <a:srgbClr val="000000">
                    <a:alpha val="43137"/>
                  </a:srgbClr>
                </a:outerShdw>
              </a:effectLst>
            </a:endParaRPr>
          </a:p>
        </p:txBody>
      </p:sp>
      <p:sp>
        <p:nvSpPr>
          <p:cNvPr id="7" name="AutoShape 3"/>
          <p:cNvSpPr>
            <a:spLocks noChangeArrowheads="1"/>
          </p:cNvSpPr>
          <p:nvPr/>
        </p:nvSpPr>
        <p:spPr bwMode="auto">
          <a:xfrm>
            <a:off x="5264150" y="1600200"/>
            <a:ext cx="3041650" cy="1019175"/>
          </a:xfrm>
          <a:prstGeom prst="downArrowCallout">
            <a:avLst>
              <a:gd name="adj1" fmla="val 59654"/>
              <a:gd name="adj2" fmla="val 59654"/>
              <a:gd name="adj3" fmla="val 16667"/>
              <a:gd name="adj4" fmla="val 66667"/>
            </a:avLst>
          </a:prstGeom>
          <a:ln>
            <a:headEnd/>
            <a:tailEnd/>
          </a:ln>
        </p:spPr>
        <p:style>
          <a:lnRef idx="3">
            <a:schemeClr val="lt1"/>
          </a:lnRef>
          <a:fillRef idx="1">
            <a:schemeClr val="accent4"/>
          </a:fillRef>
          <a:effectRef idx="1">
            <a:schemeClr val="accent4"/>
          </a:effectRef>
          <a:fontRef idx="minor">
            <a:schemeClr val="lt1"/>
          </a:fontRef>
        </p:style>
        <p:txBody>
          <a:bodyPr lIns="85131" tIns="42565" rIns="85131" bIns="42565"/>
          <a:lstStyle/>
          <a:p>
            <a:pPr algn="ctr">
              <a:defRPr/>
            </a:pPr>
            <a:endParaRPr lang="uz-Cyrl-UZ" sz="300" b="1">
              <a:solidFill>
                <a:schemeClr val="tx1"/>
              </a:solidFill>
              <a:effectLst>
                <a:outerShdw blurRad="38100" dist="38100" dir="2700000" algn="tl">
                  <a:srgbClr val="000000">
                    <a:alpha val="43137"/>
                  </a:srgbClr>
                </a:outerShdw>
              </a:effectLst>
            </a:endParaRPr>
          </a:p>
          <a:p>
            <a:pPr algn="ctr">
              <a:defRPr/>
            </a:pPr>
            <a:r>
              <a:rPr lang="uz-Cyrl-UZ" sz="3200" b="1">
                <a:solidFill>
                  <a:schemeClr val="tx1"/>
                </a:solidFill>
                <a:effectLst>
                  <a:outerShdw blurRad="38100" dist="38100" dir="2700000" algn="tl">
                    <a:srgbClr val="000000">
                      <a:alpha val="43137"/>
                    </a:srgbClr>
                  </a:outerShdw>
                </a:effectLst>
              </a:rPr>
              <a:t>Талаба</a:t>
            </a:r>
            <a:endParaRPr lang="ru-RU" sz="3200" b="1">
              <a:solidFill>
                <a:schemeClr val="tx1"/>
              </a:solidFill>
              <a:effectLst>
                <a:outerShdw blurRad="38100" dist="38100" dir="2700000" algn="tl">
                  <a:srgbClr val="000000">
                    <a:alpha val="43137"/>
                  </a:srgbClr>
                </a:outerShdw>
              </a:effectLst>
            </a:endParaRPr>
          </a:p>
        </p:txBody>
      </p:sp>
      <p:sp>
        <p:nvSpPr>
          <p:cNvPr id="8" name="AutoShape 4"/>
          <p:cNvSpPr>
            <a:spLocks noChangeArrowheads="1"/>
          </p:cNvSpPr>
          <p:nvPr/>
        </p:nvSpPr>
        <p:spPr bwMode="auto">
          <a:xfrm>
            <a:off x="152400" y="2743200"/>
            <a:ext cx="4343400" cy="762000"/>
          </a:xfrm>
          <a:prstGeom prst="roundRect">
            <a:avLst>
              <a:gd name="adj" fmla="val 16667"/>
            </a:avLst>
          </a:prstGeom>
          <a:solidFill>
            <a:schemeClr val="accent1">
              <a:lumMod val="40000"/>
              <a:lumOff val="60000"/>
            </a:schemeClr>
          </a:solidFill>
          <a:ln w="76200" cmpd="tri">
            <a:solidFill>
              <a:schemeClr val="accent4">
                <a:lumMod val="75000"/>
              </a:schemeClr>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defRPr/>
            </a:pPr>
            <a:r>
              <a:rPr lang="uz-Cyrl-UZ" sz="2000">
                <a:solidFill>
                  <a:schemeClr val="bg2">
                    <a:lumMod val="75000"/>
                  </a:schemeClr>
                </a:solidFill>
                <a:latin typeface="+mn-lt"/>
              </a:rPr>
              <a:t>Муаммоли вазиятни яратади</a:t>
            </a:r>
            <a:endParaRPr lang="ru-RU" sz="2000">
              <a:solidFill>
                <a:schemeClr val="bg2">
                  <a:lumMod val="75000"/>
                </a:schemeClr>
              </a:solidFill>
              <a:latin typeface="+mn-lt"/>
            </a:endParaRPr>
          </a:p>
        </p:txBody>
      </p:sp>
      <p:sp>
        <p:nvSpPr>
          <p:cNvPr id="9" name="AutoShape 4"/>
          <p:cNvSpPr>
            <a:spLocks noChangeArrowheads="1"/>
          </p:cNvSpPr>
          <p:nvPr/>
        </p:nvSpPr>
        <p:spPr bwMode="auto">
          <a:xfrm>
            <a:off x="152400" y="3657600"/>
            <a:ext cx="4343400" cy="1066800"/>
          </a:xfrm>
          <a:prstGeom prst="roundRect">
            <a:avLst>
              <a:gd name="adj" fmla="val 16667"/>
            </a:avLst>
          </a:prstGeom>
          <a:solidFill>
            <a:schemeClr val="accent1">
              <a:lumMod val="40000"/>
              <a:lumOff val="60000"/>
            </a:schemeClr>
          </a:solidFill>
          <a:ln w="76200" cmpd="tri">
            <a:solidFill>
              <a:schemeClr val="accent4">
                <a:lumMod val="75000"/>
              </a:schemeClr>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defRPr/>
            </a:pPr>
            <a:r>
              <a:rPr lang="uz-Cyrl-UZ" sz="2000">
                <a:solidFill>
                  <a:schemeClr val="bg2">
                    <a:lumMod val="75000"/>
                  </a:schemeClr>
                </a:solidFill>
                <a:latin typeface="+mn-lt"/>
              </a:rPr>
              <a:t>Мантиқий фикрлар тадбирларини ташкил этади</a:t>
            </a:r>
            <a:endParaRPr lang="ru-RU" sz="2000">
              <a:solidFill>
                <a:schemeClr val="bg2">
                  <a:lumMod val="75000"/>
                </a:schemeClr>
              </a:solidFill>
              <a:latin typeface="+mn-lt"/>
            </a:endParaRPr>
          </a:p>
        </p:txBody>
      </p:sp>
      <p:sp>
        <p:nvSpPr>
          <p:cNvPr id="10" name="AutoShape 4"/>
          <p:cNvSpPr>
            <a:spLocks noChangeArrowheads="1"/>
          </p:cNvSpPr>
          <p:nvPr/>
        </p:nvSpPr>
        <p:spPr bwMode="auto">
          <a:xfrm>
            <a:off x="152400" y="4876800"/>
            <a:ext cx="4343400" cy="1600200"/>
          </a:xfrm>
          <a:prstGeom prst="roundRect">
            <a:avLst>
              <a:gd name="adj" fmla="val 16667"/>
            </a:avLst>
          </a:prstGeom>
          <a:solidFill>
            <a:schemeClr val="accent1">
              <a:lumMod val="40000"/>
              <a:lumOff val="60000"/>
            </a:schemeClr>
          </a:solidFill>
          <a:ln w="76200" cmpd="tri">
            <a:solidFill>
              <a:schemeClr val="accent4">
                <a:lumMod val="75000"/>
              </a:schemeClr>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defRPr/>
            </a:pPr>
            <a:r>
              <a:rPr lang="uz-Cyrl-UZ" sz="2000">
                <a:solidFill>
                  <a:schemeClr val="bg2">
                    <a:lumMod val="75000"/>
                  </a:schemeClr>
                </a:solidFill>
                <a:latin typeface="+mn-lt"/>
              </a:rPr>
              <a:t>Тадқиқот фаолиятлари қонуниятларини шакллантириш орқали билиш фаолиятини жонлантиради</a:t>
            </a:r>
            <a:endParaRPr lang="ru-RU" sz="2000">
              <a:solidFill>
                <a:schemeClr val="bg2">
                  <a:lumMod val="75000"/>
                </a:schemeClr>
              </a:solidFill>
              <a:latin typeface="+mn-lt"/>
            </a:endParaRPr>
          </a:p>
        </p:txBody>
      </p:sp>
      <p:sp>
        <p:nvSpPr>
          <p:cNvPr id="11" name="AutoShape 4"/>
          <p:cNvSpPr>
            <a:spLocks noChangeArrowheads="1"/>
          </p:cNvSpPr>
          <p:nvPr/>
        </p:nvSpPr>
        <p:spPr bwMode="auto">
          <a:xfrm>
            <a:off x="4648200" y="2743200"/>
            <a:ext cx="4343400" cy="762000"/>
          </a:xfrm>
          <a:prstGeom prst="roundRect">
            <a:avLst>
              <a:gd name="adj" fmla="val 16667"/>
            </a:avLst>
          </a:prstGeom>
          <a:solidFill>
            <a:schemeClr val="accent1">
              <a:lumMod val="40000"/>
              <a:lumOff val="60000"/>
            </a:schemeClr>
          </a:solidFill>
          <a:ln w="76200" cmpd="tri">
            <a:solidFill>
              <a:schemeClr val="accent4">
                <a:lumMod val="75000"/>
              </a:schemeClr>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defRPr/>
            </a:pPr>
            <a:r>
              <a:rPr lang="uz-Cyrl-UZ" sz="2000">
                <a:solidFill>
                  <a:schemeClr val="bg2">
                    <a:lumMod val="75000"/>
                  </a:schemeClr>
                </a:solidFill>
                <a:latin typeface="+mn-lt"/>
              </a:rPr>
              <a:t>Муаммоли вазиятни таҳлил қилади</a:t>
            </a:r>
            <a:endParaRPr lang="ru-RU" sz="2000">
              <a:solidFill>
                <a:schemeClr val="bg2">
                  <a:lumMod val="75000"/>
                </a:schemeClr>
              </a:solidFill>
              <a:latin typeface="+mn-lt"/>
            </a:endParaRPr>
          </a:p>
        </p:txBody>
      </p:sp>
      <p:sp>
        <p:nvSpPr>
          <p:cNvPr id="12" name="AutoShape 4"/>
          <p:cNvSpPr>
            <a:spLocks noChangeArrowheads="1"/>
          </p:cNvSpPr>
          <p:nvPr/>
        </p:nvSpPr>
        <p:spPr bwMode="auto">
          <a:xfrm>
            <a:off x="4648200" y="3657600"/>
            <a:ext cx="4343400" cy="1600200"/>
          </a:xfrm>
          <a:prstGeom prst="roundRect">
            <a:avLst>
              <a:gd name="adj" fmla="val 16667"/>
            </a:avLst>
          </a:prstGeom>
          <a:solidFill>
            <a:schemeClr val="accent1">
              <a:lumMod val="40000"/>
              <a:lumOff val="60000"/>
            </a:schemeClr>
          </a:solidFill>
          <a:ln w="76200" cmpd="tri">
            <a:solidFill>
              <a:schemeClr val="accent4">
                <a:lumMod val="75000"/>
              </a:schemeClr>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lnSpc>
                <a:spcPct val="80000"/>
              </a:lnSpc>
              <a:defRPr/>
            </a:pPr>
            <a:r>
              <a:rPr lang="uz-Cyrl-UZ" sz="2000">
                <a:solidFill>
                  <a:schemeClr val="bg2">
                    <a:lumMod val="75000"/>
                  </a:schemeClr>
                </a:solidFill>
                <a:latin typeface="+mn-lt"/>
              </a:rPr>
              <a:t>Умумлаштириш, интеллектуал машаққатларни ҳал қилиш ва хулоса чиқариш орқали - билишга бўлган қизиқишни қондиради</a:t>
            </a:r>
          </a:p>
        </p:txBody>
      </p:sp>
      <p:pic>
        <p:nvPicPr>
          <p:cNvPr id="2" name="Рисунок 1"/>
          <p:cNvPicPr>
            <a:picLocks noChangeAspect="1"/>
          </p:cNvPicPr>
          <p:nvPr/>
        </p:nvPicPr>
        <p:blipFill>
          <a:blip r:embed="rId2" cstate="print">
            <a:extLst/>
          </a:blip>
          <a:stretch>
            <a:fillRect/>
          </a:stretch>
        </p:blipFill>
        <p:spPr>
          <a:xfrm>
            <a:off x="228600" y="152400"/>
            <a:ext cx="1981200" cy="1238250"/>
          </a:xfrm>
          <a:prstGeom prst="snip2DiagRect">
            <a:avLst/>
          </a:prstGeom>
          <a:solidFill>
            <a:srgbClr val="FFFFFF">
              <a:shade val="85000"/>
            </a:srgbClr>
          </a:solidFill>
          <a:ln w="88900" cap="sq">
            <a:solidFill>
              <a:schemeClr val="accent3"/>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2000"/>
                                        <p:tgtEl>
                                          <p:spTgt spid="3"/>
                                        </p:tgtEl>
                                      </p:cBhvr>
                                    </p:animEffect>
                                  </p:childTnLst>
                                </p:cTn>
                              </p:par>
                            </p:childTnLst>
                          </p:cTn>
                        </p:par>
                        <p:par>
                          <p:cTn id="12" fill="hold">
                            <p:stCondLst>
                              <p:cond delay="4000"/>
                            </p:stCondLst>
                            <p:childTnLst>
                              <p:par>
                                <p:cTn id="13" presetID="47"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ppt_x</p:attrName>
                                        </p:attrNameLst>
                                      </p:cBhvr>
                                      <p:tavLst>
                                        <p:tav tm="0">
                                          <p:val>
                                            <p:strVal val="#ppt_x"/>
                                          </p:val>
                                        </p:tav>
                                        <p:tav tm="100000">
                                          <p:val>
                                            <p:strVal val="#ppt_x"/>
                                          </p:val>
                                        </p:tav>
                                      </p:tavLst>
                                    </p:anim>
                                    <p:anim calcmode="lin" valueType="num">
                                      <p:cBhvr>
                                        <p:cTn id="17" dur="2000" fill="hold"/>
                                        <p:tgtEl>
                                          <p:spTgt spid="6"/>
                                        </p:tgtEl>
                                        <p:attrNameLst>
                                          <p:attrName>ppt_y</p:attrName>
                                        </p:attrNameLst>
                                      </p:cBhvr>
                                      <p:tavLst>
                                        <p:tav tm="0">
                                          <p:val>
                                            <p:strVal val="#ppt_y-.1"/>
                                          </p:val>
                                        </p:tav>
                                        <p:tav tm="100000">
                                          <p:val>
                                            <p:strVal val="#ppt_y"/>
                                          </p:val>
                                        </p:tav>
                                      </p:tavLst>
                                    </p:anim>
                                  </p:childTnLst>
                                </p:cTn>
                              </p:par>
                            </p:childTnLst>
                          </p:cTn>
                        </p:par>
                        <p:par>
                          <p:cTn id="18" fill="hold">
                            <p:stCondLst>
                              <p:cond delay="6000"/>
                            </p:stCondLst>
                            <p:childTnLst>
                              <p:par>
                                <p:cTn id="19" presetID="47"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2000"/>
                                        <p:tgtEl>
                                          <p:spTgt spid="7"/>
                                        </p:tgtEl>
                                      </p:cBhvr>
                                    </p:animEffect>
                                    <p:anim calcmode="lin" valueType="num">
                                      <p:cBhvr>
                                        <p:cTn id="22" dur="2000" fill="hold"/>
                                        <p:tgtEl>
                                          <p:spTgt spid="7"/>
                                        </p:tgtEl>
                                        <p:attrNameLst>
                                          <p:attrName>ppt_x</p:attrName>
                                        </p:attrNameLst>
                                      </p:cBhvr>
                                      <p:tavLst>
                                        <p:tav tm="0">
                                          <p:val>
                                            <p:strVal val="#ppt_x"/>
                                          </p:val>
                                        </p:tav>
                                        <p:tav tm="100000">
                                          <p:val>
                                            <p:strVal val="#ppt_x"/>
                                          </p:val>
                                        </p:tav>
                                      </p:tavLst>
                                    </p:anim>
                                    <p:anim calcmode="lin" valueType="num">
                                      <p:cBhvr>
                                        <p:cTn id="23" dur="2000" fill="hold"/>
                                        <p:tgtEl>
                                          <p:spTgt spid="7"/>
                                        </p:tgtEl>
                                        <p:attrNameLst>
                                          <p:attrName>ppt_y</p:attrName>
                                        </p:attrNameLst>
                                      </p:cBhvr>
                                      <p:tavLst>
                                        <p:tav tm="0">
                                          <p:val>
                                            <p:strVal val="#ppt_y-.1"/>
                                          </p:val>
                                        </p:tav>
                                        <p:tav tm="100000">
                                          <p:val>
                                            <p:strVal val="#ppt_y"/>
                                          </p:val>
                                        </p:tav>
                                      </p:tavLst>
                                    </p:anim>
                                  </p:childTnLst>
                                </p:cTn>
                              </p:par>
                            </p:childTnLst>
                          </p:cTn>
                        </p:par>
                        <p:par>
                          <p:cTn id="24" fill="hold">
                            <p:stCondLst>
                              <p:cond delay="8000"/>
                            </p:stCondLst>
                            <p:childTnLst>
                              <p:par>
                                <p:cTn id="25" presetID="5" presetClass="entr" presetSubtype="1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2000"/>
                                        <p:tgtEl>
                                          <p:spTgt spid="8"/>
                                        </p:tgtEl>
                                      </p:cBhvr>
                                    </p:animEffect>
                                  </p:childTnLst>
                                </p:cTn>
                              </p:par>
                            </p:childTnLst>
                          </p:cTn>
                        </p:par>
                        <p:par>
                          <p:cTn id="28" fill="hold">
                            <p:stCondLst>
                              <p:cond delay="10000"/>
                            </p:stCondLst>
                            <p:childTnLst>
                              <p:par>
                                <p:cTn id="29" presetID="5" presetClass="entr" presetSubtype="1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checkerboard(across)">
                                      <p:cBhvr>
                                        <p:cTn id="31" dur="2000"/>
                                        <p:tgtEl>
                                          <p:spTgt spid="9"/>
                                        </p:tgtEl>
                                      </p:cBhvr>
                                    </p:animEffect>
                                  </p:childTnLst>
                                </p:cTn>
                              </p:par>
                            </p:childTnLst>
                          </p:cTn>
                        </p:par>
                        <p:par>
                          <p:cTn id="32" fill="hold">
                            <p:stCondLst>
                              <p:cond delay="12000"/>
                            </p:stCondLst>
                            <p:childTnLst>
                              <p:par>
                                <p:cTn id="33" presetID="5" presetClass="entr" presetSubtype="1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checkerboard(across)">
                                      <p:cBhvr>
                                        <p:cTn id="35" dur="2000"/>
                                        <p:tgtEl>
                                          <p:spTgt spid="10"/>
                                        </p:tgtEl>
                                      </p:cBhvr>
                                    </p:animEffect>
                                  </p:childTnLst>
                                </p:cTn>
                              </p:par>
                            </p:childTnLst>
                          </p:cTn>
                        </p:par>
                        <p:par>
                          <p:cTn id="36" fill="hold">
                            <p:stCondLst>
                              <p:cond delay="14000"/>
                            </p:stCondLst>
                            <p:childTnLst>
                              <p:par>
                                <p:cTn id="37" presetID="5" presetClass="entr" presetSubtype="10"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checkerboard(across)">
                                      <p:cBhvr>
                                        <p:cTn id="39" dur="2000"/>
                                        <p:tgtEl>
                                          <p:spTgt spid="11"/>
                                        </p:tgtEl>
                                      </p:cBhvr>
                                    </p:animEffect>
                                  </p:childTnLst>
                                </p:cTn>
                              </p:par>
                            </p:childTnLst>
                          </p:cTn>
                        </p:par>
                        <p:par>
                          <p:cTn id="40" fill="hold">
                            <p:stCondLst>
                              <p:cond delay="16000"/>
                            </p:stCondLst>
                            <p:childTnLst>
                              <p:par>
                                <p:cTn id="41" presetID="5" presetClass="entr" presetSubtype="1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checkerboard(across)">
                                      <p:cBhvr>
                                        <p:cTn id="43"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p:cNvGraphicFramePr/>
          <p:nvPr/>
        </p:nvGraphicFramePr>
        <p:xfrm>
          <a:off x="2362200" y="533400"/>
          <a:ext cx="6553200" cy="800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blip>
          <a:stretch>
            <a:fillRect/>
          </a:stretch>
        </p:blipFill>
        <p:spPr>
          <a:xfrm>
            <a:off x="228600" y="228600"/>
            <a:ext cx="2133600" cy="1600200"/>
          </a:xfrm>
          <a:prstGeom prst="round2DiagRect">
            <a:avLst>
              <a:gd name="adj1" fmla="val 16667"/>
              <a:gd name="adj2" fmla="val 0"/>
            </a:avLst>
          </a:prstGeom>
          <a:ln w="88900" cap="sq">
            <a:solidFill>
              <a:schemeClr val="accent4"/>
            </a:solidFill>
            <a:miter lim="800000"/>
          </a:ln>
          <a:effectLst>
            <a:outerShdw blurRad="254000" algn="tl" rotWithShape="0">
              <a:srgbClr val="000000">
                <a:alpha val="43000"/>
              </a:srgbClr>
            </a:outerShdw>
          </a:effectLst>
        </p:spPr>
      </p:pic>
      <p:sp>
        <p:nvSpPr>
          <p:cNvPr id="7" name="AutoShape 5"/>
          <p:cNvSpPr>
            <a:spLocks noChangeArrowheads="1"/>
          </p:cNvSpPr>
          <p:nvPr/>
        </p:nvSpPr>
        <p:spPr bwMode="auto">
          <a:xfrm>
            <a:off x="533400" y="2411413"/>
            <a:ext cx="8229600" cy="1779587"/>
          </a:xfrm>
          <a:prstGeom prst="roundRect">
            <a:avLst>
              <a:gd name="adj" fmla="val 16667"/>
            </a:avLst>
          </a:prstGeom>
          <a:solidFill>
            <a:srgbClr val="FFCC00"/>
          </a:solidFill>
          <a:ln w="76200" cmpd="tri">
            <a:solidFill>
              <a:srgbClr val="FF3300"/>
            </a:solidFill>
            <a:round/>
            <a:headEnd/>
            <a:tailEnd/>
          </a:ln>
        </p:spPr>
        <p:txBody>
          <a:bodyPr lIns="85131" tIns="42565" rIns="85131" bIns="42565"/>
          <a:lstStyle/>
          <a:p>
            <a:pPr algn="just">
              <a:defRPr/>
            </a:pPr>
            <a:r>
              <a:rPr lang="uz-Cyrl-UZ" sz="2400" b="1" u="sng">
                <a:solidFill>
                  <a:schemeClr val="bg2">
                    <a:lumMod val="75000"/>
                  </a:schemeClr>
                </a:solidFill>
                <a:latin typeface="+mn-lt"/>
              </a:rPr>
              <a:t>Ўқитувчининг </a:t>
            </a:r>
            <a:r>
              <a:rPr lang="uz-Cyrl-UZ" sz="2400">
                <a:solidFill>
                  <a:schemeClr val="bg2">
                    <a:lumMod val="75000"/>
                  </a:schemeClr>
                </a:solidFill>
                <a:latin typeface="+mn-lt"/>
              </a:rPr>
              <a:t>билиш фаолиятига бошчилик қилиш билан белгиланади, яъни қизиқтириши, мустақил ишга раҳбарлик қилади, керакли жихоз ва материаллар, ахборотлар билан таъминлайди.</a:t>
            </a:r>
            <a:endParaRPr lang="uz-Cyrl-UZ" sz="2400" b="1" u="sng">
              <a:solidFill>
                <a:schemeClr val="bg2">
                  <a:lumMod val="75000"/>
                </a:schemeClr>
              </a:solidFill>
              <a:latin typeface="+mn-lt"/>
            </a:endParaRPr>
          </a:p>
        </p:txBody>
      </p:sp>
      <p:sp>
        <p:nvSpPr>
          <p:cNvPr id="8" name="AutoShape 5"/>
          <p:cNvSpPr>
            <a:spLocks noChangeArrowheads="1"/>
          </p:cNvSpPr>
          <p:nvPr/>
        </p:nvSpPr>
        <p:spPr bwMode="auto">
          <a:xfrm>
            <a:off x="533400" y="4876800"/>
            <a:ext cx="8229600" cy="1371600"/>
          </a:xfrm>
          <a:prstGeom prst="roundRect">
            <a:avLst>
              <a:gd name="adj" fmla="val 16667"/>
            </a:avLst>
          </a:prstGeom>
          <a:solidFill>
            <a:srgbClr val="FFCC00"/>
          </a:solidFill>
          <a:ln w="76200" cmpd="tri">
            <a:solidFill>
              <a:srgbClr val="FF3300"/>
            </a:solidFill>
            <a:round/>
            <a:headEnd/>
            <a:tailEnd/>
          </a:ln>
        </p:spPr>
        <p:txBody>
          <a:bodyPr lIns="85131" tIns="42565" rIns="85131" bIns="42565"/>
          <a:lstStyle/>
          <a:p>
            <a:pPr algn="just">
              <a:defRPr/>
            </a:pPr>
            <a:r>
              <a:rPr lang="uz-Cyrl-UZ" sz="2400" b="1" u="sng">
                <a:solidFill>
                  <a:schemeClr val="bg2">
                    <a:lumMod val="75000"/>
                  </a:schemeClr>
                </a:solidFill>
                <a:latin typeface="+mn-lt"/>
              </a:rPr>
              <a:t>Талабалар</a:t>
            </a:r>
            <a:r>
              <a:rPr lang="uz-Cyrl-UZ" sz="2400" b="1">
                <a:solidFill>
                  <a:schemeClr val="bg2">
                    <a:lumMod val="75000"/>
                  </a:schemeClr>
                </a:solidFill>
                <a:latin typeface="+mn-lt"/>
              </a:rPr>
              <a:t>  </a:t>
            </a:r>
            <a:r>
              <a:rPr lang="uz-Cyrl-UZ" sz="2400">
                <a:solidFill>
                  <a:schemeClr val="bg2">
                    <a:lumMod val="75000"/>
                  </a:schemeClr>
                </a:solidFill>
                <a:latin typeface="+mn-lt"/>
              </a:rPr>
              <a:t>ақлий фаолиятининг муҳим босқичи: -муаммони ечиш усулини ўйлаб топиш, гипотеза қўйиш ва гипотезани асослашдан иборат.</a:t>
            </a:r>
            <a:endParaRPr lang="ru-RU" sz="2400">
              <a:solidFill>
                <a:schemeClr val="bg2">
                  <a:lumMod val="75000"/>
                </a:schemeClr>
              </a:solidFill>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2000" fill="hold"/>
                                        <p:tgtEl>
                                          <p:spTgt spid="6"/>
                                        </p:tgtEl>
                                        <p:attrNameLst>
                                          <p:attrName>ppt_w</p:attrName>
                                        </p:attrNameLst>
                                      </p:cBhvr>
                                      <p:tavLst>
                                        <p:tav tm="0">
                                          <p:val>
                                            <p:strVal val="#ppt_w*0.70"/>
                                          </p:val>
                                        </p:tav>
                                        <p:tav tm="100000">
                                          <p:val>
                                            <p:strVal val="#ppt_w"/>
                                          </p:val>
                                        </p:tav>
                                      </p:tavLst>
                                    </p:anim>
                                    <p:anim calcmode="lin" valueType="num">
                                      <p:cBhvr>
                                        <p:cTn id="14" dur="2000" fill="hold"/>
                                        <p:tgtEl>
                                          <p:spTgt spid="6"/>
                                        </p:tgtEl>
                                        <p:attrNameLst>
                                          <p:attrName>ppt_h</p:attrName>
                                        </p:attrNameLst>
                                      </p:cBhvr>
                                      <p:tavLst>
                                        <p:tav tm="0">
                                          <p:val>
                                            <p:strVal val="#ppt_h"/>
                                          </p:val>
                                        </p:tav>
                                        <p:tav tm="100000">
                                          <p:val>
                                            <p:strVal val="#ppt_h"/>
                                          </p:val>
                                        </p:tav>
                                      </p:tavLst>
                                    </p:anim>
                                    <p:animEffect transition="in" filter="fade">
                                      <p:cBhvr>
                                        <p:cTn id="15" dur="2000"/>
                                        <p:tgtEl>
                                          <p:spTgt spid="6"/>
                                        </p:tgtEl>
                                      </p:cBhvr>
                                    </p:animEffect>
                                  </p:childTnLst>
                                </p:cTn>
                              </p:par>
                            </p:childTnLst>
                          </p:cTn>
                        </p:par>
                        <p:par>
                          <p:cTn id="16" fill="hold">
                            <p:stCondLst>
                              <p:cond delay="4000"/>
                            </p:stCondLst>
                            <p:childTnLst>
                              <p:par>
                                <p:cTn id="17" presetID="47"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ppt_x</p:attrName>
                                        </p:attrNameLst>
                                      </p:cBhvr>
                                      <p:tavLst>
                                        <p:tav tm="0">
                                          <p:val>
                                            <p:strVal val="#ppt_x"/>
                                          </p:val>
                                        </p:tav>
                                        <p:tav tm="100000">
                                          <p:val>
                                            <p:strVal val="#ppt_x"/>
                                          </p:val>
                                        </p:tav>
                                      </p:tavLst>
                                    </p:anim>
                                    <p:anim calcmode="lin" valueType="num">
                                      <p:cBhvr>
                                        <p:cTn id="21" dur="20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6000"/>
                            </p:stCondLst>
                            <p:childTnLst>
                              <p:par>
                                <p:cTn id="23" presetID="47"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2000"/>
                                        <p:tgtEl>
                                          <p:spTgt spid="8"/>
                                        </p:tgtEl>
                                      </p:cBhvr>
                                    </p:animEffect>
                                    <p:anim calcmode="lin" valueType="num">
                                      <p:cBhvr>
                                        <p:cTn id="26" dur="2000" fill="hold"/>
                                        <p:tgtEl>
                                          <p:spTgt spid="8"/>
                                        </p:tgtEl>
                                        <p:attrNameLst>
                                          <p:attrName>ppt_x</p:attrName>
                                        </p:attrNameLst>
                                      </p:cBhvr>
                                      <p:tavLst>
                                        <p:tav tm="0">
                                          <p:val>
                                            <p:strVal val="#ppt_x"/>
                                          </p:val>
                                        </p:tav>
                                        <p:tav tm="100000">
                                          <p:val>
                                            <p:strVal val="#ppt_x"/>
                                          </p:val>
                                        </p:tav>
                                      </p:tavLst>
                                    </p:anim>
                                    <p:anim calcmode="lin" valueType="num">
                                      <p:cBhvr>
                                        <p:cTn id="27" dur="2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2133600" y="566572"/>
          <a:ext cx="6858000" cy="641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blip>
          <a:stretch>
            <a:fillRect/>
          </a:stretch>
        </p:blipFill>
        <p:spPr>
          <a:xfrm>
            <a:off x="228600" y="228600"/>
            <a:ext cx="2133600" cy="1317811"/>
          </a:xfrm>
          <a:prstGeom prst="round2DiagRect">
            <a:avLst>
              <a:gd name="adj1" fmla="val 16667"/>
              <a:gd name="adj2" fmla="val 0"/>
            </a:avLst>
          </a:prstGeom>
          <a:ln w="88900" cap="sq">
            <a:solidFill>
              <a:schemeClr val="accent5"/>
            </a:solidFill>
            <a:miter lim="800000"/>
          </a:ln>
          <a:effectLst>
            <a:innerShdw blurRad="63500" dist="50800" dir="16200000">
              <a:prstClr val="black">
                <a:alpha val="50000"/>
              </a:prstClr>
            </a:innerShdw>
            <a:reflection blurRad="6350" stA="50000" endA="300" endPos="90000" dist="50800" dir="5400000" sy="-100000" algn="bl" rotWithShape="0"/>
          </a:effectLst>
        </p:spPr>
      </p:pic>
      <p:sp>
        <p:nvSpPr>
          <p:cNvPr id="5" name="Rectangle 3"/>
          <p:cNvSpPr txBox="1">
            <a:spLocks noChangeArrowheads="1"/>
          </p:cNvSpPr>
          <p:nvPr/>
        </p:nvSpPr>
        <p:spPr bwMode="auto">
          <a:xfrm>
            <a:off x="457200" y="2133600"/>
            <a:ext cx="8229600" cy="3505200"/>
          </a:xfrm>
          <a:prstGeom prst="rect">
            <a:avLst/>
          </a:prstGeom>
          <a:noFill/>
          <a:ln w="9525">
            <a:noFill/>
            <a:miter lim="800000"/>
            <a:headEnd/>
            <a:tailEnd/>
          </a:ln>
        </p:spPr>
        <p:txBody>
          <a:bodyPr/>
          <a:lstStyle/>
          <a:p>
            <a:pPr marL="273050" indent="-273050">
              <a:spcBef>
                <a:spcPct val="20000"/>
              </a:spcBef>
              <a:buClr>
                <a:srgbClr val="83D3FE"/>
              </a:buClr>
              <a:buFont typeface="Wingdings" pitchFamily="2" charset="2"/>
              <a:buNone/>
            </a:pPr>
            <a:r>
              <a:rPr lang="uz-Cyrl-UZ" sz="2400" b="1" u="sng">
                <a:solidFill>
                  <a:schemeClr val="tx2"/>
                </a:solidFill>
                <a:latin typeface="Times New Roman" pitchFamily="18" charset="0"/>
              </a:rPr>
              <a:t> </a:t>
            </a:r>
            <a:endParaRPr lang="uz-Cyrl-UZ" sz="2400">
              <a:solidFill>
                <a:schemeClr val="tx2"/>
              </a:solidFill>
              <a:latin typeface="Times New Roman" pitchFamily="18" charset="0"/>
            </a:endParaRPr>
          </a:p>
          <a:p>
            <a:pPr marL="273050" indent="-273050" algn="just">
              <a:spcBef>
                <a:spcPct val="20000"/>
              </a:spcBef>
              <a:buClr>
                <a:srgbClr val="83D3FE"/>
              </a:buClr>
              <a:buFont typeface="Arial" charset="0"/>
              <a:buBlip>
                <a:blip r:embed="rId8"/>
              </a:buBlip>
            </a:pPr>
            <a:r>
              <a:rPr lang="uz-Cyrl-UZ" sz="2800">
                <a:solidFill>
                  <a:schemeClr val="tx2"/>
                </a:solidFill>
                <a:latin typeface="Times New Roman" pitchFamily="18" charset="0"/>
              </a:rPr>
              <a:t>Талабага нотаниш фактнинг мавжудлиги;</a:t>
            </a:r>
          </a:p>
          <a:p>
            <a:pPr marL="273050" indent="-273050" algn="just">
              <a:spcBef>
                <a:spcPct val="20000"/>
              </a:spcBef>
              <a:buClr>
                <a:srgbClr val="83D3FE"/>
              </a:buClr>
              <a:buFont typeface="Arial" charset="0"/>
              <a:buBlip>
                <a:blip r:embed="rId8"/>
              </a:buBlip>
            </a:pPr>
            <a:endParaRPr lang="uz-Cyrl-UZ" sz="2800">
              <a:solidFill>
                <a:schemeClr val="tx2"/>
              </a:solidFill>
              <a:latin typeface="Times New Roman" pitchFamily="18" charset="0"/>
            </a:endParaRPr>
          </a:p>
          <a:p>
            <a:pPr marL="273050" indent="-273050" algn="just">
              <a:spcBef>
                <a:spcPct val="20000"/>
              </a:spcBef>
              <a:buClr>
                <a:srgbClr val="83D3FE"/>
              </a:buClr>
              <a:buFont typeface="Arial" charset="0"/>
              <a:buBlip>
                <a:blip r:embed="rId8"/>
              </a:buBlip>
            </a:pPr>
            <a:r>
              <a:rPr lang="uz-Cyrl-UZ" sz="2800">
                <a:solidFill>
                  <a:schemeClr val="tx2"/>
                </a:solidFill>
                <a:latin typeface="Times New Roman" pitchFamily="18" charset="0"/>
              </a:rPr>
              <a:t>Вазифаларни бажариш учун талабаларга бериладиган курсатмалар;</a:t>
            </a:r>
          </a:p>
          <a:p>
            <a:pPr marL="273050" indent="-273050" algn="just">
              <a:spcBef>
                <a:spcPct val="20000"/>
              </a:spcBef>
              <a:buClr>
                <a:srgbClr val="83D3FE"/>
              </a:buClr>
              <a:buFont typeface="Arial" charset="0"/>
              <a:buBlip>
                <a:blip r:embed="rId8"/>
              </a:buBlip>
            </a:pPr>
            <a:endParaRPr lang="uz-Cyrl-UZ" sz="2800">
              <a:solidFill>
                <a:schemeClr val="tx2"/>
              </a:solidFill>
              <a:latin typeface="Times New Roman" pitchFamily="18" charset="0"/>
            </a:endParaRPr>
          </a:p>
          <a:p>
            <a:pPr marL="273050" indent="-273050" algn="just">
              <a:spcBef>
                <a:spcPct val="20000"/>
              </a:spcBef>
              <a:buClr>
                <a:srgbClr val="83D3FE"/>
              </a:buClr>
              <a:buFont typeface="Arial" charset="0"/>
              <a:buBlip>
                <a:blip r:embed="rId8"/>
              </a:buBlip>
            </a:pPr>
            <a:r>
              <a:rPr lang="uz-Cyrl-UZ" sz="2800">
                <a:solidFill>
                  <a:schemeClr val="tx2"/>
                </a:solidFill>
                <a:latin typeface="Times New Roman" pitchFamily="18" charset="0"/>
              </a:rPr>
              <a:t>Юзага келган билиш машақатини ҳал қилишда уларнинг шахсий манфаатдорлиги.</a:t>
            </a:r>
            <a:endParaRPr lang="ru-RU" sz="2800">
              <a:solidFill>
                <a:schemeClr val="tx2"/>
              </a:solidFill>
              <a:latin typeface="Times New Roman" pitchFamily="18" charset="0"/>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par>
                          <p:cTn id="8" fill="hold">
                            <p:stCondLst>
                              <p:cond delay="2000"/>
                            </p:stCondLst>
                            <p:childTnLst>
                              <p:par>
                                <p:cTn id="9" presetID="13" presetClass="entr" presetSubtype="16"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plus(in)">
                                      <p:cBhvr>
                                        <p:cTn id="11" dur="2000"/>
                                        <p:tgtEl>
                                          <p:spTgt spid="4"/>
                                        </p:tgtEl>
                                      </p:cBhvr>
                                    </p:animEffect>
                                  </p:childTnLst>
                                </p:cTn>
                              </p:par>
                            </p:childTnLst>
                          </p:cTn>
                        </p:par>
                        <p:par>
                          <p:cTn id="12" fill="hold">
                            <p:stCondLst>
                              <p:cond delay="4000"/>
                            </p:stCondLst>
                            <p:childTnLst>
                              <p:par>
                                <p:cTn id="13" presetID="37"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2000"/>
                                        <p:tgtEl>
                                          <p:spTgt spid="5">
                                            <p:txEl>
                                              <p:pRg st="1" end="1"/>
                                            </p:txEl>
                                          </p:spTgt>
                                        </p:tgtEl>
                                      </p:cBhvr>
                                    </p:animEffect>
                                    <p:anim calcmode="lin" valueType="num">
                                      <p:cBhvr>
                                        <p:cTn id="16" dur="2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7" dur="18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18" dur="200" accel="100000" fill="hold">
                                          <p:stCondLst>
                                            <p:cond delay="18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par>
                          <p:cTn id="19" fill="hold">
                            <p:stCondLst>
                              <p:cond delay="6000"/>
                            </p:stCondLst>
                            <p:childTnLst>
                              <p:par>
                                <p:cTn id="20" presetID="37" presetClass="entr" presetSubtype="0" fill="hold" nodeType="after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anim calcmode="lin" valueType="num">
                                      <p:cBhvr>
                                        <p:cTn id="23" dur="2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4" dur="18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25" dur="200" accel="100000" fill="hold">
                                          <p:stCondLst>
                                            <p:cond delay="18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par>
                          <p:cTn id="26" fill="hold">
                            <p:stCondLst>
                              <p:cond delay="8000"/>
                            </p:stCondLst>
                            <p:childTnLst>
                              <p:par>
                                <p:cTn id="27" presetID="37" presetClass="entr" presetSubtype="0" fill="hold" nodeType="after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fade">
                                      <p:cBhvr>
                                        <p:cTn id="29" dur="2000"/>
                                        <p:tgtEl>
                                          <p:spTgt spid="5">
                                            <p:txEl>
                                              <p:pRg st="5" end="5"/>
                                            </p:txEl>
                                          </p:spTgt>
                                        </p:tgtEl>
                                      </p:cBhvr>
                                    </p:animEffect>
                                    <p:anim calcmode="lin" valueType="num">
                                      <p:cBhvr>
                                        <p:cTn id="30" dur="2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1" dur="18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32" dur="200" accel="100000" fill="hold">
                                          <p:stCondLst>
                                            <p:cond delay="1800"/>
                                          </p:stCondLst>
                                        </p:cTn>
                                        <p:tgtEl>
                                          <p:spTgt spid="5">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1600200" y="409317"/>
          <a:ext cx="7315200" cy="1175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blip>
          <a:stretch>
            <a:fillRect/>
          </a:stretch>
        </p:blipFill>
        <p:spPr>
          <a:xfrm>
            <a:off x="317500" y="241300"/>
            <a:ext cx="1511300" cy="1511300"/>
          </a:xfrm>
          <a:prstGeom prst="ellipse">
            <a:avLst/>
          </a:prstGeom>
          <a:ln w="190500" cap="rnd">
            <a:solidFill>
              <a:schemeClr val="accent4"/>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5" name="AutoShape 8"/>
          <p:cNvSpPr>
            <a:spLocks noChangeArrowheads="1"/>
          </p:cNvSpPr>
          <p:nvPr/>
        </p:nvSpPr>
        <p:spPr bwMode="auto">
          <a:xfrm rot="5400000">
            <a:off x="3491707" y="1924844"/>
            <a:ext cx="2160587" cy="1152525"/>
          </a:xfrm>
          <a:custGeom>
            <a:avLst/>
            <a:gdLst>
              <a:gd name="G0" fmla="+- 15280 0 0"/>
              <a:gd name="G1" fmla="+- 3310 0 0"/>
              <a:gd name="G2" fmla="+- 21600 0 3310"/>
              <a:gd name="G3" fmla="+- 10800 0 3310"/>
              <a:gd name="G4" fmla="+- 21600 0 15280"/>
              <a:gd name="G5" fmla="*/ G4 G3 10800"/>
              <a:gd name="G6" fmla="+- 21600 0 G5"/>
              <a:gd name="T0" fmla="*/ 15280 w 21600"/>
              <a:gd name="T1" fmla="*/ 0 h 21600"/>
              <a:gd name="T2" fmla="*/ 0 w 21600"/>
              <a:gd name="T3" fmla="*/ 10800 h 21600"/>
              <a:gd name="T4" fmla="*/ 1528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5280" y="0"/>
                </a:moveTo>
                <a:lnTo>
                  <a:pt x="15280" y="3310"/>
                </a:lnTo>
                <a:lnTo>
                  <a:pt x="3375" y="3310"/>
                </a:lnTo>
                <a:lnTo>
                  <a:pt x="3375" y="18290"/>
                </a:lnTo>
                <a:lnTo>
                  <a:pt x="15280" y="18290"/>
                </a:lnTo>
                <a:lnTo>
                  <a:pt x="15280" y="21600"/>
                </a:lnTo>
                <a:lnTo>
                  <a:pt x="21600" y="10800"/>
                </a:lnTo>
                <a:close/>
              </a:path>
              <a:path w="21600" h="21600">
                <a:moveTo>
                  <a:pt x="1350" y="3310"/>
                </a:moveTo>
                <a:lnTo>
                  <a:pt x="1350" y="18290"/>
                </a:lnTo>
                <a:lnTo>
                  <a:pt x="2700" y="18290"/>
                </a:lnTo>
                <a:lnTo>
                  <a:pt x="2700" y="3310"/>
                </a:lnTo>
                <a:close/>
              </a:path>
              <a:path w="21600" h="21600">
                <a:moveTo>
                  <a:pt x="0" y="3310"/>
                </a:moveTo>
                <a:lnTo>
                  <a:pt x="0" y="18290"/>
                </a:lnTo>
                <a:lnTo>
                  <a:pt x="675" y="18290"/>
                </a:lnTo>
                <a:lnTo>
                  <a:pt x="675" y="3310"/>
                </a:lnTo>
                <a:close/>
              </a:path>
            </a:pathLst>
          </a:custGeom>
          <a:solidFill>
            <a:schemeClr val="accent4"/>
          </a:solidFill>
          <a:ln w="9525">
            <a:solidFill>
              <a:srgbClr val="000000"/>
            </a:solidFill>
            <a:miter lim="800000"/>
            <a:headEnd/>
            <a:tailEnd/>
          </a:ln>
        </p:spPr>
        <p:txBody>
          <a:bodyPr/>
          <a:lstStyle/>
          <a:p>
            <a:pPr>
              <a:defRPr/>
            </a:pPr>
            <a:endParaRPr lang="ru-RU"/>
          </a:p>
        </p:txBody>
      </p:sp>
      <p:sp>
        <p:nvSpPr>
          <p:cNvPr id="6" name="AutoShape 9"/>
          <p:cNvSpPr>
            <a:spLocks noChangeArrowheads="1"/>
          </p:cNvSpPr>
          <p:nvPr/>
        </p:nvSpPr>
        <p:spPr bwMode="auto">
          <a:xfrm>
            <a:off x="317500" y="3048000"/>
            <a:ext cx="3678238" cy="1746250"/>
          </a:xfrm>
          <a:prstGeom prst="flowChartTerminator">
            <a:avLst/>
          </a:prstGeom>
          <a:solidFill>
            <a:schemeClr val="accent5"/>
          </a:solidFill>
          <a:ln w="76200" cmpd="tri">
            <a:solidFill>
              <a:srgbClr val="FF0000"/>
            </a:solidFill>
            <a:miter lim="800000"/>
            <a:headEnd/>
            <a:tailEnd/>
          </a:ln>
          <a:effectLst>
            <a:outerShdw dist="107763" dir="13500000" algn="ctr" rotWithShape="0">
              <a:srgbClr val="808080">
                <a:alpha val="50000"/>
              </a:srgbClr>
            </a:outerShdw>
          </a:effectLst>
        </p:spPr>
        <p:txBody>
          <a:bodyPr/>
          <a:lstStyle/>
          <a:p>
            <a:pPr algn="ctr">
              <a:defRPr/>
            </a:pPr>
            <a:endParaRPr lang="en-US" sz="1050">
              <a:solidFill>
                <a:schemeClr val="bg2">
                  <a:lumMod val="75000"/>
                </a:schemeClr>
              </a:solidFill>
              <a:latin typeface="+mn-lt"/>
            </a:endParaRPr>
          </a:p>
          <a:p>
            <a:pPr algn="ctr">
              <a:defRPr/>
            </a:pPr>
            <a:r>
              <a:rPr lang="uz-Cyrl-UZ" sz="2400">
                <a:solidFill>
                  <a:schemeClr val="bg2">
                    <a:lumMod val="75000"/>
                  </a:schemeClr>
                </a:solidFill>
                <a:latin typeface="+mn-lt"/>
              </a:rPr>
              <a:t>Талабага нотаниш фактнинг мавжудлиги</a:t>
            </a:r>
            <a:endParaRPr lang="ru-RU" sz="2400">
              <a:solidFill>
                <a:schemeClr val="bg2">
                  <a:lumMod val="75000"/>
                </a:schemeClr>
              </a:solidFill>
              <a:latin typeface="+mn-lt"/>
            </a:endParaRPr>
          </a:p>
        </p:txBody>
      </p:sp>
      <p:sp>
        <p:nvSpPr>
          <p:cNvPr id="7" name="AutoShape 9"/>
          <p:cNvSpPr>
            <a:spLocks noChangeArrowheads="1"/>
          </p:cNvSpPr>
          <p:nvPr/>
        </p:nvSpPr>
        <p:spPr bwMode="auto">
          <a:xfrm>
            <a:off x="5148263" y="2971800"/>
            <a:ext cx="3724275" cy="1746250"/>
          </a:xfrm>
          <a:prstGeom prst="flowChartTerminator">
            <a:avLst/>
          </a:prstGeom>
          <a:solidFill>
            <a:schemeClr val="accent5"/>
          </a:solidFill>
          <a:ln w="76200" cmpd="tri">
            <a:solidFill>
              <a:srgbClr val="FF0000"/>
            </a:solidFill>
            <a:miter lim="800000"/>
            <a:headEnd/>
            <a:tailEnd/>
          </a:ln>
          <a:effectLst>
            <a:outerShdw dist="107763" dir="13500000" algn="ctr" rotWithShape="0">
              <a:srgbClr val="808080">
                <a:alpha val="50000"/>
              </a:srgbClr>
            </a:outerShdw>
          </a:effectLst>
        </p:spPr>
        <p:txBody>
          <a:bodyPr/>
          <a:lstStyle/>
          <a:p>
            <a:pPr algn="ctr">
              <a:defRPr/>
            </a:pPr>
            <a:r>
              <a:rPr lang="uz-Cyrl-UZ" sz="2400">
                <a:solidFill>
                  <a:schemeClr val="bg2">
                    <a:lumMod val="75000"/>
                  </a:schemeClr>
                </a:solidFill>
                <a:latin typeface="+mn-lt"/>
              </a:rPr>
              <a:t>Вазифаларни бажариш учун талабаларга бери</a:t>
            </a:r>
            <a:r>
              <a:rPr lang="en-US" sz="2400">
                <a:solidFill>
                  <a:schemeClr val="bg2">
                    <a:lumMod val="75000"/>
                  </a:schemeClr>
                </a:solidFill>
                <a:latin typeface="+mn-lt"/>
              </a:rPr>
              <a:t>-</a:t>
            </a:r>
            <a:r>
              <a:rPr lang="uz-Cyrl-UZ" sz="2400">
                <a:solidFill>
                  <a:schemeClr val="bg2">
                    <a:lumMod val="75000"/>
                  </a:schemeClr>
                </a:solidFill>
                <a:latin typeface="+mn-lt"/>
              </a:rPr>
              <a:t>ладиган кўрсатмалар</a:t>
            </a:r>
            <a:endParaRPr lang="ru-RU" sz="2400">
              <a:solidFill>
                <a:schemeClr val="bg2">
                  <a:lumMod val="75000"/>
                </a:schemeClr>
              </a:solidFill>
              <a:latin typeface="+mn-lt"/>
            </a:endParaRPr>
          </a:p>
        </p:txBody>
      </p:sp>
      <p:sp>
        <p:nvSpPr>
          <p:cNvPr id="8" name="AutoShape 9"/>
          <p:cNvSpPr>
            <a:spLocks noChangeArrowheads="1"/>
          </p:cNvSpPr>
          <p:nvPr/>
        </p:nvSpPr>
        <p:spPr bwMode="auto">
          <a:xfrm>
            <a:off x="2209800" y="4959350"/>
            <a:ext cx="4572000" cy="1746250"/>
          </a:xfrm>
          <a:prstGeom prst="flowChartTerminator">
            <a:avLst/>
          </a:prstGeom>
          <a:solidFill>
            <a:schemeClr val="accent5"/>
          </a:solidFill>
          <a:ln w="76200" cmpd="tri">
            <a:solidFill>
              <a:srgbClr val="FF0000"/>
            </a:solidFill>
            <a:miter lim="800000"/>
            <a:headEnd/>
            <a:tailEnd/>
          </a:ln>
          <a:effectLst>
            <a:outerShdw dist="107763" dir="13500000" algn="ctr" rotWithShape="0">
              <a:srgbClr val="808080">
                <a:alpha val="50000"/>
              </a:srgbClr>
            </a:outerShdw>
          </a:effectLst>
        </p:spPr>
        <p:txBody>
          <a:bodyPr/>
          <a:lstStyle/>
          <a:p>
            <a:pPr algn="ctr">
              <a:defRPr/>
            </a:pPr>
            <a:r>
              <a:rPr lang="uz-Cyrl-UZ" sz="2400">
                <a:solidFill>
                  <a:schemeClr val="bg2">
                    <a:lumMod val="75000"/>
                  </a:schemeClr>
                </a:solidFill>
                <a:latin typeface="+mn-lt"/>
              </a:rPr>
              <a:t>Юзага келган билиш машақ-қатини ҳал қилишда уларнинг шахсий манфаатдорлиги</a:t>
            </a:r>
            <a:endParaRPr lang="ru-RU" sz="2400">
              <a:solidFill>
                <a:schemeClr val="bg2">
                  <a:lumMod val="75000"/>
                </a:schemeClr>
              </a:solidFill>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9"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2000"/>
                                        <p:tgtEl>
                                          <p:spTgt spid="4"/>
                                        </p:tgtEl>
                                      </p:cBhvr>
                                    </p:animEffect>
                                  </p:childTnLst>
                                </p:cTn>
                              </p:par>
                            </p:childTnLst>
                          </p:cTn>
                        </p:par>
                        <p:par>
                          <p:cTn id="12" fill="hold">
                            <p:stCondLst>
                              <p:cond delay="4000"/>
                            </p:stCondLst>
                            <p:childTnLst>
                              <p:par>
                                <p:cTn id="13" presetID="23" presetClass="entr" presetSubtype="16" repeatCount="indefinite"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childTnLst>
                                </p:cTn>
                              </p:par>
                            </p:childTnLst>
                          </p:cTn>
                        </p:par>
                        <p:par>
                          <p:cTn id="17" fill="hold">
                            <p:stCondLst>
                              <p:cond delay="5000"/>
                            </p:stCondLst>
                            <p:childTnLst>
                              <p:par>
                                <p:cTn id="18" presetID="17" presetClass="entr" presetSubtype="1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strVal val="#ppt_h"/>
                                          </p:val>
                                        </p:tav>
                                        <p:tav tm="100000">
                                          <p:val>
                                            <p:strVal val="#ppt_h"/>
                                          </p:val>
                                        </p:tav>
                                      </p:tavLst>
                                    </p:anim>
                                  </p:childTnLst>
                                </p:cTn>
                              </p:par>
                            </p:childTnLst>
                          </p:cTn>
                        </p:par>
                        <p:par>
                          <p:cTn id="22" fill="hold">
                            <p:stCondLst>
                              <p:cond delay="6000"/>
                            </p:stCondLst>
                            <p:childTnLst>
                              <p:par>
                                <p:cTn id="23" presetID="17" presetClass="entr" presetSubtype="10"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fltVal val="0"/>
                                          </p:val>
                                        </p:tav>
                                        <p:tav tm="100000">
                                          <p:val>
                                            <p:strVal val="#ppt_w"/>
                                          </p:val>
                                        </p:tav>
                                      </p:tavLst>
                                    </p:anim>
                                    <p:anim calcmode="lin" valueType="num">
                                      <p:cBhvr>
                                        <p:cTn id="26" dur="1000" fill="hold"/>
                                        <p:tgtEl>
                                          <p:spTgt spid="7"/>
                                        </p:tgtEl>
                                        <p:attrNameLst>
                                          <p:attrName>ppt_h</p:attrName>
                                        </p:attrNameLst>
                                      </p:cBhvr>
                                      <p:tavLst>
                                        <p:tav tm="0">
                                          <p:val>
                                            <p:strVal val="#ppt_h"/>
                                          </p:val>
                                        </p:tav>
                                        <p:tav tm="100000">
                                          <p:val>
                                            <p:strVal val="#ppt_h"/>
                                          </p:val>
                                        </p:tav>
                                      </p:tavLst>
                                    </p:anim>
                                  </p:childTnLst>
                                </p:cTn>
                              </p:par>
                            </p:childTnLst>
                          </p:cTn>
                        </p:par>
                        <p:par>
                          <p:cTn id="27" fill="hold">
                            <p:stCondLst>
                              <p:cond delay="7000"/>
                            </p:stCondLst>
                            <p:childTnLst>
                              <p:par>
                                <p:cTn id="28" presetID="17" presetClass="entr" presetSubtype="1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1000" fill="hold"/>
                                        <p:tgtEl>
                                          <p:spTgt spid="8"/>
                                        </p:tgtEl>
                                        <p:attrNameLst>
                                          <p:attrName>ppt_w</p:attrName>
                                        </p:attrNameLst>
                                      </p:cBhvr>
                                      <p:tavLst>
                                        <p:tav tm="0">
                                          <p:val>
                                            <p:fltVal val="0"/>
                                          </p:val>
                                        </p:tav>
                                        <p:tav tm="100000">
                                          <p:val>
                                            <p:strVal val="#ppt_w"/>
                                          </p:val>
                                        </p:tav>
                                      </p:tavLst>
                                    </p:anim>
                                    <p:anim calcmode="lin" valueType="num">
                                      <p:cBhvr>
                                        <p:cTn id="31" dur="1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1752600" y="533400"/>
          <a:ext cx="7086600" cy="91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cstate="print">
            <a:extLst/>
          </a:blip>
          <a:stretch>
            <a:fillRect/>
          </a:stretch>
        </p:blipFill>
        <p:spPr>
          <a:xfrm>
            <a:off x="152400" y="76200"/>
            <a:ext cx="1676400" cy="1676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AutoShape 2"/>
          <p:cNvSpPr>
            <a:spLocks noChangeArrowheads="1"/>
          </p:cNvSpPr>
          <p:nvPr/>
        </p:nvSpPr>
        <p:spPr bwMode="auto">
          <a:xfrm>
            <a:off x="381000" y="1981200"/>
            <a:ext cx="8458200" cy="992188"/>
          </a:xfrm>
          <a:prstGeom prst="foldedCorner">
            <a:avLst>
              <a:gd name="adj" fmla="val 20477"/>
            </a:avLst>
          </a:prstGeom>
          <a:solidFill>
            <a:schemeClr val="accent4">
              <a:lumMod val="60000"/>
              <a:lumOff val="40000"/>
            </a:schemeClr>
          </a:solidFill>
          <a:ln w="22225">
            <a:solidFill>
              <a:schemeClr val="accent5">
                <a:lumMod val="75000"/>
              </a:schemeClr>
            </a:solidFill>
            <a:round/>
            <a:headEnd/>
            <a:tailEnd/>
          </a:ln>
          <a:effectLst>
            <a:prstShdw prst="shdw13" dist="53882" dir="13500000">
              <a:srgbClr val="808080">
                <a:alpha val="50000"/>
              </a:srgbClr>
            </a:prstShdw>
          </a:effectLst>
        </p:spPr>
        <p:txBody>
          <a:bodyPr lIns="88697" tIns="44348" rIns="88697" bIns="44348"/>
          <a:lstStyle/>
          <a:p>
            <a:pPr algn="just">
              <a:defRPr/>
            </a:pPr>
            <a:r>
              <a:rPr lang="uz-Cyrl-UZ" sz="2400" b="1" u="sng">
                <a:solidFill>
                  <a:schemeClr val="bg2">
                    <a:lumMod val="75000"/>
                  </a:schemeClr>
                </a:solidFill>
                <a:latin typeface="Times New Roman" pitchFamily="18" charset="0"/>
              </a:rPr>
              <a:t>Маълум</a:t>
            </a:r>
            <a:r>
              <a:rPr lang="uz-Cyrl-UZ" sz="2400">
                <a:solidFill>
                  <a:schemeClr val="bg2">
                    <a:lumMod val="75000"/>
                  </a:schemeClr>
                </a:solidFill>
                <a:latin typeface="Times New Roman" pitchFamily="18" charset="0"/>
              </a:rPr>
              <a:t> (аниқ топшириқ асосида) яъни педагогика фанининг предмети, мақсад ва вазифаларининг таҳлил қилиш;</a:t>
            </a:r>
            <a:endParaRPr lang="ru-RU" sz="2400" b="1">
              <a:solidFill>
                <a:schemeClr val="bg2">
                  <a:lumMod val="75000"/>
                </a:schemeClr>
              </a:solidFill>
              <a:latin typeface="Times New Roman" pitchFamily="18" charset="0"/>
            </a:endParaRPr>
          </a:p>
        </p:txBody>
      </p:sp>
      <p:sp>
        <p:nvSpPr>
          <p:cNvPr id="7" name="AutoShape 2"/>
          <p:cNvSpPr>
            <a:spLocks noChangeArrowheads="1"/>
          </p:cNvSpPr>
          <p:nvPr/>
        </p:nvSpPr>
        <p:spPr bwMode="auto">
          <a:xfrm>
            <a:off x="381000" y="3278188"/>
            <a:ext cx="8458200" cy="1371600"/>
          </a:xfrm>
          <a:prstGeom prst="foldedCorner">
            <a:avLst>
              <a:gd name="adj" fmla="val 20477"/>
            </a:avLst>
          </a:prstGeom>
          <a:solidFill>
            <a:schemeClr val="accent4">
              <a:lumMod val="60000"/>
              <a:lumOff val="40000"/>
            </a:schemeClr>
          </a:solidFill>
          <a:ln w="22225">
            <a:solidFill>
              <a:schemeClr val="accent5">
                <a:lumMod val="75000"/>
              </a:schemeClr>
            </a:solidFill>
            <a:round/>
            <a:headEnd/>
            <a:tailEnd/>
          </a:ln>
          <a:effectLst>
            <a:prstShdw prst="shdw13" dist="53882" dir="13500000">
              <a:srgbClr val="808080">
                <a:alpha val="50000"/>
              </a:srgbClr>
            </a:prstShdw>
          </a:effectLst>
        </p:spPr>
        <p:txBody>
          <a:bodyPr lIns="88697" tIns="44348" rIns="88697" bIns="44348"/>
          <a:lstStyle/>
          <a:p>
            <a:pPr algn="just">
              <a:defRPr/>
            </a:pPr>
            <a:r>
              <a:rPr lang="uz-Cyrl-UZ" sz="2400" b="1" u="sng">
                <a:solidFill>
                  <a:schemeClr val="bg2">
                    <a:lumMod val="75000"/>
                  </a:schemeClr>
                </a:solidFill>
                <a:latin typeface="Times New Roman" pitchFamily="18" charset="0"/>
              </a:rPr>
              <a:t>Номаълум </a:t>
            </a:r>
            <a:r>
              <a:rPr lang="uz-Cyrl-UZ" sz="2400">
                <a:solidFill>
                  <a:schemeClr val="bg2">
                    <a:lumMod val="75000"/>
                  </a:schemeClr>
                </a:solidFill>
                <a:latin typeface="Times New Roman" pitchFamily="18" charset="0"/>
              </a:rPr>
              <a:t>(уларни топиш янги билимларни шаклланишига олиб келади) андрогогика соҳасининг мақсад ва вазифаларини таҳлил қилиш;</a:t>
            </a:r>
            <a:endParaRPr lang="uz-Cyrl-UZ" sz="2400" b="1" u="sng">
              <a:solidFill>
                <a:schemeClr val="bg2">
                  <a:lumMod val="75000"/>
                </a:schemeClr>
              </a:solidFill>
              <a:latin typeface="Times New Roman" pitchFamily="18" charset="0"/>
            </a:endParaRPr>
          </a:p>
        </p:txBody>
      </p:sp>
      <p:sp>
        <p:nvSpPr>
          <p:cNvPr id="8" name="AutoShape 2"/>
          <p:cNvSpPr>
            <a:spLocks noChangeArrowheads="1"/>
          </p:cNvSpPr>
          <p:nvPr/>
        </p:nvSpPr>
        <p:spPr bwMode="auto">
          <a:xfrm>
            <a:off x="381000" y="4953000"/>
            <a:ext cx="8458200" cy="1752600"/>
          </a:xfrm>
          <a:prstGeom prst="foldedCorner">
            <a:avLst>
              <a:gd name="adj" fmla="val 20477"/>
            </a:avLst>
          </a:prstGeom>
          <a:solidFill>
            <a:schemeClr val="accent4">
              <a:lumMod val="60000"/>
              <a:lumOff val="40000"/>
            </a:schemeClr>
          </a:solidFill>
          <a:ln w="22225">
            <a:solidFill>
              <a:schemeClr val="accent5">
                <a:lumMod val="75000"/>
              </a:schemeClr>
            </a:solidFill>
            <a:round/>
            <a:headEnd/>
            <a:tailEnd/>
          </a:ln>
          <a:effectLst>
            <a:prstShdw prst="shdw13" dist="53882" dir="13500000">
              <a:srgbClr val="808080">
                <a:alpha val="50000"/>
              </a:srgbClr>
            </a:prstShdw>
          </a:effectLst>
        </p:spPr>
        <p:txBody>
          <a:bodyPr lIns="88697" tIns="44348" rIns="88697" bIns="44348"/>
          <a:lstStyle/>
          <a:p>
            <a:pPr algn="just">
              <a:defRPr/>
            </a:pPr>
            <a:r>
              <a:rPr lang="uz-Cyrl-UZ" sz="2000" b="1" u="sng">
                <a:solidFill>
                  <a:schemeClr val="bg2">
                    <a:lumMod val="75000"/>
                  </a:schemeClr>
                </a:solidFill>
                <a:latin typeface="Times New Roman" pitchFamily="18" charset="0"/>
              </a:rPr>
              <a:t>Аввалги билимлар тажрибасига</a:t>
            </a:r>
            <a:r>
              <a:rPr lang="uz-Cyrl-UZ" sz="2000" u="sng">
                <a:solidFill>
                  <a:schemeClr val="bg2">
                    <a:lumMod val="75000"/>
                  </a:schemeClr>
                </a:solidFill>
                <a:latin typeface="Times New Roman" pitchFamily="18" charset="0"/>
              </a:rPr>
              <a:t> </a:t>
            </a:r>
            <a:r>
              <a:rPr lang="uz-Cyrl-UZ" sz="2000" b="1" u="sng">
                <a:solidFill>
                  <a:schemeClr val="bg2">
                    <a:lumMod val="75000"/>
                  </a:schemeClr>
                </a:solidFill>
                <a:latin typeface="Times New Roman" pitchFamily="18" charset="0"/>
              </a:rPr>
              <a:t>асосланиш</a:t>
            </a:r>
            <a:r>
              <a:rPr lang="uz-Cyrl-UZ" sz="2000">
                <a:solidFill>
                  <a:schemeClr val="bg2">
                    <a:lumMod val="75000"/>
                  </a:schemeClr>
                </a:solidFill>
                <a:latin typeface="Times New Roman" pitchFamily="18" charset="0"/>
              </a:rPr>
              <a:t>. Жумладан, хозирга даврда жамиятнинг шаҳсга бўлган ижтимой талаблари нималардан иборат? (Савол ташланади, асосланади, янги билимлар берилади) яъни педагогика ва андрогогиканинг мақсад ва вазифаларини англаган ҳолда жамият талабларини хисобга олиб, замонавий шахснинг мезонлари яратилади.</a:t>
            </a:r>
            <a:endParaRPr lang="uz-Cyrl-UZ" sz="2000" b="1" u="sng">
              <a:solidFill>
                <a:schemeClr val="bg2">
                  <a:lumMod val="75000"/>
                </a:schemeClr>
              </a:solidFill>
              <a:latin typeface="Times New Roman" pitchFamily="18" charset="0"/>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2000"/>
                                        <p:tgtEl>
                                          <p:spTgt spid="4"/>
                                        </p:tgtEl>
                                      </p:cBhvr>
                                    </p:animEffect>
                                  </p:childTnLst>
                                </p:cTn>
                              </p:par>
                            </p:childTnLst>
                          </p:cTn>
                        </p:par>
                        <p:par>
                          <p:cTn id="12" fill="hold">
                            <p:stCondLst>
                              <p:cond delay="4000"/>
                            </p:stCondLst>
                            <p:childTnLst>
                              <p:par>
                                <p:cTn id="13" presetID="42"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ppt_x</p:attrName>
                                        </p:attrNameLst>
                                      </p:cBhvr>
                                      <p:tavLst>
                                        <p:tav tm="0">
                                          <p:val>
                                            <p:strVal val="#ppt_x"/>
                                          </p:val>
                                        </p:tav>
                                        <p:tav tm="100000">
                                          <p:val>
                                            <p:strVal val="#ppt_x"/>
                                          </p:val>
                                        </p:tav>
                                      </p:tavLst>
                                    </p:anim>
                                    <p:anim calcmode="lin" valueType="num">
                                      <p:cBhvr>
                                        <p:cTn id="17" dur="2000" fill="hold"/>
                                        <p:tgtEl>
                                          <p:spTgt spid="5"/>
                                        </p:tgtEl>
                                        <p:attrNameLst>
                                          <p:attrName>ppt_y</p:attrName>
                                        </p:attrNameLst>
                                      </p:cBhvr>
                                      <p:tavLst>
                                        <p:tav tm="0">
                                          <p:val>
                                            <p:strVal val="#ppt_y+.1"/>
                                          </p:val>
                                        </p:tav>
                                        <p:tav tm="100000">
                                          <p:val>
                                            <p:strVal val="#ppt_y"/>
                                          </p:val>
                                        </p:tav>
                                      </p:tavLst>
                                    </p:anim>
                                  </p:childTnLst>
                                </p:cTn>
                              </p:par>
                            </p:childTnLst>
                          </p:cTn>
                        </p:par>
                        <p:par>
                          <p:cTn id="18" fill="hold">
                            <p:stCondLst>
                              <p:cond delay="6000"/>
                            </p:stCondLst>
                            <p:childTnLst>
                              <p:par>
                                <p:cTn id="19" presetID="42"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2000"/>
                                        <p:tgtEl>
                                          <p:spTgt spid="7"/>
                                        </p:tgtEl>
                                      </p:cBhvr>
                                    </p:animEffect>
                                    <p:anim calcmode="lin" valueType="num">
                                      <p:cBhvr>
                                        <p:cTn id="22" dur="2000" fill="hold"/>
                                        <p:tgtEl>
                                          <p:spTgt spid="7"/>
                                        </p:tgtEl>
                                        <p:attrNameLst>
                                          <p:attrName>ppt_x</p:attrName>
                                        </p:attrNameLst>
                                      </p:cBhvr>
                                      <p:tavLst>
                                        <p:tav tm="0">
                                          <p:val>
                                            <p:strVal val="#ppt_x"/>
                                          </p:val>
                                        </p:tav>
                                        <p:tav tm="100000">
                                          <p:val>
                                            <p:strVal val="#ppt_x"/>
                                          </p:val>
                                        </p:tav>
                                      </p:tavLst>
                                    </p:anim>
                                    <p:anim calcmode="lin" valueType="num">
                                      <p:cBhvr>
                                        <p:cTn id="23" dur="2000" fill="hold"/>
                                        <p:tgtEl>
                                          <p:spTgt spid="7"/>
                                        </p:tgtEl>
                                        <p:attrNameLst>
                                          <p:attrName>ppt_y</p:attrName>
                                        </p:attrNameLst>
                                      </p:cBhvr>
                                      <p:tavLst>
                                        <p:tav tm="0">
                                          <p:val>
                                            <p:strVal val="#ppt_y+.1"/>
                                          </p:val>
                                        </p:tav>
                                        <p:tav tm="100000">
                                          <p:val>
                                            <p:strVal val="#ppt_y"/>
                                          </p:val>
                                        </p:tav>
                                      </p:tavLst>
                                    </p:anim>
                                  </p:childTnLst>
                                </p:cTn>
                              </p:par>
                            </p:childTnLst>
                          </p:cTn>
                        </p:par>
                        <p:par>
                          <p:cTn id="24" fill="hold">
                            <p:stCondLst>
                              <p:cond delay="8000"/>
                            </p:stCondLst>
                            <p:childTnLst>
                              <p:par>
                                <p:cTn id="25" presetID="42"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2000"/>
                                        <p:tgtEl>
                                          <p:spTgt spid="8"/>
                                        </p:tgtEl>
                                      </p:cBhvr>
                                    </p:animEffect>
                                    <p:anim calcmode="lin" valueType="num">
                                      <p:cBhvr>
                                        <p:cTn id="28" dur="2000" fill="hold"/>
                                        <p:tgtEl>
                                          <p:spTgt spid="8"/>
                                        </p:tgtEl>
                                        <p:attrNameLst>
                                          <p:attrName>ppt_x</p:attrName>
                                        </p:attrNameLst>
                                      </p:cBhvr>
                                      <p:tavLst>
                                        <p:tav tm="0">
                                          <p:val>
                                            <p:strVal val="#ppt_x"/>
                                          </p:val>
                                        </p:tav>
                                        <p:tav tm="100000">
                                          <p:val>
                                            <p:strVal val="#ppt_x"/>
                                          </p:val>
                                        </p:tav>
                                      </p:tavLst>
                                    </p:anim>
                                    <p:anim calcmode="lin" valueType="num">
                                      <p:cBhvr>
                                        <p:cTn id="29" dur="2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blip>
          <a:stretch>
            <a:fillRect/>
          </a:stretch>
        </p:blipFill>
        <p:spPr>
          <a:xfrm>
            <a:off x="152400" y="152400"/>
            <a:ext cx="2350251" cy="17653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Прямоугольник 3"/>
          <p:cNvSpPr/>
          <p:nvPr/>
        </p:nvSpPr>
        <p:spPr>
          <a:xfrm>
            <a:off x="2524125" y="742950"/>
            <a:ext cx="6237288" cy="584200"/>
          </a:xfrm>
          <a:prstGeom prst="rect">
            <a:avLst/>
          </a:prstGeom>
          <a:solidFill>
            <a:schemeClr val="accent5">
              <a:lumMod val="75000"/>
            </a:schemeClr>
          </a:solidFill>
        </p:spPr>
        <p:txBody>
          <a:bodyPr>
            <a:spAutoFit/>
          </a:bodyPr>
          <a:lstStyle/>
          <a:p>
            <a:pPr>
              <a:defRPr/>
            </a:pPr>
            <a:r>
              <a:rPr lang="uz-Cyrl-UZ" sz="3200" b="1">
                <a:latin typeface="+mn-lt"/>
              </a:rPr>
              <a:t>Муаммонинг муҳим белгилари</a:t>
            </a:r>
            <a:endParaRPr lang="ru-RU" sz="3200">
              <a:latin typeface="+mn-lt"/>
            </a:endParaRPr>
          </a:p>
        </p:txBody>
      </p:sp>
      <p:sp>
        <p:nvSpPr>
          <p:cNvPr id="5" name="AutoShape 5"/>
          <p:cNvSpPr>
            <a:spLocks noChangeArrowheads="1"/>
          </p:cNvSpPr>
          <p:nvPr/>
        </p:nvSpPr>
        <p:spPr bwMode="auto">
          <a:xfrm>
            <a:off x="609600" y="2216150"/>
            <a:ext cx="8151813" cy="1289050"/>
          </a:xfrm>
          <a:prstGeom prst="flowChartTerminator">
            <a:avLst/>
          </a:prstGeom>
          <a:solidFill>
            <a:schemeClr val="accent4"/>
          </a:solidFill>
          <a:ln w="57150" cap="rnd" cmpd="thinThick">
            <a:solidFill>
              <a:schemeClr val="tx1"/>
            </a:solidFill>
            <a:prstDash val="sysDot"/>
            <a:miter lim="800000"/>
            <a:headEnd/>
            <a:tailEnd/>
          </a:ln>
        </p:spPr>
        <p:txBody>
          <a:bodyPr/>
          <a:lstStyle/>
          <a:p>
            <a:pPr algn="ctr">
              <a:defRPr/>
            </a:pPr>
            <a:r>
              <a:rPr lang="uz-Cyrl-UZ" sz="2000">
                <a:latin typeface="+mn-lt"/>
              </a:rPr>
              <a:t>Янги билимларнинг шаклланишига олиб келувчи </a:t>
            </a:r>
            <a:r>
              <a:rPr lang="uz-Cyrl-UZ" sz="2000" b="1" u="sng">
                <a:latin typeface="+mn-lt"/>
              </a:rPr>
              <a:t>НОМАЪЛУМнинг қўйилиши</a:t>
            </a:r>
            <a:endParaRPr lang="ru-RU" sz="2000">
              <a:latin typeface="+mn-lt"/>
            </a:endParaRPr>
          </a:p>
        </p:txBody>
      </p:sp>
      <p:sp>
        <p:nvSpPr>
          <p:cNvPr id="6" name="AutoShape 5"/>
          <p:cNvSpPr>
            <a:spLocks noChangeArrowheads="1"/>
          </p:cNvSpPr>
          <p:nvPr/>
        </p:nvSpPr>
        <p:spPr bwMode="auto">
          <a:xfrm>
            <a:off x="609600" y="3733800"/>
            <a:ext cx="8151813" cy="1289050"/>
          </a:xfrm>
          <a:prstGeom prst="flowChartTerminator">
            <a:avLst/>
          </a:prstGeom>
          <a:solidFill>
            <a:schemeClr val="accent4"/>
          </a:solidFill>
          <a:ln w="57150" cap="rnd" cmpd="thinThick">
            <a:solidFill>
              <a:schemeClr val="tx1"/>
            </a:solidFill>
            <a:prstDash val="sysDot"/>
            <a:miter lim="800000"/>
            <a:headEnd/>
            <a:tailEnd/>
          </a:ln>
        </p:spPr>
        <p:txBody>
          <a:bodyPr/>
          <a:lstStyle/>
          <a:p>
            <a:pPr algn="ctr">
              <a:defRPr/>
            </a:pPr>
            <a:r>
              <a:rPr lang="uz-Cyrl-UZ" sz="2000">
                <a:latin typeface="+mn-lt"/>
              </a:rPr>
              <a:t>Талабаларда ноъмалумни топиш йўлида изланиш учун </a:t>
            </a:r>
            <a:r>
              <a:rPr lang="uz-Cyrl-UZ" sz="2000" b="1" u="sng">
                <a:latin typeface="+mn-lt"/>
              </a:rPr>
              <a:t>муайян билим заҳирасининг</a:t>
            </a:r>
            <a:r>
              <a:rPr lang="uz-Cyrl-UZ" sz="2000">
                <a:latin typeface="+mn-lt"/>
              </a:rPr>
              <a:t> бўлиши</a:t>
            </a:r>
            <a:endParaRPr lang="ru-RU" sz="2000">
              <a:latin typeface="+mn-lt"/>
            </a:endParaRPr>
          </a:p>
        </p:txBody>
      </p:sp>
      <p:sp>
        <p:nvSpPr>
          <p:cNvPr id="7" name="AutoShape 5"/>
          <p:cNvSpPr>
            <a:spLocks noChangeArrowheads="1"/>
          </p:cNvSpPr>
          <p:nvPr/>
        </p:nvSpPr>
        <p:spPr bwMode="auto">
          <a:xfrm>
            <a:off x="609600" y="5264150"/>
            <a:ext cx="8151813" cy="1289050"/>
          </a:xfrm>
          <a:prstGeom prst="flowChartTerminator">
            <a:avLst/>
          </a:prstGeom>
          <a:solidFill>
            <a:schemeClr val="accent4"/>
          </a:solidFill>
          <a:ln w="57150" cap="rnd" cmpd="thinThick">
            <a:solidFill>
              <a:schemeClr val="tx1"/>
            </a:solidFill>
            <a:prstDash val="sysDot"/>
            <a:miter lim="800000"/>
            <a:headEnd/>
            <a:tailEnd/>
          </a:ln>
        </p:spPr>
        <p:txBody>
          <a:bodyPr/>
          <a:lstStyle/>
          <a:p>
            <a:pPr algn="ctr">
              <a:defRPr/>
            </a:pPr>
            <a:r>
              <a:rPr lang="uz-Cyrl-UZ" sz="2000">
                <a:latin typeface="+mn-lt"/>
              </a:rPr>
              <a:t>Муаммонинг таркибий қисмлари ва муҳим белгилари  уларнинг “маълум – номаълум ” каби ўзаро муносабати </a:t>
            </a:r>
            <a:r>
              <a:rPr lang="uz-Cyrl-UZ" sz="2000" b="1" u="sng">
                <a:latin typeface="+mn-lt"/>
              </a:rPr>
              <a:t>талабаларда билишга бўлган  ЭҲТИЁЖни юзага</a:t>
            </a:r>
            <a:r>
              <a:rPr lang="uz-Cyrl-UZ" sz="2000">
                <a:latin typeface="+mn-lt"/>
              </a:rPr>
              <a:t> келтиради</a:t>
            </a:r>
            <a:endParaRPr lang="ru-RU" sz="2000">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2000"/>
                                        <p:tgtEl>
                                          <p:spTgt spid="4"/>
                                        </p:tgtEl>
                                      </p:cBhvr>
                                    </p:animEffect>
                                  </p:childTnLst>
                                </p:cTn>
                              </p:par>
                            </p:childTnLst>
                          </p:cTn>
                        </p:par>
                        <p:par>
                          <p:cTn id="12" fill="hold">
                            <p:stCondLst>
                              <p:cond delay="4000"/>
                            </p:stCondLst>
                            <p:childTnLst>
                              <p:par>
                                <p:cTn id="13" presetID="5" presetClass="entr" presetSubtype="5"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heckerboard(down)">
                                      <p:cBhvr>
                                        <p:cTn id="15" dur="2000"/>
                                        <p:tgtEl>
                                          <p:spTgt spid="5"/>
                                        </p:tgtEl>
                                      </p:cBhvr>
                                    </p:animEffect>
                                  </p:childTnLst>
                                </p:cTn>
                              </p:par>
                            </p:childTnLst>
                          </p:cTn>
                        </p:par>
                        <p:par>
                          <p:cTn id="16" fill="hold">
                            <p:stCondLst>
                              <p:cond delay="6000"/>
                            </p:stCondLst>
                            <p:childTnLst>
                              <p:par>
                                <p:cTn id="17" presetID="5" presetClass="entr" presetSubtype="5"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heckerboard(down)">
                                      <p:cBhvr>
                                        <p:cTn id="19" dur="2000"/>
                                        <p:tgtEl>
                                          <p:spTgt spid="6"/>
                                        </p:tgtEl>
                                      </p:cBhvr>
                                    </p:animEffect>
                                  </p:childTnLst>
                                </p:cTn>
                              </p:par>
                            </p:childTnLst>
                          </p:cTn>
                        </p:par>
                        <p:par>
                          <p:cTn id="20" fill="hold">
                            <p:stCondLst>
                              <p:cond delay="8000"/>
                            </p:stCondLst>
                            <p:childTnLst>
                              <p:par>
                                <p:cTn id="21" presetID="5" presetClass="entr" presetSubtype="5"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heckerboard(down)">
                                      <p:cBhvr>
                                        <p:cTn id="2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p:cNvSpPr>
            <a:spLocks noChangeArrowheads="1"/>
          </p:cNvSpPr>
          <p:nvPr/>
        </p:nvSpPr>
        <p:spPr bwMode="auto">
          <a:xfrm>
            <a:off x="1905000" y="533400"/>
            <a:ext cx="6818313" cy="914400"/>
          </a:xfrm>
          <a:prstGeom prst="roundRect">
            <a:avLst>
              <a:gd name="adj" fmla="val 16667"/>
            </a:avLst>
          </a:prstGeom>
          <a:solidFill>
            <a:schemeClr val="tx1"/>
          </a:solidFill>
          <a:ln w="76200" cmpd="tri">
            <a:solidFill>
              <a:schemeClr val="accent3"/>
            </a:solidFill>
            <a:round/>
            <a:headEnd/>
            <a:tailEnd/>
          </a:ln>
        </p:spPr>
        <p:txBody>
          <a:bodyPr/>
          <a:lstStyle/>
          <a:p>
            <a:pPr algn="ctr">
              <a:defRPr/>
            </a:pPr>
            <a:r>
              <a:rPr lang="uz-Cyrl-UZ" sz="2000" b="1">
                <a:solidFill>
                  <a:schemeClr val="accent3">
                    <a:lumMod val="75000"/>
                  </a:schemeClr>
                </a:solidFill>
                <a:latin typeface="+mn-lt"/>
              </a:rPr>
              <a:t>Муаммоли таълимда ўзлаштириш даражалари ёки</a:t>
            </a:r>
          </a:p>
          <a:p>
            <a:pPr algn="ctr">
              <a:defRPr/>
            </a:pPr>
            <a:r>
              <a:rPr lang="uz-Cyrl-UZ" sz="2000" b="1">
                <a:solidFill>
                  <a:schemeClr val="accent3">
                    <a:lumMod val="75000"/>
                  </a:schemeClr>
                </a:solidFill>
                <a:latin typeface="+mn-lt"/>
              </a:rPr>
              <a:t> репродуктив ва продуктив таълим</a:t>
            </a:r>
            <a:endParaRPr lang="ru-RU" sz="2000" b="1">
              <a:solidFill>
                <a:schemeClr val="accent3">
                  <a:lumMod val="75000"/>
                </a:schemeClr>
              </a:solidFill>
              <a:latin typeface="+mn-lt"/>
            </a:endParaRPr>
          </a:p>
        </p:txBody>
      </p:sp>
      <p:sp>
        <p:nvSpPr>
          <p:cNvPr id="4" name="AutoShape 3"/>
          <p:cNvSpPr>
            <a:spLocks noChangeArrowheads="1"/>
          </p:cNvSpPr>
          <p:nvPr/>
        </p:nvSpPr>
        <p:spPr bwMode="auto">
          <a:xfrm>
            <a:off x="2286000" y="1724025"/>
            <a:ext cx="6019800" cy="1019175"/>
          </a:xfrm>
          <a:prstGeom prst="downArrowCallout">
            <a:avLst>
              <a:gd name="adj1" fmla="val 59654"/>
              <a:gd name="adj2" fmla="val 59654"/>
              <a:gd name="adj3" fmla="val 16667"/>
              <a:gd name="adj4" fmla="val 66667"/>
            </a:avLst>
          </a:prstGeom>
          <a:solidFill>
            <a:schemeClr val="accent3"/>
          </a:solidFill>
          <a:ln>
            <a:headEnd/>
            <a:tailEnd/>
          </a:ln>
        </p:spPr>
        <p:style>
          <a:lnRef idx="3">
            <a:schemeClr val="lt1"/>
          </a:lnRef>
          <a:fillRef idx="1">
            <a:schemeClr val="accent5"/>
          </a:fillRef>
          <a:effectRef idx="1">
            <a:schemeClr val="accent5"/>
          </a:effectRef>
          <a:fontRef idx="minor">
            <a:schemeClr val="lt1"/>
          </a:fontRef>
        </p:style>
        <p:txBody>
          <a:bodyPr lIns="85131" tIns="42565" rIns="85131" bIns="42565"/>
          <a:lstStyle/>
          <a:p>
            <a:pPr algn="ctr">
              <a:defRPr/>
            </a:pPr>
            <a:endParaRPr lang="uz-Cyrl-UZ" sz="800" b="1">
              <a:solidFill>
                <a:srgbClr val="000099"/>
              </a:solidFill>
            </a:endParaRPr>
          </a:p>
          <a:p>
            <a:pPr algn="ctr">
              <a:defRPr/>
            </a:pPr>
            <a:r>
              <a:rPr lang="uz-Cyrl-UZ" sz="2400" b="1">
                <a:solidFill>
                  <a:schemeClr val="tx1"/>
                </a:solidFill>
              </a:rPr>
              <a:t>Таълимнинг репродуктив  даражалари</a:t>
            </a:r>
            <a:endParaRPr lang="ru-RU" sz="2400" b="1">
              <a:solidFill>
                <a:schemeClr val="tx1"/>
              </a:solidFill>
            </a:endParaRPr>
          </a:p>
        </p:txBody>
      </p:sp>
      <p:pic>
        <p:nvPicPr>
          <p:cNvPr id="2" name="Рисунок 1"/>
          <p:cNvPicPr>
            <a:picLocks noChangeAspect="1"/>
          </p:cNvPicPr>
          <p:nvPr/>
        </p:nvPicPr>
        <p:blipFill>
          <a:blip r:embed="rId2" cstate="print">
            <a:extLst/>
          </a:blip>
          <a:stretch>
            <a:fillRect/>
          </a:stretch>
        </p:blipFill>
        <p:spPr>
          <a:xfrm>
            <a:off x="31954" y="152400"/>
            <a:ext cx="2482645" cy="1868191"/>
          </a:xfrm>
          <a:prstGeom prst="ellipse">
            <a:avLst/>
          </a:prstGeom>
          <a:ln>
            <a:noFill/>
          </a:ln>
          <a:effectLst>
            <a:glow rad="63500">
              <a:schemeClr val="accent3">
                <a:satMod val="175000"/>
                <a:alpha val="40000"/>
              </a:schemeClr>
            </a:glow>
            <a:softEdge rad="112500"/>
          </a:effectLst>
        </p:spPr>
      </p:pic>
      <p:sp>
        <p:nvSpPr>
          <p:cNvPr id="6" name="AutoShape 6"/>
          <p:cNvSpPr>
            <a:spLocks noChangeArrowheads="1"/>
          </p:cNvSpPr>
          <p:nvPr/>
        </p:nvSpPr>
        <p:spPr bwMode="auto">
          <a:xfrm>
            <a:off x="725488" y="2971800"/>
            <a:ext cx="8266112" cy="1524000"/>
          </a:xfrm>
          <a:prstGeom prst="roundRect">
            <a:avLst>
              <a:gd name="adj" fmla="val 16667"/>
            </a:avLst>
          </a:prstGeom>
          <a:solidFill>
            <a:schemeClr val="accent5"/>
          </a:solidFill>
          <a:ln w="76200" cmpd="tri">
            <a:solidFill>
              <a:schemeClr val="accent3">
                <a:lumMod val="75000"/>
              </a:schemeClr>
            </a:solidFill>
            <a:round/>
            <a:headEnd/>
            <a:tailEnd/>
          </a:ln>
        </p:spPr>
        <p:txBody>
          <a:bodyPr/>
          <a:lstStyle/>
          <a:p>
            <a:pPr algn="just">
              <a:defRPr/>
            </a:pPr>
            <a:r>
              <a:rPr lang="uz-Cyrl-UZ" sz="2000" b="1">
                <a:solidFill>
                  <a:schemeClr val="bg2">
                    <a:lumMod val="75000"/>
                  </a:schemeClr>
                </a:solidFill>
                <a:latin typeface="+mn-lt"/>
              </a:rPr>
              <a:t>Ўрганиш даражаси. </a:t>
            </a:r>
            <a:r>
              <a:rPr lang="uz-Cyrl-UZ" sz="2000">
                <a:solidFill>
                  <a:schemeClr val="bg2">
                    <a:lumMod val="75000"/>
                  </a:schemeClr>
                </a:solidFill>
                <a:latin typeface="+mn-lt"/>
              </a:rPr>
              <a:t>Агар мақсад, ҳаракат ва вазият аниқ бўлса,ҳамда талаба фақат шу харакатни бажариш талаб этилса, бу биринчи даражали ўзлаштириш ҳисобланади. Ўқитувчи томонидан муаммо яратилади ва уни ечиш йўллари кўрсатиб берилади.</a:t>
            </a:r>
            <a:r>
              <a:rPr lang="uz-Cyrl-UZ" sz="2000">
                <a:latin typeface="+mn-lt"/>
              </a:rPr>
              <a:t> </a:t>
            </a:r>
          </a:p>
        </p:txBody>
      </p:sp>
      <p:sp>
        <p:nvSpPr>
          <p:cNvPr id="7" name="AutoShape 6"/>
          <p:cNvSpPr>
            <a:spLocks noChangeArrowheads="1"/>
          </p:cNvSpPr>
          <p:nvPr/>
        </p:nvSpPr>
        <p:spPr bwMode="auto">
          <a:xfrm>
            <a:off x="725488" y="4800600"/>
            <a:ext cx="8266112" cy="1676400"/>
          </a:xfrm>
          <a:prstGeom prst="roundRect">
            <a:avLst>
              <a:gd name="adj" fmla="val 16667"/>
            </a:avLst>
          </a:prstGeom>
          <a:solidFill>
            <a:schemeClr val="accent5"/>
          </a:solidFill>
          <a:ln w="76200" cmpd="tri">
            <a:solidFill>
              <a:schemeClr val="accent3">
                <a:lumMod val="75000"/>
              </a:schemeClr>
            </a:solidFill>
            <a:round/>
            <a:headEnd/>
            <a:tailEnd/>
          </a:ln>
        </p:spPr>
        <p:txBody>
          <a:bodyPr/>
          <a:lstStyle/>
          <a:p>
            <a:pPr algn="just">
              <a:defRPr/>
            </a:pPr>
            <a:r>
              <a:rPr lang="uz-Cyrl-UZ" sz="2000" b="1">
                <a:solidFill>
                  <a:schemeClr val="bg2">
                    <a:lumMod val="75000"/>
                  </a:schemeClr>
                </a:solidFill>
                <a:latin typeface="+mn-lt"/>
              </a:rPr>
              <a:t>Ҳамкорлик даражаси. </a:t>
            </a:r>
            <a:r>
              <a:rPr lang="uz-Cyrl-UZ" sz="2000">
                <a:solidFill>
                  <a:schemeClr val="bg2">
                    <a:lumMod val="75000"/>
                  </a:schemeClr>
                </a:solidFill>
                <a:latin typeface="+mn-lt"/>
              </a:rPr>
              <a:t>Агар мақсад ва вазият маълум, аммо ҳаракатни талаба ўзи аввалги билимларни эслаш ҳисобига топиши лозим бўлса, иккинчи даражали ўзлаштириш ҳисобланади. Ўқитувчи томонидан муаммо яратилади ва ечими талабалар билан биргаликда аниқланади.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edge">
                                      <p:cBhvr>
                                        <p:cTn id="11" dur="2000"/>
                                        <p:tgtEl>
                                          <p:spTgt spid="5"/>
                                        </p:tgtEl>
                                      </p:cBhvr>
                                    </p:animEffect>
                                  </p:childTnLst>
                                </p:cTn>
                              </p:par>
                            </p:childTnLst>
                          </p:cTn>
                        </p:par>
                        <p:par>
                          <p:cTn id="12" fill="hold">
                            <p:stCondLst>
                              <p:cond delay="4000"/>
                            </p:stCondLst>
                            <p:childTnLst>
                              <p:par>
                                <p:cTn id="13" presetID="47"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ppt_x</p:attrName>
                                        </p:attrNameLst>
                                      </p:cBhvr>
                                      <p:tavLst>
                                        <p:tav tm="0">
                                          <p:val>
                                            <p:strVal val="#ppt_x"/>
                                          </p:val>
                                        </p:tav>
                                        <p:tav tm="100000">
                                          <p:val>
                                            <p:strVal val="#ppt_x"/>
                                          </p:val>
                                        </p:tav>
                                      </p:tavLst>
                                    </p:anim>
                                    <p:anim calcmode="lin" valueType="num">
                                      <p:cBhvr>
                                        <p:cTn id="17" dur="2000" fill="hold"/>
                                        <p:tgtEl>
                                          <p:spTgt spid="4"/>
                                        </p:tgtEl>
                                        <p:attrNameLst>
                                          <p:attrName>ppt_y</p:attrName>
                                        </p:attrNameLst>
                                      </p:cBhvr>
                                      <p:tavLst>
                                        <p:tav tm="0">
                                          <p:val>
                                            <p:strVal val="#ppt_y-.1"/>
                                          </p:val>
                                        </p:tav>
                                        <p:tav tm="100000">
                                          <p:val>
                                            <p:strVal val="#ppt_y"/>
                                          </p:val>
                                        </p:tav>
                                      </p:tavLst>
                                    </p:anim>
                                  </p:childTnLst>
                                </p:cTn>
                              </p:par>
                            </p:childTnLst>
                          </p:cTn>
                        </p:par>
                        <p:par>
                          <p:cTn id="18" fill="hold">
                            <p:stCondLst>
                              <p:cond delay="6000"/>
                            </p:stCondLst>
                            <p:childTnLst>
                              <p:par>
                                <p:cTn id="19" presetID="42"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000"/>
                                        <p:tgtEl>
                                          <p:spTgt spid="6"/>
                                        </p:tgtEl>
                                      </p:cBhvr>
                                    </p:animEffect>
                                    <p:anim calcmode="lin" valueType="num">
                                      <p:cBhvr>
                                        <p:cTn id="22" dur="2000" fill="hold"/>
                                        <p:tgtEl>
                                          <p:spTgt spid="6"/>
                                        </p:tgtEl>
                                        <p:attrNameLst>
                                          <p:attrName>ppt_x</p:attrName>
                                        </p:attrNameLst>
                                      </p:cBhvr>
                                      <p:tavLst>
                                        <p:tav tm="0">
                                          <p:val>
                                            <p:strVal val="#ppt_x"/>
                                          </p:val>
                                        </p:tav>
                                        <p:tav tm="100000">
                                          <p:val>
                                            <p:strVal val="#ppt_x"/>
                                          </p:val>
                                        </p:tav>
                                      </p:tavLst>
                                    </p:anim>
                                    <p:anim calcmode="lin" valueType="num">
                                      <p:cBhvr>
                                        <p:cTn id="23" dur="2000" fill="hold"/>
                                        <p:tgtEl>
                                          <p:spTgt spid="6"/>
                                        </p:tgtEl>
                                        <p:attrNameLst>
                                          <p:attrName>ppt_y</p:attrName>
                                        </p:attrNameLst>
                                      </p:cBhvr>
                                      <p:tavLst>
                                        <p:tav tm="0">
                                          <p:val>
                                            <p:strVal val="#ppt_y+.1"/>
                                          </p:val>
                                        </p:tav>
                                        <p:tav tm="100000">
                                          <p:val>
                                            <p:strVal val="#ppt_y"/>
                                          </p:val>
                                        </p:tav>
                                      </p:tavLst>
                                    </p:anim>
                                  </p:childTnLst>
                                </p:cTn>
                              </p:par>
                            </p:childTnLst>
                          </p:cTn>
                        </p:par>
                        <p:par>
                          <p:cTn id="24" fill="hold">
                            <p:stCondLst>
                              <p:cond delay="8000"/>
                            </p:stCondLst>
                            <p:childTnLst>
                              <p:par>
                                <p:cTn id="25" presetID="42"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anim calcmode="lin" valueType="num">
                                      <p:cBhvr>
                                        <p:cTn id="28" dur="2000" fill="hold"/>
                                        <p:tgtEl>
                                          <p:spTgt spid="7"/>
                                        </p:tgtEl>
                                        <p:attrNameLst>
                                          <p:attrName>ppt_x</p:attrName>
                                        </p:attrNameLst>
                                      </p:cBhvr>
                                      <p:tavLst>
                                        <p:tav tm="0">
                                          <p:val>
                                            <p:strVal val="#ppt_x"/>
                                          </p:val>
                                        </p:tav>
                                        <p:tav tm="100000">
                                          <p:val>
                                            <p:strVal val="#ppt_x"/>
                                          </p:val>
                                        </p:tav>
                                      </p:tavLst>
                                    </p:anim>
                                    <p:anim calcmode="lin" valueType="num">
                                      <p:cBhvr>
                                        <p:cTn id="29" dur="2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p:cNvSpPr>
            <a:spLocks noChangeArrowheads="1"/>
          </p:cNvSpPr>
          <p:nvPr/>
        </p:nvSpPr>
        <p:spPr bwMode="auto">
          <a:xfrm>
            <a:off x="1905000" y="533400"/>
            <a:ext cx="6818313" cy="914400"/>
          </a:xfrm>
          <a:prstGeom prst="roundRect">
            <a:avLst>
              <a:gd name="adj" fmla="val 16667"/>
            </a:avLst>
          </a:prstGeom>
          <a:solidFill>
            <a:schemeClr val="tx1"/>
          </a:solidFill>
          <a:ln w="76200" cmpd="tri">
            <a:solidFill>
              <a:schemeClr val="accent3"/>
            </a:solidFill>
            <a:round/>
            <a:headEnd/>
            <a:tailEnd/>
          </a:ln>
        </p:spPr>
        <p:txBody>
          <a:bodyPr/>
          <a:lstStyle/>
          <a:p>
            <a:pPr algn="ctr">
              <a:defRPr/>
            </a:pPr>
            <a:r>
              <a:rPr lang="uz-Cyrl-UZ" sz="2000" b="1">
                <a:solidFill>
                  <a:schemeClr val="accent3">
                    <a:lumMod val="75000"/>
                  </a:schemeClr>
                </a:solidFill>
                <a:latin typeface="+mn-lt"/>
              </a:rPr>
              <a:t>Муаммоли таълимда ўзлаштириш даражалари ёки</a:t>
            </a:r>
          </a:p>
          <a:p>
            <a:pPr algn="ctr">
              <a:defRPr/>
            </a:pPr>
            <a:r>
              <a:rPr lang="uz-Cyrl-UZ" sz="2000" b="1">
                <a:solidFill>
                  <a:schemeClr val="accent3">
                    <a:lumMod val="75000"/>
                  </a:schemeClr>
                </a:solidFill>
                <a:latin typeface="+mn-lt"/>
              </a:rPr>
              <a:t> репродуктив ва продуктив таълим</a:t>
            </a:r>
            <a:endParaRPr lang="ru-RU" sz="2000" b="1">
              <a:solidFill>
                <a:schemeClr val="accent3">
                  <a:lumMod val="75000"/>
                </a:schemeClr>
              </a:solidFill>
              <a:latin typeface="+mn-lt"/>
            </a:endParaRPr>
          </a:p>
        </p:txBody>
      </p:sp>
      <p:sp>
        <p:nvSpPr>
          <p:cNvPr id="4" name="AutoShape 3"/>
          <p:cNvSpPr>
            <a:spLocks noChangeArrowheads="1"/>
          </p:cNvSpPr>
          <p:nvPr/>
        </p:nvSpPr>
        <p:spPr bwMode="auto">
          <a:xfrm>
            <a:off x="2286000" y="1724025"/>
            <a:ext cx="6019800" cy="1019175"/>
          </a:xfrm>
          <a:prstGeom prst="downArrowCallout">
            <a:avLst>
              <a:gd name="adj1" fmla="val 59654"/>
              <a:gd name="adj2" fmla="val 59654"/>
              <a:gd name="adj3" fmla="val 16667"/>
              <a:gd name="adj4" fmla="val 66667"/>
            </a:avLst>
          </a:prstGeom>
          <a:solidFill>
            <a:schemeClr val="accent3"/>
          </a:solidFill>
          <a:ln>
            <a:headEnd/>
            <a:tailEnd/>
          </a:ln>
        </p:spPr>
        <p:style>
          <a:lnRef idx="3">
            <a:schemeClr val="lt1"/>
          </a:lnRef>
          <a:fillRef idx="1">
            <a:schemeClr val="accent5"/>
          </a:fillRef>
          <a:effectRef idx="1">
            <a:schemeClr val="accent5"/>
          </a:effectRef>
          <a:fontRef idx="minor">
            <a:schemeClr val="lt1"/>
          </a:fontRef>
        </p:style>
        <p:txBody>
          <a:bodyPr lIns="85131" tIns="42565" rIns="85131" bIns="42565"/>
          <a:lstStyle/>
          <a:p>
            <a:pPr algn="ctr">
              <a:defRPr/>
            </a:pPr>
            <a:endParaRPr lang="uz-Cyrl-UZ" sz="800" b="1">
              <a:solidFill>
                <a:srgbClr val="000099"/>
              </a:solidFill>
            </a:endParaRPr>
          </a:p>
          <a:p>
            <a:pPr algn="ctr">
              <a:defRPr/>
            </a:pPr>
            <a:r>
              <a:rPr lang="uz-Cyrl-UZ" sz="2400" b="1">
                <a:solidFill>
                  <a:schemeClr val="tx1"/>
                </a:solidFill>
              </a:rPr>
              <a:t>Таълимнинг продуктив  даражалари</a:t>
            </a:r>
            <a:endParaRPr lang="ru-RU" sz="2400" b="1">
              <a:solidFill>
                <a:schemeClr val="tx1"/>
              </a:solidFill>
            </a:endParaRPr>
          </a:p>
        </p:txBody>
      </p:sp>
      <p:pic>
        <p:nvPicPr>
          <p:cNvPr id="2" name="Рисунок 1"/>
          <p:cNvPicPr>
            <a:picLocks noChangeAspect="1"/>
          </p:cNvPicPr>
          <p:nvPr/>
        </p:nvPicPr>
        <p:blipFill>
          <a:blip r:embed="rId2" cstate="print">
            <a:extLst/>
          </a:blip>
          <a:stretch>
            <a:fillRect/>
          </a:stretch>
        </p:blipFill>
        <p:spPr>
          <a:xfrm>
            <a:off x="31954" y="152400"/>
            <a:ext cx="2482645" cy="1868191"/>
          </a:xfrm>
          <a:prstGeom prst="ellipse">
            <a:avLst/>
          </a:prstGeom>
          <a:ln>
            <a:noFill/>
          </a:ln>
          <a:effectLst>
            <a:glow rad="63500">
              <a:schemeClr val="accent3">
                <a:satMod val="175000"/>
                <a:alpha val="40000"/>
              </a:schemeClr>
            </a:glow>
            <a:softEdge rad="112500"/>
          </a:effectLst>
        </p:spPr>
      </p:pic>
      <p:sp>
        <p:nvSpPr>
          <p:cNvPr id="6" name="AutoShape 6"/>
          <p:cNvSpPr>
            <a:spLocks noChangeArrowheads="1"/>
          </p:cNvSpPr>
          <p:nvPr/>
        </p:nvSpPr>
        <p:spPr bwMode="auto">
          <a:xfrm>
            <a:off x="725488" y="2895600"/>
            <a:ext cx="8266112" cy="1752600"/>
          </a:xfrm>
          <a:prstGeom prst="roundRect">
            <a:avLst>
              <a:gd name="adj" fmla="val 16667"/>
            </a:avLst>
          </a:prstGeom>
          <a:solidFill>
            <a:schemeClr val="accent5"/>
          </a:solidFill>
          <a:ln w="76200" cmpd="tri">
            <a:solidFill>
              <a:schemeClr val="accent3">
                <a:lumMod val="75000"/>
              </a:schemeClr>
            </a:solidFill>
            <a:round/>
            <a:headEnd/>
            <a:tailEnd/>
          </a:ln>
        </p:spPr>
        <p:txBody>
          <a:bodyPr/>
          <a:lstStyle/>
          <a:p>
            <a:pPr algn="just">
              <a:defRPr/>
            </a:pPr>
            <a:r>
              <a:rPr lang="uz-Cyrl-UZ" sz="2000" b="1">
                <a:solidFill>
                  <a:schemeClr val="bg2">
                    <a:lumMod val="75000"/>
                  </a:schemeClr>
                </a:solidFill>
                <a:latin typeface="+mn-lt"/>
              </a:rPr>
              <a:t>Мустақил даража. </a:t>
            </a:r>
            <a:r>
              <a:rPr lang="uz-Cyrl-UZ" sz="2000">
                <a:solidFill>
                  <a:schemeClr val="bg2">
                    <a:lumMod val="75000"/>
                  </a:schemeClr>
                </a:solidFill>
                <a:latin typeface="+mn-lt"/>
              </a:rPr>
              <a:t>Агар вазифада мақсад аниқ, аммо вазият ноаниқ бўлса, талабадан вазиятни эслаш ва нотипик масалани ечиш талаб этилса, бу эвристик типдаги фаолият ҳисобланади ёки 3- даража. Ўқитувчи томонидан муаммо яратилади, талаба томонидан мустақил равишда муаммонинг ечими топилади. </a:t>
            </a:r>
          </a:p>
        </p:txBody>
      </p:sp>
      <p:sp>
        <p:nvSpPr>
          <p:cNvPr id="7" name="AutoShape 6"/>
          <p:cNvSpPr>
            <a:spLocks noChangeArrowheads="1"/>
          </p:cNvSpPr>
          <p:nvPr/>
        </p:nvSpPr>
        <p:spPr bwMode="auto">
          <a:xfrm>
            <a:off x="725488" y="4800600"/>
            <a:ext cx="8266112" cy="1981200"/>
          </a:xfrm>
          <a:prstGeom prst="roundRect">
            <a:avLst>
              <a:gd name="adj" fmla="val 16667"/>
            </a:avLst>
          </a:prstGeom>
          <a:solidFill>
            <a:schemeClr val="accent5"/>
          </a:solidFill>
          <a:ln w="76200" cmpd="tri">
            <a:solidFill>
              <a:schemeClr val="accent3">
                <a:lumMod val="75000"/>
              </a:schemeClr>
            </a:solidFill>
            <a:round/>
            <a:headEnd/>
            <a:tailEnd/>
          </a:ln>
        </p:spPr>
        <p:txBody>
          <a:bodyPr/>
          <a:lstStyle/>
          <a:p>
            <a:pPr algn="just">
              <a:defRPr/>
            </a:pPr>
            <a:r>
              <a:rPr lang="uz-Cyrl-UZ" sz="2000" b="1">
                <a:solidFill>
                  <a:schemeClr val="bg2">
                    <a:lumMod val="75000"/>
                  </a:schemeClr>
                </a:solidFill>
                <a:latin typeface="+mn-lt"/>
              </a:rPr>
              <a:t>Ижодий даража.</a:t>
            </a:r>
            <a:r>
              <a:rPr lang="uz-Cyrl-UZ" sz="2000">
                <a:solidFill>
                  <a:schemeClr val="bg2">
                    <a:lumMod val="75000"/>
                  </a:schemeClr>
                </a:solidFill>
                <a:latin typeface="+mn-lt"/>
              </a:rPr>
              <a:t> Агар мақсад ҳам, вазият ҳам, харакат ҳам номалум бўлса, талаба мавзудан муаммони аниқлаши, вазиятни танлаши ва ечим учун ҳаракатни ҳам ўзи топиши керак бўлса бу тўртинчи даража мустақил ва ижодий типдаги фаолият хисобланади. Ўқитувчи мавзуни  эълон қилади муаммони талаба яратади, мустақил равишда ечимини топади ва хулосалайди.</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edge">
                                      <p:cBhvr>
                                        <p:cTn id="11" dur="2000"/>
                                        <p:tgtEl>
                                          <p:spTgt spid="5"/>
                                        </p:tgtEl>
                                      </p:cBhvr>
                                    </p:animEffect>
                                  </p:childTnLst>
                                </p:cTn>
                              </p:par>
                            </p:childTnLst>
                          </p:cTn>
                        </p:par>
                        <p:par>
                          <p:cTn id="12" fill="hold">
                            <p:stCondLst>
                              <p:cond delay="4000"/>
                            </p:stCondLst>
                            <p:childTnLst>
                              <p:par>
                                <p:cTn id="13" presetID="47"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ppt_x</p:attrName>
                                        </p:attrNameLst>
                                      </p:cBhvr>
                                      <p:tavLst>
                                        <p:tav tm="0">
                                          <p:val>
                                            <p:strVal val="#ppt_x"/>
                                          </p:val>
                                        </p:tav>
                                        <p:tav tm="100000">
                                          <p:val>
                                            <p:strVal val="#ppt_x"/>
                                          </p:val>
                                        </p:tav>
                                      </p:tavLst>
                                    </p:anim>
                                    <p:anim calcmode="lin" valueType="num">
                                      <p:cBhvr>
                                        <p:cTn id="17" dur="2000" fill="hold"/>
                                        <p:tgtEl>
                                          <p:spTgt spid="4"/>
                                        </p:tgtEl>
                                        <p:attrNameLst>
                                          <p:attrName>ppt_y</p:attrName>
                                        </p:attrNameLst>
                                      </p:cBhvr>
                                      <p:tavLst>
                                        <p:tav tm="0">
                                          <p:val>
                                            <p:strVal val="#ppt_y-.1"/>
                                          </p:val>
                                        </p:tav>
                                        <p:tav tm="100000">
                                          <p:val>
                                            <p:strVal val="#ppt_y"/>
                                          </p:val>
                                        </p:tav>
                                      </p:tavLst>
                                    </p:anim>
                                  </p:childTnLst>
                                </p:cTn>
                              </p:par>
                            </p:childTnLst>
                          </p:cTn>
                        </p:par>
                        <p:par>
                          <p:cTn id="18" fill="hold">
                            <p:stCondLst>
                              <p:cond delay="6000"/>
                            </p:stCondLst>
                            <p:childTnLst>
                              <p:par>
                                <p:cTn id="19" presetID="42"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000"/>
                                        <p:tgtEl>
                                          <p:spTgt spid="6"/>
                                        </p:tgtEl>
                                      </p:cBhvr>
                                    </p:animEffect>
                                    <p:anim calcmode="lin" valueType="num">
                                      <p:cBhvr>
                                        <p:cTn id="22" dur="2000" fill="hold"/>
                                        <p:tgtEl>
                                          <p:spTgt spid="6"/>
                                        </p:tgtEl>
                                        <p:attrNameLst>
                                          <p:attrName>ppt_x</p:attrName>
                                        </p:attrNameLst>
                                      </p:cBhvr>
                                      <p:tavLst>
                                        <p:tav tm="0">
                                          <p:val>
                                            <p:strVal val="#ppt_x"/>
                                          </p:val>
                                        </p:tav>
                                        <p:tav tm="100000">
                                          <p:val>
                                            <p:strVal val="#ppt_x"/>
                                          </p:val>
                                        </p:tav>
                                      </p:tavLst>
                                    </p:anim>
                                    <p:anim calcmode="lin" valueType="num">
                                      <p:cBhvr>
                                        <p:cTn id="23" dur="2000" fill="hold"/>
                                        <p:tgtEl>
                                          <p:spTgt spid="6"/>
                                        </p:tgtEl>
                                        <p:attrNameLst>
                                          <p:attrName>ppt_y</p:attrName>
                                        </p:attrNameLst>
                                      </p:cBhvr>
                                      <p:tavLst>
                                        <p:tav tm="0">
                                          <p:val>
                                            <p:strVal val="#ppt_y+.1"/>
                                          </p:val>
                                        </p:tav>
                                        <p:tav tm="100000">
                                          <p:val>
                                            <p:strVal val="#ppt_y"/>
                                          </p:val>
                                        </p:tav>
                                      </p:tavLst>
                                    </p:anim>
                                  </p:childTnLst>
                                </p:cTn>
                              </p:par>
                            </p:childTnLst>
                          </p:cTn>
                        </p:par>
                        <p:par>
                          <p:cTn id="24" fill="hold">
                            <p:stCondLst>
                              <p:cond delay="8000"/>
                            </p:stCondLst>
                            <p:childTnLst>
                              <p:par>
                                <p:cTn id="25" presetID="42"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anim calcmode="lin" valueType="num">
                                      <p:cBhvr>
                                        <p:cTn id="28" dur="2000" fill="hold"/>
                                        <p:tgtEl>
                                          <p:spTgt spid="7"/>
                                        </p:tgtEl>
                                        <p:attrNameLst>
                                          <p:attrName>ppt_x</p:attrName>
                                        </p:attrNameLst>
                                      </p:cBhvr>
                                      <p:tavLst>
                                        <p:tav tm="0">
                                          <p:val>
                                            <p:strVal val="#ppt_x"/>
                                          </p:val>
                                        </p:tav>
                                        <p:tav tm="100000">
                                          <p:val>
                                            <p:strVal val="#ppt_x"/>
                                          </p:val>
                                        </p:tav>
                                      </p:tavLst>
                                    </p:anim>
                                    <p:anim calcmode="lin" valueType="num">
                                      <p:cBhvr>
                                        <p:cTn id="29" dur="2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6" name="AutoShape 4"/>
          <p:cNvSpPr>
            <a:spLocks noChangeArrowheads="1"/>
          </p:cNvSpPr>
          <p:nvPr/>
        </p:nvSpPr>
        <p:spPr bwMode="auto">
          <a:xfrm>
            <a:off x="3367088" y="1916113"/>
            <a:ext cx="2881312" cy="3095625"/>
          </a:xfrm>
          <a:prstGeom prst="cloudCallout">
            <a:avLst>
              <a:gd name="adj1" fmla="val 30329"/>
              <a:gd name="adj2" fmla="val -3745"/>
            </a:avLst>
          </a:prstGeom>
          <a:solidFill>
            <a:srgbClr val="00CCFF"/>
          </a:solidFill>
          <a:ln w="19050">
            <a:solidFill>
              <a:srgbClr val="0000FF"/>
            </a:solidFill>
            <a:round/>
            <a:headEnd/>
            <a:tailEnd/>
          </a:ln>
        </p:spPr>
        <p:txBody>
          <a:bodyPr/>
          <a:lstStyle/>
          <a:p>
            <a:pPr algn="ctr">
              <a:defRPr/>
            </a:pPr>
            <a:endParaRPr lang="uz-Cyrl-UZ" sz="1600" b="1">
              <a:latin typeface="+mn-lt"/>
            </a:endParaRPr>
          </a:p>
          <a:p>
            <a:pPr algn="ctr">
              <a:defRPr/>
            </a:pPr>
            <a:r>
              <a:rPr lang="uz-Cyrl-UZ" sz="2800" b="1">
                <a:latin typeface="+mn-lt"/>
              </a:rPr>
              <a:t>Муаммо-ли вазият типлари</a:t>
            </a:r>
            <a:endParaRPr lang="ru-RU" sz="2800" b="1">
              <a:solidFill>
                <a:srgbClr val="0033CC"/>
              </a:solidFill>
              <a:latin typeface="+mn-lt"/>
            </a:endParaRPr>
          </a:p>
        </p:txBody>
      </p:sp>
      <p:sp>
        <p:nvSpPr>
          <p:cNvPr id="197637" name="AutoShape 5"/>
          <p:cNvSpPr>
            <a:spLocks noChangeArrowheads="1"/>
          </p:cNvSpPr>
          <p:nvPr/>
        </p:nvSpPr>
        <p:spPr bwMode="auto">
          <a:xfrm>
            <a:off x="915988" y="457200"/>
            <a:ext cx="2817812" cy="1458913"/>
          </a:xfrm>
          <a:prstGeom prst="cloudCallout">
            <a:avLst>
              <a:gd name="adj1" fmla="val 27963"/>
              <a:gd name="adj2" fmla="val 81681"/>
            </a:avLst>
          </a:prstGeom>
          <a:solidFill>
            <a:schemeClr val="accent5"/>
          </a:solidFill>
          <a:ln w="9525">
            <a:solidFill>
              <a:srgbClr val="0000FF"/>
            </a:solidFill>
            <a:round/>
            <a:headEnd/>
            <a:tailEnd/>
          </a:ln>
        </p:spPr>
        <p:txBody>
          <a:bodyPr/>
          <a:lstStyle/>
          <a:p>
            <a:pPr algn="ctr">
              <a:defRPr/>
            </a:pPr>
            <a:r>
              <a:rPr lang="uz-Cyrl-UZ" sz="1600">
                <a:solidFill>
                  <a:schemeClr val="bg2">
                    <a:lumMod val="75000"/>
                  </a:schemeClr>
                </a:solidFill>
                <a:latin typeface="+mn-lt"/>
              </a:rPr>
              <a:t>Фавқулодда вазият-кутилмаган хайратланарли ҳолатлар</a:t>
            </a:r>
            <a:endParaRPr lang="ru-RU" sz="1600">
              <a:solidFill>
                <a:schemeClr val="bg2">
                  <a:lumMod val="75000"/>
                </a:schemeClr>
              </a:solidFill>
              <a:latin typeface="+mn-lt"/>
            </a:endParaRPr>
          </a:p>
        </p:txBody>
      </p:sp>
      <p:sp>
        <p:nvSpPr>
          <p:cNvPr id="197638" name="AutoShape 6"/>
          <p:cNvSpPr>
            <a:spLocks noChangeArrowheads="1"/>
          </p:cNvSpPr>
          <p:nvPr/>
        </p:nvSpPr>
        <p:spPr bwMode="auto">
          <a:xfrm>
            <a:off x="534988" y="4648200"/>
            <a:ext cx="2665412" cy="1087438"/>
          </a:xfrm>
          <a:prstGeom prst="cloudCallout">
            <a:avLst>
              <a:gd name="adj1" fmla="val 43806"/>
              <a:gd name="adj2" fmla="val 46060"/>
            </a:avLst>
          </a:prstGeom>
          <a:solidFill>
            <a:schemeClr val="accent5"/>
          </a:solidFill>
          <a:ln w="9525">
            <a:solidFill>
              <a:srgbClr val="0000FF"/>
            </a:solidFill>
            <a:round/>
            <a:headEnd/>
            <a:tailEnd/>
          </a:ln>
        </p:spPr>
        <p:txBody>
          <a:bodyPr/>
          <a:lstStyle/>
          <a:p>
            <a:pPr algn="ctr">
              <a:lnSpc>
                <a:spcPct val="90000"/>
              </a:lnSpc>
              <a:defRPr/>
            </a:pPr>
            <a:endParaRPr lang="uz-Cyrl-UZ" sz="1100">
              <a:solidFill>
                <a:schemeClr val="bg2">
                  <a:lumMod val="75000"/>
                </a:schemeClr>
              </a:solidFill>
              <a:latin typeface="+mn-lt"/>
            </a:endParaRPr>
          </a:p>
          <a:p>
            <a:pPr algn="ctr">
              <a:lnSpc>
                <a:spcPct val="90000"/>
              </a:lnSpc>
              <a:defRPr/>
            </a:pPr>
            <a:r>
              <a:rPr lang="uz-Cyrl-UZ" sz="2000">
                <a:solidFill>
                  <a:schemeClr val="bg2">
                    <a:lumMod val="75000"/>
                  </a:schemeClr>
                </a:solidFill>
                <a:latin typeface="+mn-lt"/>
              </a:rPr>
              <a:t>Фараз вазияти</a:t>
            </a:r>
          </a:p>
        </p:txBody>
      </p:sp>
      <p:sp>
        <p:nvSpPr>
          <p:cNvPr id="197640" name="AutoShape 8"/>
          <p:cNvSpPr>
            <a:spLocks noChangeArrowheads="1"/>
          </p:cNvSpPr>
          <p:nvPr/>
        </p:nvSpPr>
        <p:spPr bwMode="auto">
          <a:xfrm>
            <a:off x="5791200" y="533400"/>
            <a:ext cx="2665413" cy="1087438"/>
          </a:xfrm>
          <a:prstGeom prst="cloudCallout">
            <a:avLst>
              <a:gd name="adj1" fmla="val -42495"/>
              <a:gd name="adj2" fmla="val 69708"/>
            </a:avLst>
          </a:prstGeom>
          <a:solidFill>
            <a:schemeClr val="accent5"/>
          </a:solidFill>
          <a:ln w="9525">
            <a:solidFill>
              <a:srgbClr val="0000FF"/>
            </a:solidFill>
            <a:round/>
            <a:headEnd/>
            <a:tailEnd/>
          </a:ln>
        </p:spPr>
        <p:txBody>
          <a:bodyPr/>
          <a:lstStyle/>
          <a:p>
            <a:pPr>
              <a:defRPr/>
            </a:pPr>
            <a:endParaRPr lang="uz-Cyrl-UZ" sz="1200">
              <a:solidFill>
                <a:schemeClr val="bg2">
                  <a:lumMod val="75000"/>
                </a:schemeClr>
              </a:solidFill>
              <a:latin typeface="+mn-lt"/>
            </a:endParaRPr>
          </a:p>
          <a:p>
            <a:pPr algn="ctr">
              <a:defRPr/>
            </a:pPr>
            <a:r>
              <a:rPr lang="uz-Cyrl-UZ">
                <a:solidFill>
                  <a:schemeClr val="bg2">
                    <a:lumMod val="75000"/>
                  </a:schemeClr>
                </a:solidFill>
                <a:latin typeface="+mn-lt"/>
              </a:rPr>
              <a:t>Низо </a:t>
            </a:r>
            <a:r>
              <a:rPr lang="uz-Cyrl-UZ" sz="2000">
                <a:solidFill>
                  <a:schemeClr val="bg2">
                    <a:lumMod val="75000"/>
                  </a:schemeClr>
                </a:solidFill>
                <a:latin typeface="+mn-lt"/>
              </a:rPr>
              <a:t>вазияти</a:t>
            </a:r>
            <a:endParaRPr lang="ru-RU" sz="2000">
              <a:solidFill>
                <a:schemeClr val="bg2">
                  <a:lumMod val="75000"/>
                </a:schemeClr>
              </a:solidFill>
              <a:latin typeface="+mn-lt"/>
            </a:endParaRPr>
          </a:p>
        </p:txBody>
      </p:sp>
      <p:sp>
        <p:nvSpPr>
          <p:cNvPr id="197641" name="AutoShape 9"/>
          <p:cNvSpPr>
            <a:spLocks noChangeArrowheads="1"/>
          </p:cNvSpPr>
          <p:nvPr/>
        </p:nvSpPr>
        <p:spPr bwMode="auto">
          <a:xfrm>
            <a:off x="6402388" y="2209800"/>
            <a:ext cx="2665412" cy="1087438"/>
          </a:xfrm>
          <a:prstGeom prst="cloudCallout">
            <a:avLst>
              <a:gd name="adj1" fmla="val -47380"/>
              <a:gd name="adj2" fmla="val 47370"/>
            </a:avLst>
          </a:prstGeom>
          <a:solidFill>
            <a:schemeClr val="accent5"/>
          </a:solidFill>
          <a:ln w="9525">
            <a:solidFill>
              <a:srgbClr val="0000FF"/>
            </a:solidFill>
            <a:round/>
            <a:headEnd/>
            <a:tailEnd/>
          </a:ln>
        </p:spPr>
        <p:txBody>
          <a:bodyPr/>
          <a:lstStyle/>
          <a:p>
            <a:pPr algn="ctr">
              <a:lnSpc>
                <a:spcPct val="90000"/>
              </a:lnSpc>
              <a:defRPr/>
            </a:pPr>
            <a:r>
              <a:rPr lang="uz-Cyrl-UZ" sz="2000">
                <a:solidFill>
                  <a:schemeClr val="bg2">
                    <a:lumMod val="75000"/>
                  </a:schemeClr>
                </a:solidFill>
                <a:latin typeface="+mn-lt"/>
              </a:rPr>
              <a:t>Инкор вазияти</a:t>
            </a:r>
          </a:p>
        </p:txBody>
      </p:sp>
      <p:sp>
        <p:nvSpPr>
          <p:cNvPr id="197642" name="AutoShape 10"/>
          <p:cNvSpPr>
            <a:spLocks noChangeArrowheads="1"/>
          </p:cNvSpPr>
          <p:nvPr/>
        </p:nvSpPr>
        <p:spPr bwMode="auto">
          <a:xfrm>
            <a:off x="6286500" y="4191000"/>
            <a:ext cx="2665413" cy="1087438"/>
          </a:xfrm>
          <a:prstGeom prst="cloudCallout">
            <a:avLst>
              <a:gd name="adj1" fmla="val -52620"/>
              <a:gd name="adj2" fmla="val -42991"/>
            </a:avLst>
          </a:prstGeom>
          <a:solidFill>
            <a:schemeClr val="accent5"/>
          </a:solidFill>
          <a:ln w="9525">
            <a:solidFill>
              <a:srgbClr val="0000FF"/>
            </a:solidFill>
            <a:round/>
            <a:headEnd/>
            <a:tailEnd/>
          </a:ln>
        </p:spPr>
        <p:txBody>
          <a:bodyPr/>
          <a:lstStyle/>
          <a:p>
            <a:pPr algn="ctr">
              <a:lnSpc>
                <a:spcPct val="90000"/>
              </a:lnSpc>
              <a:defRPr/>
            </a:pPr>
            <a:r>
              <a:rPr lang="uz-Cyrl-UZ" sz="2000">
                <a:solidFill>
                  <a:schemeClr val="bg2">
                    <a:lumMod val="75000"/>
                  </a:schemeClr>
                </a:solidFill>
                <a:latin typeface="+mn-lt"/>
              </a:rPr>
              <a:t>Танлаш вазияти</a:t>
            </a:r>
          </a:p>
        </p:txBody>
      </p:sp>
      <p:sp>
        <p:nvSpPr>
          <p:cNvPr id="10" name="AutoShape 10"/>
          <p:cNvSpPr>
            <a:spLocks noChangeArrowheads="1"/>
          </p:cNvSpPr>
          <p:nvPr/>
        </p:nvSpPr>
        <p:spPr bwMode="auto">
          <a:xfrm>
            <a:off x="3886200" y="5181600"/>
            <a:ext cx="2665413" cy="1620838"/>
          </a:xfrm>
          <a:prstGeom prst="cloudCallout">
            <a:avLst>
              <a:gd name="adj1" fmla="val -52620"/>
              <a:gd name="adj2" fmla="val -42991"/>
            </a:avLst>
          </a:prstGeom>
          <a:solidFill>
            <a:schemeClr val="accent5"/>
          </a:solidFill>
          <a:ln w="9525">
            <a:solidFill>
              <a:srgbClr val="0000FF"/>
            </a:solidFill>
            <a:round/>
            <a:headEnd/>
            <a:tailEnd/>
          </a:ln>
        </p:spPr>
        <p:txBody>
          <a:bodyPr/>
          <a:lstStyle/>
          <a:p>
            <a:pPr algn="ctr">
              <a:lnSpc>
                <a:spcPct val="90000"/>
              </a:lnSpc>
              <a:defRPr/>
            </a:pPr>
            <a:r>
              <a:rPr lang="uz-Cyrl-UZ" sz="1600">
                <a:solidFill>
                  <a:schemeClr val="bg2">
                    <a:lumMod val="75000"/>
                  </a:schemeClr>
                </a:solidFill>
                <a:latin typeface="+mn-lt"/>
              </a:rPr>
              <a:t>Изланувчан ва тадқиқот ишлари ўтказиш ҳам  муаммоли вазият ҳисобланади</a:t>
            </a:r>
            <a:endParaRPr lang="ru-RU" sz="1600">
              <a:solidFill>
                <a:schemeClr val="bg2">
                  <a:lumMod val="75000"/>
                </a:schemeClr>
              </a:solidFill>
              <a:latin typeface="+mn-lt"/>
            </a:endParaRPr>
          </a:p>
        </p:txBody>
      </p:sp>
      <p:sp>
        <p:nvSpPr>
          <p:cNvPr id="11" name="AutoShape 6"/>
          <p:cNvSpPr>
            <a:spLocks noChangeArrowheads="1"/>
          </p:cNvSpPr>
          <p:nvPr/>
        </p:nvSpPr>
        <p:spPr bwMode="auto">
          <a:xfrm>
            <a:off x="76200" y="2217738"/>
            <a:ext cx="3122613" cy="1973262"/>
          </a:xfrm>
          <a:prstGeom prst="cloudCallout">
            <a:avLst>
              <a:gd name="adj1" fmla="val 43806"/>
              <a:gd name="adj2" fmla="val 46060"/>
            </a:avLst>
          </a:prstGeom>
          <a:solidFill>
            <a:schemeClr val="accent5"/>
          </a:solidFill>
          <a:ln w="9525">
            <a:solidFill>
              <a:srgbClr val="0000FF"/>
            </a:solidFill>
            <a:round/>
            <a:headEnd/>
            <a:tailEnd/>
          </a:ln>
        </p:spPr>
        <p:txBody>
          <a:bodyPr/>
          <a:lstStyle/>
          <a:p>
            <a:pPr algn="ctr">
              <a:lnSpc>
                <a:spcPct val="90000"/>
              </a:lnSpc>
              <a:defRPr/>
            </a:pPr>
            <a:r>
              <a:rPr lang="uz-Cyrl-UZ" sz="1600">
                <a:solidFill>
                  <a:schemeClr val="bg2">
                    <a:lumMod val="75000"/>
                  </a:schemeClr>
                </a:solidFill>
                <a:latin typeface="+mn-lt"/>
              </a:rPr>
              <a:t>Номутаносиблик вазияти (амалий ва назарий билимлар-нинг ёки эски билимларни янги билимларга тўғри келмаслиги)</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197636"/>
                                        </p:tgtEl>
                                        <p:attrNameLst>
                                          <p:attrName>style.visibility</p:attrName>
                                        </p:attrNameLst>
                                      </p:cBhvr>
                                      <p:to>
                                        <p:strVal val="visible"/>
                                      </p:to>
                                    </p:set>
                                    <p:animEffect transition="in" filter="wedge">
                                      <p:cBhvr>
                                        <p:cTn id="7" dur="2000"/>
                                        <p:tgtEl>
                                          <p:spTgt spid="197636"/>
                                        </p:tgtEl>
                                      </p:cBhvr>
                                    </p:animEffect>
                                  </p:childTnLst>
                                </p:cTn>
                              </p:par>
                            </p:childTnLst>
                          </p:cTn>
                        </p:par>
                        <p:par>
                          <p:cTn id="8" fill="hold" nodeType="afterGroup">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197637"/>
                                        </p:tgtEl>
                                        <p:attrNameLst>
                                          <p:attrName>style.visibility</p:attrName>
                                        </p:attrNameLst>
                                      </p:cBhvr>
                                      <p:to>
                                        <p:strVal val="visible"/>
                                      </p:to>
                                    </p:set>
                                    <p:animEffect transition="in" filter="wedge">
                                      <p:cBhvr>
                                        <p:cTn id="11" dur="2000"/>
                                        <p:tgtEl>
                                          <p:spTgt spid="197637"/>
                                        </p:tgtEl>
                                      </p:cBhvr>
                                    </p:animEffect>
                                  </p:childTnLst>
                                </p:cTn>
                              </p:par>
                            </p:childTnLst>
                          </p:cTn>
                        </p:par>
                        <p:par>
                          <p:cTn id="12" fill="hold" nodeType="afterGroup">
                            <p:stCondLst>
                              <p:cond delay="4000"/>
                            </p:stCondLst>
                            <p:childTnLst>
                              <p:par>
                                <p:cTn id="13" presetID="20" presetClass="entr" presetSubtype="0" fill="hold" grpId="0" nodeType="afterEffect">
                                  <p:stCondLst>
                                    <p:cond delay="0"/>
                                  </p:stCondLst>
                                  <p:childTnLst>
                                    <p:set>
                                      <p:cBhvr>
                                        <p:cTn id="14" dur="1" fill="hold">
                                          <p:stCondLst>
                                            <p:cond delay="0"/>
                                          </p:stCondLst>
                                        </p:cTn>
                                        <p:tgtEl>
                                          <p:spTgt spid="197640"/>
                                        </p:tgtEl>
                                        <p:attrNameLst>
                                          <p:attrName>style.visibility</p:attrName>
                                        </p:attrNameLst>
                                      </p:cBhvr>
                                      <p:to>
                                        <p:strVal val="visible"/>
                                      </p:to>
                                    </p:set>
                                    <p:animEffect transition="in" filter="wedge">
                                      <p:cBhvr>
                                        <p:cTn id="15" dur="2000"/>
                                        <p:tgtEl>
                                          <p:spTgt spid="197640"/>
                                        </p:tgtEl>
                                      </p:cBhvr>
                                    </p:animEffect>
                                  </p:childTnLst>
                                </p:cTn>
                              </p:par>
                            </p:childTnLst>
                          </p:cTn>
                        </p:par>
                        <p:par>
                          <p:cTn id="16" fill="hold">
                            <p:stCondLst>
                              <p:cond delay="6000"/>
                            </p:stCondLst>
                            <p:childTnLst>
                              <p:par>
                                <p:cTn id="17" presetID="2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edge">
                                      <p:cBhvr>
                                        <p:cTn id="19" dur="2000"/>
                                        <p:tgtEl>
                                          <p:spTgt spid="11"/>
                                        </p:tgtEl>
                                      </p:cBhvr>
                                    </p:animEffect>
                                  </p:childTnLst>
                                </p:cTn>
                              </p:par>
                            </p:childTnLst>
                          </p:cTn>
                        </p:par>
                        <p:par>
                          <p:cTn id="20" fill="hold">
                            <p:stCondLst>
                              <p:cond delay="8000"/>
                            </p:stCondLst>
                            <p:childTnLst>
                              <p:par>
                                <p:cTn id="21" presetID="20" presetClass="entr" presetSubtype="0" fill="hold" grpId="0" nodeType="afterEffect">
                                  <p:stCondLst>
                                    <p:cond delay="0"/>
                                  </p:stCondLst>
                                  <p:childTnLst>
                                    <p:set>
                                      <p:cBhvr>
                                        <p:cTn id="22" dur="1" fill="hold">
                                          <p:stCondLst>
                                            <p:cond delay="0"/>
                                          </p:stCondLst>
                                        </p:cTn>
                                        <p:tgtEl>
                                          <p:spTgt spid="197641"/>
                                        </p:tgtEl>
                                        <p:attrNameLst>
                                          <p:attrName>style.visibility</p:attrName>
                                        </p:attrNameLst>
                                      </p:cBhvr>
                                      <p:to>
                                        <p:strVal val="visible"/>
                                      </p:to>
                                    </p:set>
                                    <p:animEffect transition="in" filter="wedge">
                                      <p:cBhvr>
                                        <p:cTn id="23" dur="2000"/>
                                        <p:tgtEl>
                                          <p:spTgt spid="197641"/>
                                        </p:tgtEl>
                                      </p:cBhvr>
                                    </p:animEffect>
                                  </p:childTnLst>
                                </p:cTn>
                              </p:par>
                            </p:childTnLst>
                          </p:cTn>
                        </p:par>
                        <p:par>
                          <p:cTn id="24" fill="hold">
                            <p:stCondLst>
                              <p:cond delay="10000"/>
                            </p:stCondLst>
                            <p:childTnLst>
                              <p:par>
                                <p:cTn id="25" presetID="20" presetClass="entr" presetSubtype="0" fill="hold" grpId="0" nodeType="afterEffect">
                                  <p:stCondLst>
                                    <p:cond delay="0"/>
                                  </p:stCondLst>
                                  <p:childTnLst>
                                    <p:set>
                                      <p:cBhvr>
                                        <p:cTn id="26" dur="1" fill="hold">
                                          <p:stCondLst>
                                            <p:cond delay="0"/>
                                          </p:stCondLst>
                                        </p:cTn>
                                        <p:tgtEl>
                                          <p:spTgt spid="197638"/>
                                        </p:tgtEl>
                                        <p:attrNameLst>
                                          <p:attrName>style.visibility</p:attrName>
                                        </p:attrNameLst>
                                      </p:cBhvr>
                                      <p:to>
                                        <p:strVal val="visible"/>
                                      </p:to>
                                    </p:set>
                                    <p:animEffect transition="in" filter="wedge">
                                      <p:cBhvr>
                                        <p:cTn id="27" dur="2000"/>
                                        <p:tgtEl>
                                          <p:spTgt spid="197638"/>
                                        </p:tgtEl>
                                      </p:cBhvr>
                                    </p:animEffect>
                                  </p:childTnLst>
                                </p:cTn>
                              </p:par>
                            </p:childTnLst>
                          </p:cTn>
                        </p:par>
                        <p:par>
                          <p:cTn id="28" fill="hold">
                            <p:stCondLst>
                              <p:cond delay="12000"/>
                            </p:stCondLst>
                            <p:childTnLst>
                              <p:par>
                                <p:cTn id="29" presetID="20" presetClass="entr" presetSubtype="0" fill="hold" grpId="0" nodeType="afterEffect">
                                  <p:stCondLst>
                                    <p:cond delay="0"/>
                                  </p:stCondLst>
                                  <p:childTnLst>
                                    <p:set>
                                      <p:cBhvr>
                                        <p:cTn id="30" dur="1" fill="hold">
                                          <p:stCondLst>
                                            <p:cond delay="0"/>
                                          </p:stCondLst>
                                        </p:cTn>
                                        <p:tgtEl>
                                          <p:spTgt spid="197642"/>
                                        </p:tgtEl>
                                        <p:attrNameLst>
                                          <p:attrName>style.visibility</p:attrName>
                                        </p:attrNameLst>
                                      </p:cBhvr>
                                      <p:to>
                                        <p:strVal val="visible"/>
                                      </p:to>
                                    </p:set>
                                    <p:animEffect transition="in" filter="wedge">
                                      <p:cBhvr>
                                        <p:cTn id="31" dur="2000"/>
                                        <p:tgtEl>
                                          <p:spTgt spid="197642"/>
                                        </p:tgtEl>
                                      </p:cBhvr>
                                    </p:animEffect>
                                  </p:childTnLst>
                                </p:cTn>
                              </p:par>
                            </p:childTnLst>
                          </p:cTn>
                        </p:par>
                        <p:par>
                          <p:cTn id="32" fill="hold">
                            <p:stCondLst>
                              <p:cond delay="14000"/>
                            </p:stCondLst>
                            <p:childTnLst>
                              <p:par>
                                <p:cTn id="33" presetID="20"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edge">
                                      <p:cBhvr>
                                        <p:cTn id="3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6" grpId="0" animBg="1"/>
      <p:bldP spid="197637" grpId="0" animBg="1"/>
      <p:bldP spid="197638" grpId="0" animBg="1"/>
      <p:bldP spid="197640" grpId="0" animBg="1"/>
      <p:bldP spid="197641" grpId="0" animBg="1"/>
      <p:bldP spid="197642"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ChangeArrowheads="1"/>
          </p:cNvSpPr>
          <p:nvPr/>
        </p:nvSpPr>
        <p:spPr bwMode="auto">
          <a:xfrm>
            <a:off x="3206750" y="92075"/>
            <a:ext cx="2736850" cy="1584325"/>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1200" b="1">
              <a:solidFill>
                <a:schemeClr val="bg2">
                  <a:lumMod val="75000"/>
                </a:schemeClr>
              </a:solidFill>
            </a:endParaRPr>
          </a:p>
          <a:p>
            <a:pPr algn="ctr">
              <a:defRPr/>
            </a:pPr>
            <a:endParaRPr lang="uz-Cyrl-UZ" sz="2000" b="1">
              <a:solidFill>
                <a:schemeClr val="bg2">
                  <a:lumMod val="75000"/>
                </a:schemeClr>
              </a:solidFill>
            </a:endParaRPr>
          </a:p>
          <a:p>
            <a:pPr algn="ctr">
              <a:defRPr/>
            </a:pPr>
            <a:r>
              <a:rPr lang="uz-Cyrl-UZ" sz="2000" b="1">
                <a:solidFill>
                  <a:schemeClr val="bg2">
                    <a:lumMod val="75000"/>
                  </a:schemeClr>
                </a:solidFill>
              </a:rPr>
              <a:t>Муаммоли ўқитиш</a:t>
            </a:r>
            <a:endParaRPr lang="ru-RU" sz="2000" b="1">
              <a:solidFill>
                <a:schemeClr val="bg2">
                  <a:lumMod val="75000"/>
                </a:schemeClr>
              </a:solidFill>
            </a:endParaRPr>
          </a:p>
        </p:txBody>
      </p:sp>
      <p:sp>
        <p:nvSpPr>
          <p:cNvPr id="11268" name="AutoShape 4"/>
          <p:cNvSpPr>
            <a:spLocks noChangeArrowheads="1"/>
          </p:cNvSpPr>
          <p:nvPr/>
        </p:nvSpPr>
        <p:spPr bwMode="auto">
          <a:xfrm>
            <a:off x="6259513" y="1676400"/>
            <a:ext cx="2736850" cy="1657350"/>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800" b="1">
              <a:solidFill>
                <a:schemeClr val="bg2">
                  <a:lumMod val="75000"/>
                </a:schemeClr>
              </a:solidFill>
            </a:endParaRPr>
          </a:p>
          <a:p>
            <a:pPr algn="ctr">
              <a:defRPr/>
            </a:pPr>
            <a:r>
              <a:rPr lang="uz-Cyrl-UZ" sz="2000" b="1">
                <a:solidFill>
                  <a:schemeClr val="bg2">
                    <a:lumMod val="75000"/>
                  </a:schemeClr>
                </a:solidFill>
              </a:rPr>
              <a:t>Танқидий фикрлашни ривожлантирувчи технологиялар</a:t>
            </a:r>
            <a:endParaRPr lang="ru-RU" sz="2000" b="1">
              <a:solidFill>
                <a:schemeClr val="bg2">
                  <a:lumMod val="75000"/>
                </a:schemeClr>
              </a:solidFill>
            </a:endParaRPr>
          </a:p>
        </p:txBody>
      </p:sp>
      <p:sp>
        <p:nvSpPr>
          <p:cNvPr id="11269" name="AutoShape 5"/>
          <p:cNvSpPr>
            <a:spLocks noChangeArrowheads="1"/>
          </p:cNvSpPr>
          <p:nvPr/>
        </p:nvSpPr>
        <p:spPr bwMode="auto">
          <a:xfrm>
            <a:off x="6248400" y="3581400"/>
            <a:ext cx="2736850" cy="1584325"/>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eaLnBrk="0" hangingPunct="0">
              <a:defRPr/>
            </a:pPr>
            <a:endParaRPr lang="en-US" sz="1400" b="1">
              <a:solidFill>
                <a:schemeClr val="bg2">
                  <a:lumMod val="75000"/>
                </a:schemeClr>
              </a:solidFill>
            </a:endParaRPr>
          </a:p>
          <a:p>
            <a:pPr algn="ctr" eaLnBrk="0" hangingPunct="0">
              <a:defRPr/>
            </a:pPr>
            <a:r>
              <a:rPr lang="uz-Cyrl-UZ" sz="2000" b="1">
                <a:solidFill>
                  <a:schemeClr val="bg2">
                    <a:lumMod val="75000"/>
                  </a:schemeClr>
                </a:solidFill>
              </a:rPr>
              <a:t>Ривожлантирувчи таълим технологиялари</a:t>
            </a:r>
            <a:endParaRPr lang="ru-RU" sz="2000" b="1">
              <a:solidFill>
                <a:schemeClr val="bg2">
                  <a:lumMod val="75000"/>
                </a:schemeClr>
              </a:solidFill>
            </a:endParaRPr>
          </a:p>
        </p:txBody>
      </p:sp>
      <p:sp>
        <p:nvSpPr>
          <p:cNvPr id="11270" name="AutoShape 6"/>
          <p:cNvSpPr>
            <a:spLocks noChangeArrowheads="1"/>
          </p:cNvSpPr>
          <p:nvPr/>
        </p:nvSpPr>
        <p:spPr bwMode="auto">
          <a:xfrm>
            <a:off x="3206750" y="5181600"/>
            <a:ext cx="2736850" cy="1584325"/>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2400" b="1">
              <a:solidFill>
                <a:schemeClr val="bg2">
                  <a:lumMod val="75000"/>
                </a:schemeClr>
              </a:solidFill>
            </a:endParaRPr>
          </a:p>
          <a:p>
            <a:pPr algn="ctr">
              <a:defRPr/>
            </a:pPr>
            <a:r>
              <a:rPr lang="uz-Cyrl-UZ" sz="2000" b="1">
                <a:solidFill>
                  <a:schemeClr val="bg2">
                    <a:lumMod val="75000"/>
                  </a:schemeClr>
                </a:solidFill>
              </a:rPr>
              <a:t>Ўйинли технологиялар</a:t>
            </a:r>
            <a:endParaRPr lang="ru-RU" sz="2000" b="1">
              <a:solidFill>
                <a:schemeClr val="bg2">
                  <a:lumMod val="75000"/>
                </a:schemeClr>
              </a:solidFill>
            </a:endParaRPr>
          </a:p>
        </p:txBody>
      </p:sp>
      <p:sp>
        <p:nvSpPr>
          <p:cNvPr id="11271" name="AutoShape 7"/>
          <p:cNvSpPr>
            <a:spLocks noChangeArrowheads="1"/>
          </p:cNvSpPr>
          <p:nvPr/>
        </p:nvSpPr>
        <p:spPr bwMode="auto">
          <a:xfrm>
            <a:off x="158750" y="3573463"/>
            <a:ext cx="2736850" cy="1584325"/>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eaLnBrk="0" hangingPunct="0">
              <a:defRPr/>
            </a:pPr>
            <a:r>
              <a:rPr lang="uz-Cyrl-UZ" sz="2000" b="1">
                <a:solidFill>
                  <a:schemeClr val="bg2">
                    <a:lumMod val="75000"/>
                  </a:schemeClr>
                </a:solidFill>
              </a:rPr>
              <a:t>Ўқитишнинг табақалаштирилган ва индивидуал технологияси</a:t>
            </a:r>
            <a:endParaRPr lang="ru-RU" sz="2000" b="1">
              <a:solidFill>
                <a:schemeClr val="bg2">
                  <a:lumMod val="75000"/>
                </a:schemeClr>
              </a:solidFill>
            </a:endParaRPr>
          </a:p>
        </p:txBody>
      </p:sp>
      <p:sp>
        <p:nvSpPr>
          <p:cNvPr id="11272" name="AutoShape 8"/>
          <p:cNvSpPr>
            <a:spLocks noChangeArrowheads="1"/>
          </p:cNvSpPr>
          <p:nvPr/>
        </p:nvSpPr>
        <p:spPr bwMode="auto">
          <a:xfrm>
            <a:off x="158750" y="1752600"/>
            <a:ext cx="2736850" cy="1584325"/>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2400" b="1">
              <a:solidFill>
                <a:schemeClr val="bg2">
                  <a:lumMod val="75000"/>
                </a:schemeClr>
              </a:solidFill>
            </a:endParaRPr>
          </a:p>
          <a:p>
            <a:pPr algn="ctr">
              <a:defRPr/>
            </a:pPr>
            <a:r>
              <a:rPr lang="uz-Cyrl-UZ" sz="2000" b="1">
                <a:solidFill>
                  <a:schemeClr val="bg2">
                    <a:lumMod val="75000"/>
                  </a:schemeClr>
                </a:solidFill>
              </a:rPr>
              <a:t>Компютерли таълим технологияси</a:t>
            </a:r>
            <a:endParaRPr lang="ru-RU" sz="2000" b="1">
              <a:solidFill>
                <a:schemeClr val="bg2">
                  <a:lumMod val="75000"/>
                </a:schemeClr>
              </a:solidFill>
            </a:endParaRPr>
          </a:p>
        </p:txBody>
      </p:sp>
      <p:sp>
        <p:nvSpPr>
          <p:cNvPr id="11273" name="AutoShape 9"/>
          <p:cNvSpPr>
            <a:spLocks noChangeArrowheads="1"/>
          </p:cNvSpPr>
          <p:nvPr/>
        </p:nvSpPr>
        <p:spPr bwMode="auto">
          <a:xfrm>
            <a:off x="2867025" y="1792288"/>
            <a:ext cx="3457575" cy="3313112"/>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ln>
            <a:headEnd/>
            <a:tailEnd/>
          </a:ln>
        </p:spPr>
        <p:style>
          <a:lnRef idx="3">
            <a:schemeClr val="lt1"/>
          </a:lnRef>
          <a:fillRef idx="1">
            <a:schemeClr val="accent4"/>
          </a:fillRef>
          <a:effectRef idx="1">
            <a:schemeClr val="accent4"/>
          </a:effectRef>
          <a:fontRef idx="minor">
            <a:schemeClr val="lt1"/>
          </a:fontRef>
        </p:style>
        <p:txBody>
          <a:bodyPr/>
          <a:lstStyle/>
          <a:p>
            <a:pPr algn="ctr">
              <a:defRPr/>
            </a:pPr>
            <a:r>
              <a:rPr lang="uz-Cyrl-UZ" b="1">
                <a:solidFill>
                  <a:schemeClr val="tx1"/>
                </a:solidFill>
              </a:rPr>
              <a:t>Олий таълимда кенг қўлланиладиган педагогик технологиялар </a:t>
            </a:r>
            <a:endParaRPr lang="ru-RU" b="1">
              <a:solidFill>
                <a:schemeClr val="tx1"/>
              </a:solidFill>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11273"/>
                                        </p:tgtEl>
                                        <p:attrNameLst>
                                          <p:attrName>style.visibility</p:attrName>
                                        </p:attrNameLst>
                                      </p:cBhvr>
                                      <p:to>
                                        <p:strVal val="visible"/>
                                      </p:to>
                                    </p:set>
                                    <p:anim calcmode="lin" valueType="num">
                                      <p:cBhvr>
                                        <p:cTn id="7" dur="3000" fill="hold"/>
                                        <p:tgtEl>
                                          <p:spTgt spid="11273"/>
                                        </p:tgtEl>
                                        <p:attrNameLst>
                                          <p:attrName>ppt_w</p:attrName>
                                        </p:attrNameLst>
                                      </p:cBhvr>
                                      <p:tavLst>
                                        <p:tav tm="0">
                                          <p:val>
                                            <p:fltVal val="0"/>
                                          </p:val>
                                        </p:tav>
                                        <p:tav tm="100000">
                                          <p:val>
                                            <p:strVal val="#ppt_w"/>
                                          </p:val>
                                        </p:tav>
                                      </p:tavLst>
                                    </p:anim>
                                    <p:anim calcmode="lin" valueType="num">
                                      <p:cBhvr>
                                        <p:cTn id="8" dur="3000" fill="hold"/>
                                        <p:tgtEl>
                                          <p:spTgt spid="11273"/>
                                        </p:tgtEl>
                                        <p:attrNameLst>
                                          <p:attrName>ppt_h</p:attrName>
                                        </p:attrNameLst>
                                      </p:cBhvr>
                                      <p:tavLst>
                                        <p:tav tm="0">
                                          <p:val>
                                            <p:fltVal val="0"/>
                                          </p:val>
                                        </p:tav>
                                        <p:tav tm="100000">
                                          <p:val>
                                            <p:strVal val="#ppt_h"/>
                                          </p:val>
                                        </p:tav>
                                      </p:tavLst>
                                    </p:anim>
                                    <p:anim calcmode="lin" valueType="num">
                                      <p:cBhvr>
                                        <p:cTn id="9" dur="3000" fill="hold"/>
                                        <p:tgtEl>
                                          <p:spTgt spid="11273"/>
                                        </p:tgtEl>
                                        <p:attrNameLst>
                                          <p:attrName>style.rotation</p:attrName>
                                        </p:attrNameLst>
                                      </p:cBhvr>
                                      <p:tavLst>
                                        <p:tav tm="0">
                                          <p:val>
                                            <p:fltVal val="360"/>
                                          </p:val>
                                        </p:tav>
                                        <p:tav tm="100000">
                                          <p:val>
                                            <p:fltVal val="0"/>
                                          </p:val>
                                        </p:tav>
                                      </p:tavLst>
                                    </p:anim>
                                    <p:animEffect transition="in" filter="fade">
                                      <p:cBhvr>
                                        <p:cTn id="10" dur="3000"/>
                                        <p:tgtEl>
                                          <p:spTgt spid="11273"/>
                                        </p:tgtEl>
                                      </p:cBhvr>
                                    </p:animEffect>
                                  </p:childTnLst>
                                </p:cTn>
                              </p:par>
                            </p:childTnLst>
                          </p:cTn>
                        </p:par>
                        <p:par>
                          <p:cTn id="11" fill="hold" nodeType="afterGroup">
                            <p:stCondLst>
                              <p:cond delay="3000"/>
                            </p:stCondLst>
                            <p:childTnLst>
                              <p:par>
                                <p:cTn id="12" presetID="8" presetClass="entr" presetSubtype="16" fill="hold" grpId="0" nodeType="afterEffect">
                                  <p:stCondLst>
                                    <p:cond delay="0"/>
                                  </p:stCondLst>
                                  <p:childTnLst>
                                    <p:set>
                                      <p:cBhvr>
                                        <p:cTn id="13" dur="1" fill="hold">
                                          <p:stCondLst>
                                            <p:cond delay="0"/>
                                          </p:stCondLst>
                                        </p:cTn>
                                        <p:tgtEl>
                                          <p:spTgt spid="11266"/>
                                        </p:tgtEl>
                                        <p:attrNameLst>
                                          <p:attrName>style.visibility</p:attrName>
                                        </p:attrNameLst>
                                      </p:cBhvr>
                                      <p:to>
                                        <p:strVal val="visible"/>
                                      </p:to>
                                    </p:set>
                                    <p:animEffect transition="in" filter="diamond(in)">
                                      <p:cBhvr>
                                        <p:cTn id="14" dur="2000"/>
                                        <p:tgtEl>
                                          <p:spTgt spid="11266"/>
                                        </p:tgtEl>
                                      </p:cBhvr>
                                    </p:animEffect>
                                  </p:childTnLst>
                                </p:cTn>
                              </p:par>
                            </p:childTnLst>
                          </p:cTn>
                        </p:par>
                        <p:par>
                          <p:cTn id="15" fill="hold" nodeType="afterGroup">
                            <p:stCondLst>
                              <p:cond delay="5000"/>
                            </p:stCondLst>
                            <p:childTnLst>
                              <p:par>
                                <p:cTn id="16" presetID="8" presetClass="entr" presetSubtype="16" fill="hold" grpId="0" nodeType="afterEffect">
                                  <p:stCondLst>
                                    <p:cond delay="0"/>
                                  </p:stCondLst>
                                  <p:childTnLst>
                                    <p:set>
                                      <p:cBhvr>
                                        <p:cTn id="17" dur="1" fill="hold">
                                          <p:stCondLst>
                                            <p:cond delay="0"/>
                                          </p:stCondLst>
                                        </p:cTn>
                                        <p:tgtEl>
                                          <p:spTgt spid="11268"/>
                                        </p:tgtEl>
                                        <p:attrNameLst>
                                          <p:attrName>style.visibility</p:attrName>
                                        </p:attrNameLst>
                                      </p:cBhvr>
                                      <p:to>
                                        <p:strVal val="visible"/>
                                      </p:to>
                                    </p:set>
                                    <p:animEffect transition="in" filter="diamond(in)">
                                      <p:cBhvr>
                                        <p:cTn id="18" dur="2000"/>
                                        <p:tgtEl>
                                          <p:spTgt spid="11268"/>
                                        </p:tgtEl>
                                      </p:cBhvr>
                                    </p:animEffect>
                                  </p:childTnLst>
                                </p:cTn>
                              </p:par>
                            </p:childTnLst>
                          </p:cTn>
                        </p:par>
                        <p:par>
                          <p:cTn id="19" fill="hold" nodeType="afterGroup">
                            <p:stCondLst>
                              <p:cond delay="7000"/>
                            </p:stCondLst>
                            <p:childTnLst>
                              <p:par>
                                <p:cTn id="20" presetID="8" presetClass="entr" presetSubtype="16" fill="hold" grpId="0" nodeType="afterEffect">
                                  <p:stCondLst>
                                    <p:cond delay="0"/>
                                  </p:stCondLst>
                                  <p:childTnLst>
                                    <p:set>
                                      <p:cBhvr>
                                        <p:cTn id="21" dur="1" fill="hold">
                                          <p:stCondLst>
                                            <p:cond delay="0"/>
                                          </p:stCondLst>
                                        </p:cTn>
                                        <p:tgtEl>
                                          <p:spTgt spid="11269"/>
                                        </p:tgtEl>
                                        <p:attrNameLst>
                                          <p:attrName>style.visibility</p:attrName>
                                        </p:attrNameLst>
                                      </p:cBhvr>
                                      <p:to>
                                        <p:strVal val="visible"/>
                                      </p:to>
                                    </p:set>
                                    <p:animEffect transition="in" filter="diamond(in)">
                                      <p:cBhvr>
                                        <p:cTn id="22" dur="2000"/>
                                        <p:tgtEl>
                                          <p:spTgt spid="11269"/>
                                        </p:tgtEl>
                                      </p:cBhvr>
                                    </p:animEffect>
                                  </p:childTnLst>
                                </p:cTn>
                              </p:par>
                            </p:childTnLst>
                          </p:cTn>
                        </p:par>
                        <p:par>
                          <p:cTn id="23" fill="hold" nodeType="afterGroup">
                            <p:stCondLst>
                              <p:cond delay="9000"/>
                            </p:stCondLst>
                            <p:childTnLst>
                              <p:par>
                                <p:cTn id="24" presetID="8" presetClass="entr" presetSubtype="16" fill="hold" grpId="0" nodeType="afterEffect">
                                  <p:stCondLst>
                                    <p:cond delay="0"/>
                                  </p:stCondLst>
                                  <p:childTnLst>
                                    <p:set>
                                      <p:cBhvr>
                                        <p:cTn id="25" dur="1" fill="hold">
                                          <p:stCondLst>
                                            <p:cond delay="0"/>
                                          </p:stCondLst>
                                        </p:cTn>
                                        <p:tgtEl>
                                          <p:spTgt spid="11270"/>
                                        </p:tgtEl>
                                        <p:attrNameLst>
                                          <p:attrName>style.visibility</p:attrName>
                                        </p:attrNameLst>
                                      </p:cBhvr>
                                      <p:to>
                                        <p:strVal val="visible"/>
                                      </p:to>
                                    </p:set>
                                    <p:animEffect transition="in" filter="diamond(in)">
                                      <p:cBhvr>
                                        <p:cTn id="26" dur="2000"/>
                                        <p:tgtEl>
                                          <p:spTgt spid="11270"/>
                                        </p:tgtEl>
                                      </p:cBhvr>
                                    </p:animEffect>
                                  </p:childTnLst>
                                </p:cTn>
                              </p:par>
                            </p:childTnLst>
                          </p:cTn>
                        </p:par>
                        <p:par>
                          <p:cTn id="27" fill="hold" nodeType="afterGroup">
                            <p:stCondLst>
                              <p:cond delay="11000"/>
                            </p:stCondLst>
                            <p:childTnLst>
                              <p:par>
                                <p:cTn id="28" presetID="8" presetClass="entr" presetSubtype="16" fill="hold" grpId="0" nodeType="afterEffect">
                                  <p:stCondLst>
                                    <p:cond delay="0"/>
                                  </p:stCondLst>
                                  <p:childTnLst>
                                    <p:set>
                                      <p:cBhvr>
                                        <p:cTn id="29" dur="1" fill="hold">
                                          <p:stCondLst>
                                            <p:cond delay="0"/>
                                          </p:stCondLst>
                                        </p:cTn>
                                        <p:tgtEl>
                                          <p:spTgt spid="11271"/>
                                        </p:tgtEl>
                                        <p:attrNameLst>
                                          <p:attrName>style.visibility</p:attrName>
                                        </p:attrNameLst>
                                      </p:cBhvr>
                                      <p:to>
                                        <p:strVal val="visible"/>
                                      </p:to>
                                    </p:set>
                                    <p:animEffect transition="in" filter="diamond(in)">
                                      <p:cBhvr>
                                        <p:cTn id="30" dur="2000"/>
                                        <p:tgtEl>
                                          <p:spTgt spid="11271"/>
                                        </p:tgtEl>
                                      </p:cBhvr>
                                    </p:animEffect>
                                  </p:childTnLst>
                                </p:cTn>
                              </p:par>
                            </p:childTnLst>
                          </p:cTn>
                        </p:par>
                        <p:par>
                          <p:cTn id="31" fill="hold" nodeType="afterGroup">
                            <p:stCondLst>
                              <p:cond delay="13000"/>
                            </p:stCondLst>
                            <p:childTnLst>
                              <p:par>
                                <p:cTn id="32" presetID="8" presetClass="entr" presetSubtype="16" fill="hold" grpId="0" nodeType="afterEffect">
                                  <p:stCondLst>
                                    <p:cond delay="0"/>
                                  </p:stCondLst>
                                  <p:childTnLst>
                                    <p:set>
                                      <p:cBhvr>
                                        <p:cTn id="33" dur="1" fill="hold">
                                          <p:stCondLst>
                                            <p:cond delay="0"/>
                                          </p:stCondLst>
                                        </p:cTn>
                                        <p:tgtEl>
                                          <p:spTgt spid="11272"/>
                                        </p:tgtEl>
                                        <p:attrNameLst>
                                          <p:attrName>style.visibility</p:attrName>
                                        </p:attrNameLst>
                                      </p:cBhvr>
                                      <p:to>
                                        <p:strVal val="visible"/>
                                      </p:to>
                                    </p:set>
                                    <p:animEffect transition="in" filter="diamond(in)">
                                      <p:cBhvr>
                                        <p:cTn id="34" dur="2000"/>
                                        <p:tgtEl>
                                          <p:spTgt spid="11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11268" grpId="0" animBg="1"/>
      <p:bldP spid="11269" grpId="0" animBg="1"/>
      <p:bldP spid="11270" grpId="0" animBg="1"/>
      <p:bldP spid="11271" grpId="0" animBg="1"/>
      <p:bldP spid="11272" grpId="0" animBg="1"/>
      <p:bldP spid="1127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057400" y="609600"/>
            <a:ext cx="6705600" cy="609600"/>
          </a:xfrm>
          <a:prstGeom prst="roundRect">
            <a:avLst>
              <a:gd name="adj" fmla="val 16667"/>
            </a:avLst>
          </a:prstGeom>
          <a:solidFill>
            <a:schemeClr val="accent4"/>
          </a:solidFill>
          <a:ln w="76200" cmpd="tri">
            <a:solidFill>
              <a:schemeClr val="tx2">
                <a:lumMod val="25000"/>
              </a:schemeClr>
            </a:solidFill>
            <a:round/>
            <a:headEnd/>
            <a:tailEnd/>
          </a:ln>
        </p:spPr>
        <p:txBody>
          <a:bodyPr/>
          <a:lstStyle/>
          <a:p>
            <a:pPr algn="ctr">
              <a:defRPr/>
            </a:pPr>
            <a:r>
              <a:rPr lang="uz-Cyrl-UZ" sz="2800" b="1">
                <a:latin typeface="+mn-lt"/>
              </a:rPr>
              <a:t>Шахс билиш фаолиятининг схемаси</a:t>
            </a:r>
            <a:endParaRPr lang="ru-RU" sz="2800" b="1">
              <a:solidFill>
                <a:srgbClr val="993300"/>
              </a:solidFill>
              <a:latin typeface="+mn-lt"/>
            </a:endParaRPr>
          </a:p>
        </p:txBody>
      </p:sp>
      <p:pic>
        <p:nvPicPr>
          <p:cNvPr id="3" name="Рисунок 2"/>
          <p:cNvPicPr>
            <a:picLocks noChangeAspect="1"/>
          </p:cNvPicPr>
          <p:nvPr/>
        </p:nvPicPr>
        <p:blipFill>
          <a:blip r:embed="rId2">
            <a:extLst/>
          </a:blip>
          <a:stretch>
            <a:fillRect/>
          </a:stretch>
        </p:blipFill>
        <p:spPr>
          <a:xfrm>
            <a:off x="76200" y="152400"/>
            <a:ext cx="2206625" cy="1464160"/>
          </a:xfrm>
          <a:prstGeom prst="ellipse">
            <a:avLst/>
          </a:prstGeom>
          <a:solidFill>
            <a:schemeClr val="accent5"/>
          </a:solidFill>
          <a:ln w="63500" cap="rnd">
            <a:solidFill>
              <a:schemeClr val="accent4"/>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AutoShape 3"/>
          <p:cNvSpPr>
            <a:spLocks noChangeArrowheads="1"/>
          </p:cNvSpPr>
          <p:nvPr/>
        </p:nvSpPr>
        <p:spPr bwMode="auto">
          <a:xfrm rot="-897729">
            <a:off x="207963" y="3092450"/>
            <a:ext cx="430212" cy="695325"/>
          </a:xfrm>
          <a:prstGeom prst="curvedRightArrow">
            <a:avLst>
              <a:gd name="adj1" fmla="val 36852"/>
              <a:gd name="adj2" fmla="val 73696"/>
              <a:gd name="adj3" fmla="val 33333"/>
            </a:avLst>
          </a:prstGeom>
          <a:solidFill>
            <a:srgbClr val="FF0000"/>
          </a:solidFill>
          <a:ln w="9525">
            <a:solidFill>
              <a:srgbClr val="000000"/>
            </a:solidFill>
            <a:miter lim="800000"/>
            <a:headEnd/>
            <a:tailEnd/>
          </a:ln>
        </p:spPr>
        <p:txBody>
          <a:bodyPr/>
          <a:lstStyle/>
          <a:p>
            <a:endParaRPr lang="ru-RU"/>
          </a:p>
        </p:txBody>
      </p:sp>
      <p:sp>
        <p:nvSpPr>
          <p:cNvPr id="8" name="AutoShape 4"/>
          <p:cNvSpPr>
            <a:spLocks noChangeArrowheads="1"/>
          </p:cNvSpPr>
          <p:nvPr/>
        </p:nvSpPr>
        <p:spPr bwMode="auto">
          <a:xfrm rot="-897729">
            <a:off x="255588" y="4387850"/>
            <a:ext cx="430212" cy="695325"/>
          </a:xfrm>
          <a:prstGeom prst="curvedRightArrow">
            <a:avLst>
              <a:gd name="adj1" fmla="val 36852"/>
              <a:gd name="adj2" fmla="val 73696"/>
              <a:gd name="adj3" fmla="val 33333"/>
            </a:avLst>
          </a:prstGeom>
          <a:solidFill>
            <a:srgbClr val="FF0000"/>
          </a:solidFill>
          <a:ln w="9525">
            <a:solidFill>
              <a:srgbClr val="000000"/>
            </a:solidFill>
            <a:miter lim="800000"/>
            <a:headEnd/>
            <a:tailEnd/>
          </a:ln>
        </p:spPr>
        <p:txBody>
          <a:bodyPr/>
          <a:lstStyle/>
          <a:p>
            <a:endParaRPr lang="ru-RU"/>
          </a:p>
        </p:txBody>
      </p:sp>
      <p:sp>
        <p:nvSpPr>
          <p:cNvPr id="9" name="AutoShape 5"/>
          <p:cNvSpPr>
            <a:spLocks noChangeArrowheads="1"/>
          </p:cNvSpPr>
          <p:nvPr/>
        </p:nvSpPr>
        <p:spPr bwMode="auto">
          <a:xfrm rot="-897729">
            <a:off x="255588" y="5661025"/>
            <a:ext cx="430212" cy="695325"/>
          </a:xfrm>
          <a:prstGeom prst="curvedRightArrow">
            <a:avLst>
              <a:gd name="adj1" fmla="val 36852"/>
              <a:gd name="adj2" fmla="val 73696"/>
              <a:gd name="adj3" fmla="val 33333"/>
            </a:avLst>
          </a:prstGeom>
          <a:solidFill>
            <a:srgbClr val="FF0000"/>
          </a:solidFill>
          <a:ln w="9525">
            <a:solidFill>
              <a:srgbClr val="000000"/>
            </a:solidFill>
            <a:miter lim="800000"/>
            <a:headEnd/>
            <a:tailEnd/>
          </a:ln>
        </p:spPr>
        <p:txBody>
          <a:bodyPr/>
          <a:lstStyle/>
          <a:p>
            <a:endParaRPr lang="ru-RU"/>
          </a:p>
        </p:txBody>
      </p:sp>
      <p:sp>
        <p:nvSpPr>
          <p:cNvPr id="10" name="AutoShape 6"/>
          <p:cNvSpPr>
            <a:spLocks noChangeArrowheads="1"/>
          </p:cNvSpPr>
          <p:nvPr/>
        </p:nvSpPr>
        <p:spPr bwMode="auto">
          <a:xfrm>
            <a:off x="881063" y="3052763"/>
            <a:ext cx="3009900" cy="1138237"/>
          </a:xfrm>
          <a:prstGeom prst="plaque">
            <a:avLst>
              <a:gd name="adj" fmla="val 16667"/>
            </a:avLst>
          </a:prstGeom>
          <a:solidFill>
            <a:schemeClr val="accent4"/>
          </a:solidFill>
          <a:ln w="38100">
            <a:solidFill>
              <a:srgbClr val="C00000"/>
            </a:solidFill>
            <a:miter lim="800000"/>
            <a:headEnd/>
            <a:tailEnd/>
          </a:ln>
        </p:spPr>
        <p:txBody>
          <a:bodyPr/>
          <a:lstStyle/>
          <a:p>
            <a:pPr algn="ctr">
              <a:defRPr/>
            </a:pPr>
            <a:endParaRPr lang="uz-Cyrl-UZ" sz="900" b="1">
              <a:solidFill>
                <a:schemeClr val="bg2">
                  <a:lumMod val="75000"/>
                </a:schemeClr>
              </a:solidFill>
              <a:latin typeface="+mn-lt"/>
            </a:endParaRPr>
          </a:p>
          <a:p>
            <a:pPr algn="ctr">
              <a:defRPr/>
            </a:pPr>
            <a:r>
              <a:rPr lang="uz-Cyrl-UZ" sz="2800" b="1">
                <a:solidFill>
                  <a:schemeClr val="bg2">
                    <a:lumMod val="75000"/>
                  </a:schemeClr>
                </a:solidFill>
                <a:latin typeface="+mn-lt"/>
              </a:rPr>
              <a:t>Ўқув муаммоси</a:t>
            </a:r>
            <a:endParaRPr lang="ru-RU" sz="2800">
              <a:solidFill>
                <a:schemeClr val="bg2">
                  <a:lumMod val="75000"/>
                </a:schemeClr>
              </a:solidFill>
              <a:latin typeface="+mn-lt"/>
            </a:endParaRPr>
          </a:p>
        </p:txBody>
      </p:sp>
      <p:sp>
        <p:nvSpPr>
          <p:cNvPr id="11" name="AutoShape 7"/>
          <p:cNvSpPr>
            <a:spLocks noChangeArrowheads="1"/>
          </p:cNvSpPr>
          <p:nvPr/>
        </p:nvSpPr>
        <p:spPr bwMode="auto">
          <a:xfrm>
            <a:off x="952500" y="4351338"/>
            <a:ext cx="3009900" cy="1138237"/>
          </a:xfrm>
          <a:prstGeom prst="plaque">
            <a:avLst>
              <a:gd name="adj" fmla="val 16667"/>
            </a:avLst>
          </a:prstGeom>
          <a:solidFill>
            <a:schemeClr val="accent4"/>
          </a:solidFill>
          <a:ln w="38100">
            <a:solidFill>
              <a:srgbClr val="C00000"/>
            </a:solidFill>
            <a:miter lim="800000"/>
            <a:headEnd/>
            <a:tailEnd/>
          </a:ln>
        </p:spPr>
        <p:txBody>
          <a:bodyPr/>
          <a:lstStyle/>
          <a:p>
            <a:pPr algn="ctr">
              <a:defRPr/>
            </a:pPr>
            <a:r>
              <a:rPr lang="uz-Cyrl-UZ" sz="2200" b="1">
                <a:solidFill>
                  <a:schemeClr val="bg2">
                    <a:lumMod val="75000"/>
                  </a:schemeClr>
                </a:solidFill>
                <a:latin typeface="+mn-lt"/>
              </a:rPr>
              <a:t>Ўқув муаммосини ечиш учун изланиш</a:t>
            </a:r>
            <a:endParaRPr lang="ru-RU" sz="2200">
              <a:solidFill>
                <a:schemeClr val="bg2">
                  <a:lumMod val="75000"/>
                </a:schemeClr>
              </a:solidFill>
              <a:latin typeface="+mn-lt"/>
            </a:endParaRPr>
          </a:p>
        </p:txBody>
      </p:sp>
      <p:sp>
        <p:nvSpPr>
          <p:cNvPr id="12" name="AutoShape 8"/>
          <p:cNvSpPr>
            <a:spLocks noChangeArrowheads="1"/>
          </p:cNvSpPr>
          <p:nvPr/>
        </p:nvSpPr>
        <p:spPr bwMode="auto">
          <a:xfrm>
            <a:off x="952500" y="5638800"/>
            <a:ext cx="3009900" cy="1138238"/>
          </a:xfrm>
          <a:prstGeom prst="plaque">
            <a:avLst>
              <a:gd name="adj" fmla="val 16667"/>
            </a:avLst>
          </a:prstGeom>
          <a:solidFill>
            <a:schemeClr val="accent4"/>
          </a:solidFill>
          <a:ln w="38100">
            <a:solidFill>
              <a:srgbClr val="C00000"/>
            </a:solidFill>
            <a:miter lim="800000"/>
            <a:headEnd/>
            <a:tailEnd/>
          </a:ln>
        </p:spPr>
        <p:txBody>
          <a:bodyPr/>
          <a:lstStyle/>
          <a:p>
            <a:pPr algn="ctr">
              <a:defRPr/>
            </a:pPr>
            <a:r>
              <a:rPr lang="uz-Cyrl-UZ" sz="2800" b="1">
                <a:solidFill>
                  <a:schemeClr val="bg2">
                    <a:lumMod val="75000"/>
                  </a:schemeClr>
                </a:solidFill>
                <a:latin typeface="+mn-lt"/>
              </a:rPr>
              <a:t>Муаммонинг</a:t>
            </a:r>
            <a:r>
              <a:rPr lang="uz-Cyrl-UZ" sz="2800" b="1" i="1">
                <a:solidFill>
                  <a:schemeClr val="bg2">
                    <a:lumMod val="75000"/>
                  </a:schemeClr>
                </a:solidFill>
                <a:latin typeface="+mn-lt"/>
              </a:rPr>
              <a:t> </a:t>
            </a:r>
            <a:r>
              <a:rPr lang="uz-Cyrl-UZ" sz="2800" b="1">
                <a:solidFill>
                  <a:schemeClr val="bg2">
                    <a:lumMod val="75000"/>
                  </a:schemeClr>
                </a:solidFill>
                <a:latin typeface="+mn-lt"/>
              </a:rPr>
              <a:t>ечилиши</a:t>
            </a:r>
            <a:endParaRPr lang="ru-RU" sz="2800">
              <a:solidFill>
                <a:schemeClr val="bg2">
                  <a:lumMod val="75000"/>
                </a:schemeClr>
              </a:solidFill>
              <a:effectLst>
                <a:outerShdw blurRad="38100" dist="38100" dir="2700000" algn="tl">
                  <a:srgbClr val="000000"/>
                </a:outerShdw>
              </a:effectLst>
              <a:latin typeface="+mn-lt"/>
            </a:endParaRPr>
          </a:p>
        </p:txBody>
      </p:sp>
      <p:sp>
        <p:nvSpPr>
          <p:cNvPr id="13" name="AutoShape 9"/>
          <p:cNvSpPr>
            <a:spLocks noChangeArrowheads="1"/>
          </p:cNvSpPr>
          <p:nvPr/>
        </p:nvSpPr>
        <p:spPr bwMode="auto">
          <a:xfrm rot="-897729">
            <a:off x="184150" y="1873250"/>
            <a:ext cx="431800" cy="693738"/>
          </a:xfrm>
          <a:prstGeom prst="curvedRightArrow">
            <a:avLst>
              <a:gd name="adj1" fmla="val 36632"/>
              <a:gd name="adj2" fmla="val 73257"/>
              <a:gd name="adj3" fmla="val 33333"/>
            </a:avLst>
          </a:prstGeom>
          <a:solidFill>
            <a:srgbClr val="FF0000"/>
          </a:solidFill>
          <a:ln w="9525">
            <a:solidFill>
              <a:srgbClr val="000000"/>
            </a:solidFill>
            <a:miter lim="800000"/>
            <a:headEnd/>
            <a:tailEnd/>
          </a:ln>
        </p:spPr>
        <p:txBody>
          <a:bodyPr/>
          <a:lstStyle/>
          <a:p>
            <a:endParaRPr lang="ru-RU"/>
          </a:p>
        </p:txBody>
      </p:sp>
      <p:sp>
        <p:nvSpPr>
          <p:cNvPr id="14" name="AutoShape 10"/>
          <p:cNvSpPr>
            <a:spLocks noChangeArrowheads="1"/>
          </p:cNvSpPr>
          <p:nvPr/>
        </p:nvSpPr>
        <p:spPr bwMode="auto">
          <a:xfrm>
            <a:off x="855663" y="1757363"/>
            <a:ext cx="3009900" cy="1138237"/>
          </a:xfrm>
          <a:prstGeom prst="plaque">
            <a:avLst>
              <a:gd name="adj" fmla="val 16667"/>
            </a:avLst>
          </a:prstGeom>
          <a:solidFill>
            <a:schemeClr val="accent4"/>
          </a:solidFill>
          <a:ln w="38100">
            <a:solidFill>
              <a:srgbClr val="C00000"/>
            </a:solidFill>
            <a:miter lim="800000"/>
            <a:headEnd/>
            <a:tailEnd/>
          </a:ln>
        </p:spPr>
        <p:txBody>
          <a:bodyPr/>
          <a:lstStyle/>
          <a:p>
            <a:pPr algn="ctr">
              <a:defRPr/>
            </a:pPr>
            <a:r>
              <a:rPr lang="uz-Cyrl-UZ" sz="2800" b="1">
                <a:solidFill>
                  <a:schemeClr val="bg2">
                    <a:lumMod val="75000"/>
                  </a:schemeClr>
                </a:solidFill>
                <a:latin typeface="+mn-lt"/>
              </a:rPr>
              <a:t>Муаммоли вазият</a:t>
            </a:r>
            <a:endParaRPr lang="ru-RU" sz="2800">
              <a:solidFill>
                <a:schemeClr val="bg2">
                  <a:lumMod val="75000"/>
                </a:schemeClr>
              </a:solidFill>
              <a:latin typeface="+mn-lt"/>
            </a:endParaRPr>
          </a:p>
        </p:txBody>
      </p:sp>
      <p:sp>
        <p:nvSpPr>
          <p:cNvPr id="15" name="Стрелка вправо 14"/>
          <p:cNvSpPr/>
          <p:nvPr/>
        </p:nvSpPr>
        <p:spPr>
          <a:xfrm>
            <a:off x="4097338" y="2057400"/>
            <a:ext cx="779462" cy="457200"/>
          </a:xfrm>
          <a:prstGeom prst="rightArrow">
            <a:avLst/>
          </a:prstGeom>
          <a:solidFill>
            <a:srgbClr val="C00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6" name="AutoShape 6"/>
          <p:cNvSpPr>
            <a:spLocks noChangeArrowheads="1"/>
          </p:cNvSpPr>
          <p:nvPr/>
        </p:nvSpPr>
        <p:spPr bwMode="auto">
          <a:xfrm>
            <a:off x="5027613" y="1752600"/>
            <a:ext cx="3887787" cy="1150938"/>
          </a:xfrm>
          <a:prstGeom prst="roundRect">
            <a:avLst>
              <a:gd name="adj" fmla="val 16667"/>
            </a:avLst>
          </a:prstGeom>
          <a:solidFill>
            <a:schemeClr val="accent5"/>
          </a:solidFill>
          <a:ln w="38100" cmpd="dbl">
            <a:solidFill>
              <a:srgbClr val="0000CC"/>
            </a:solidFill>
            <a:round/>
            <a:headEnd/>
            <a:tailEnd/>
          </a:ln>
        </p:spPr>
        <p:txBody>
          <a:bodyPr/>
          <a:lstStyle/>
          <a:p>
            <a:pPr algn="ctr">
              <a:defRPr/>
            </a:pPr>
            <a:endParaRPr lang="uz-Cyrl-UZ" sz="1400" b="1">
              <a:solidFill>
                <a:schemeClr val="bg2">
                  <a:lumMod val="75000"/>
                </a:schemeClr>
              </a:solidFill>
              <a:latin typeface="+mn-lt"/>
            </a:endParaRPr>
          </a:p>
          <a:p>
            <a:pPr algn="ctr">
              <a:defRPr/>
            </a:pPr>
            <a:r>
              <a:rPr lang="uz-Cyrl-UZ" sz="2400" b="1">
                <a:solidFill>
                  <a:schemeClr val="bg2">
                    <a:lumMod val="75000"/>
                  </a:schemeClr>
                </a:solidFill>
                <a:latin typeface="+mn-lt"/>
              </a:rPr>
              <a:t>Билим олиш  </a:t>
            </a:r>
            <a:endParaRPr lang="ru-RU" sz="2400" b="1">
              <a:solidFill>
                <a:schemeClr val="bg2">
                  <a:lumMod val="75000"/>
                </a:schemeClr>
              </a:solidFill>
              <a:latin typeface="+mn-lt"/>
            </a:endParaRPr>
          </a:p>
        </p:txBody>
      </p:sp>
      <p:sp>
        <p:nvSpPr>
          <p:cNvPr id="17" name="Стрелка вправо 16"/>
          <p:cNvSpPr/>
          <p:nvPr/>
        </p:nvSpPr>
        <p:spPr>
          <a:xfrm>
            <a:off x="4114800" y="3352800"/>
            <a:ext cx="779463" cy="457200"/>
          </a:xfrm>
          <a:prstGeom prst="rightArrow">
            <a:avLst/>
          </a:prstGeom>
          <a:solidFill>
            <a:srgbClr val="C00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8" name="AutoShape 6"/>
          <p:cNvSpPr>
            <a:spLocks noChangeArrowheads="1"/>
          </p:cNvSpPr>
          <p:nvPr/>
        </p:nvSpPr>
        <p:spPr bwMode="auto">
          <a:xfrm>
            <a:off x="5029200" y="3040063"/>
            <a:ext cx="3887788" cy="1150937"/>
          </a:xfrm>
          <a:prstGeom prst="roundRect">
            <a:avLst>
              <a:gd name="adj" fmla="val 16667"/>
            </a:avLst>
          </a:prstGeom>
          <a:solidFill>
            <a:schemeClr val="accent5"/>
          </a:solidFill>
          <a:ln w="38100" cmpd="dbl">
            <a:solidFill>
              <a:srgbClr val="0000CC"/>
            </a:solidFill>
            <a:round/>
            <a:headEnd/>
            <a:tailEnd/>
          </a:ln>
        </p:spPr>
        <p:txBody>
          <a:bodyPr/>
          <a:lstStyle/>
          <a:p>
            <a:pPr algn="ctr">
              <a:defRPr/>
            </a:pPr>
            <a:endParaRPr lang="uz-Cyrl-UZ" sz="500" b="1">
              <a:solidFill>
                <a:schemeClr val="bg2">
                  <a:lumMod val="75000"/>
                </a:schemeClr>
              </a:solidFill>
              <a:latin typeface="+mn-lt"/>
            </a:endParaRPr>
          </a:p>
          <a:p>
            <a:pPr algn="ctr">
              <a:defRPr/>
            </a:pPr>
            <a:r>
              <a:rPr lang="uz-Cyrl-UZ" sz="2400" b="1">
                <a:solidFill>
                  <a:schemeClr val="bg2">
                    <a:lumMod val="75000"/>
                  </a:schemeClr>
                </a:solidFill>
                <a:latin typeface="+mn-lt"/>
              </a:rPr>
              <a:t>Билиш эхтиёжини юзага келтиради</a:t>
            </a:r>
            <a:endParaRPr lang="ru-RU" sz="2400" b="1">
              <a:solidFill>
                <a:schemeClr val="bg2">
                  <a:lumMod val="75000"/>
                </a:schemeClr>
              </a:solidFill>
              <a:latin typeface="+mn-lt"/>
            </a:endParaRPr>
          </a:p>
        </p:txBody>
      </p:sp>
      <p:sp>
        <p:nvSpPr>
          <p:cNvPr id="19" name="Стрелка вправо 18"/>
          <p:cNvSpPr/>
          <p:nvPr/>
        </p:nvSpPr>
        <p:spPr>
          <a:xfrm>
            <a:off x="4114800" y="4648200"/>
            <a:ext cx="779463" cy="457200"/>
          </a:xfrm>
          <a:prstGeom prst="rightArrow">
            <a:avLst/>
          </a:prstGeom>
          <a:solidFill>
            <a:srgbClr val="C00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0" name="AutoShape 6"/>
          <p:cNvSpPr>
            <a:spLocks noChangeArrowheads="1"/>
          </p:cNvSpPr>
          <p:nvPr/>
        </p:nvSpPr>
        <p:spPr bwMode="auto">
          <a:xfrm>
            <a:off x="5029200" y="4335463"/>
            <a:ext cx="3887788" cy="1150937"/>
          </a:xfrm>
          <a:prstGeom prst="roundRect">
            <a:avLst>
              <a:gd name="adj" fmla="val 16667"/>
            </a:avLst>
          </a:prstGeom>
          <a:solidFill>
            <a:schemeClr val="accent5"/>
          </a:solidFill>
          <a:ln w="38100" cmpd="dbl">
            <a:solidFill>
              <a:srgbClr val="0000CC"/>
            </a:solidFill>
            <a:round/>
            <a:headEnd/>
            <a:tailEnd/>
          </a:ln>
        </p:spPr>
        <p:txBody>
          <a:bodyPr/>
          <a:lstStyle/>
          <a:p>
            <a:pPr algn="ctr">
              <a:defRPr/>
            </a:pPr>
            <a:endParaRPr lang="uz-Cyrl-UZ" sz="1000" b="1">
              <a:solidFill>
                <a:schemeClr val="bg2">
                  <a:lumMod val="75000"/>
                </a:schemeClr>
              </a:solidFill>
              <a:latin typeface="+mn-lt"/>
            </a:endParaRPr>
          </a:p>
          <a:p>
            <a:pPr algn="ctr">
              <a:defRPr/>
            </a:pPr>
            <a:r>
              <a:rPr lang="uz-Cyrl-UZ" sz="2400" b="1">
                <a:solidFill>
                  <a:schemeClr val="bg2">
                    <a:lumMod val="75000"/>
                  </a:schemeClr>
                </a:solidFill>
                <a:latin typeface="+mn-lt"/>
              </a:rPr>
              <a:t>Фаол билиш жараёнига ундайди</a:t>
            </a:r>
            <a:endParaRPr lang="ru-RU" sz="2400" b="1">
              <a:solidFill>
                <a:schemeClr val="bg2">
                  <a:lumMod val="75000"/>
                </a:schemeClr>
              </a:solidFill>
              <a:latin typeface="+mn-lt"/>
            </a:endParaRPr>
          </a:p>
        </p:txBody>
      </p:sp>
      <p:sp>
        <p:nvSpPr>
          <p:cNvPr id="21" name="Стрелка вправо 20"/>
          <p:cNvSpPr/>
          <p:nvPr/>
        </p:nvSpPr>
        <p:spPr>
          <a:xfrm>
            <a:off x="4114800" y="5943600"/>
            <a:ext cx="779463" cy="457200"/>
          </a:xfrm>
          <a:prstGeom prst="rightArrow">
            <a:avLst/>
          </a:prstGeom>
          <a:solidFill>
            <a:srgbClr val="C00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2" name="AutoShape 6"/>
          <p:cNvSpPr>
            <a:spLocks noChangeArrowheads="1"/>
          </p:cNvSpPr>
          <p:nvPr/>
        </p:nvSpPr>
        <p:spPr bwMode="auto">
          <a:xfrm>
            <a:off x="5029200" y="5630863"/>
            <a:ext cx="3887788" cy="1150937"/>
          </a:xfrm>
          <a:prstGeom prst="roundRect">
            <a:avLst>
              <a:gd name="adj" fmla="val 16667"/>
            </a:avLst>
          </a:prstGeom>
          <a:solidFill>
            <a:schemeClr val="accent5"/>
          </a:solidFill>
          <a:ln w="38100" cmpd="dbl">
            <a:solidFill>
              <a:srgbClr val="0000CC"/>
            </a:solidFill>
            <a:round/>
            <a:headEnd/>
            <a:tailEnd/>
          </a:ln>
        </p:spPr>
        <p:txBody>
          <a:bodyPr/>
          <a:lstStyle/>
          <a:p>
            <a:pPr algn="ctr">
              <a:lnSpc>
                <a:spcPct val="80000"/>
              </a:lnSpc>
              <a:defRPr/>
            </a:pPr>
            <a:r>
              <a:rPr lang="uz-Cyrl-UZ" sz="2400" b="1">
                <a:solidFill>
                  <a:schemeClr val="bg2">
                    <a:lumMod val="75000"/>
                  </a:schemeClr>
                </a:solidFill>
                <a:latin typeface="+mn-lt"/>
              </a:rPr>
              <a:t>Янги билимларни ўзлаштириш имконини беради</a:t>
            </a:r>
            <a:endParaRPr lang="ru-RU" sz="2400" b="1">
              <a:solidFill>
                <a:schemeClr val="bg2">
                  <a:lumMod val="75000"/>
                </a:schemeClr>
              </a:solidFill>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childTnLst>
                          </p:cTn>
                        </p:par>
                        <p:par>
                          <p:cTn id="12" fill="hold">
                            <p:stCondLst>
                              <p:cond delay="4000"/>
                            </p:stCondLst>
                            <p:childTnLst>
                              <p:par>
                                <p:cTn id="13" presetID="3" presetClass="entr" presetSubtype="5"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vertical)">
                                      <p:cBhvr>
                                        <p:cTn id="15" dur="2000"/>
                                        <p:tgtEl>
                                          <p:spTgt spid="13"/>
                                        </p:tgtEl>
                                      </p:cBhvr>
                                    </p:animEffect>
                                  </p:childTnLst>
                                </p:cTn>
                              </p:par>
                            </p:childTnLst>
                          </p:cTn>
                        </p:par>
                        <p:par>
                          <p:cTn id="16" fill="hold">
                            <p:stCondLst>
                              <p:cond delay="6000"/>
                            </p:stCondLst>
                            <p:childTnLst>
                              <p:par>
                                <p:cTn id="17" presetID="3" presetClass="entr" presetSubtype="1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blinds(horizontal)">
                                      <p:cBhvr>
                                        <p:cTn id="19" dur="2000"/>
                                        <p:tgtEl>
                                          <p:spTgt spid="14"/>
                                        </p:tgtEl>
                                      </p:cBhvr>
                                    </p:animEffect>
                                  </p:childTnLst>
                                </p:cTn>
                              </p:par>
                            </p:childTnLst>
                          </p:cTn>
                        </p:par>
                        <p:par>
                          <p:cTn id="20" fill="hold">
                            <p:stCondLst>
                              <p:cond delay="8000"/>
                            </p:stCondLst>
                            <p:childTnLst>
                              <p:par>
                                <p:cTn id="21" presetID="55"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500" fill="hold"/>
                                        <p:tgtEl>
                                          <p:spTgt spid="15"/>
                                        </p:tgtEl>
                                        <p:attrNameLst>
                                          <p:attrName>ppt_w</p:attrName>
                                        </p:attrNameLst>
                                      </p:cBhvr>
                                      <p:tavLst>
                                        <p:tav tm="0">
                                          <p:val>
                                            <p:strVal val="#ppt_w*0.70"/>
                                          </p:val>
                                        </p:tav>
                                        <p:tav tm="100000">
                                          <p:val>
                                            <p:strVal val="#ppt_w"/>
                                          </p:val>
                                        </p:tav>
                                      </p:tavLst>
                                    </p:anim>
                                    <p:anim calcmode="lin" valueType="num">
                                      <p:cBhvr>
                                        <p:cTn id="24" dur="1500" fill="hold"/>
                                        <p:tgtEl>
                                          <p:spTgt spid="15"/>
                                        </p:tgtEl>
                                        <p:attrNameLst>
                                          <p:attrName>ppt_h</p:attrName>
                                        </p:attrNameLst>
                                      </p:cBhvr>
                                      <p:tavLst>
                                        <p:tav tm="0">
                                          <p:val>
                                            <p:strVal val="#ppt_h"/>
                                          </p:val>
                                        </p:tav>
                                        <p:tav tm="100000">
                                          <p:val>
                                            <p:strVal val="#ppt_h"/>
                                          </p:val>
                                        </p:tav>
                                      </p:tavLst>
                                    </p:anim>
                                    <p:animEffect transition="in" filter="fade">
                                      <p:cBhvr>
                                        <p:cTn id="25" dur="1500"/>
                                        <p:tgtEl>
                                          <p:spTgt spid="15"/>
                                        </p:tgtEl>
                                      </p:cBhvr>
                                    </p:animEffect>
                                  </p:childTnLst>
                                </p:cTn>
                              </p:par>
                            </p:childTnLst>
                          </p:cTn>
                        </p:par>
                        <p:par>
                          <p:cTn id="26" fill="hold">
                            <p:stCondLst>
                              <p:cond delay="9500"/>
                            </p:stCondLst>
                            <p:childTnLst>
                              <p:par>
                                <p:cTn id="27" presetID="18" presetClass="entr" presetSubtype="12" fill="hold" grpId="0" nodeType="after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2000"/>
                                        <p:tgtEl>
                                          <p:spTgt spid="16"/>
                                        </p:tgtEl>
                                      </p:cBhvr>
                                    </p:animEffect>
                                  </p:childTnLst>
                                </p:cTn>
                              </p:par>
                            </p:childTnLst>
                          </p:cTn>
                        </p:par>
                        <p:par>
                          <p:cTn id="30" fill="hold">
                            <p:stCondLst>
                              <p:cond delay="11500"/>
                            </p:stCondLst>
                            <p:childTnLst>
                              <p:par>
                                <p:cTn id="31" presetID="3" presetClass="entr" presetSubtype="5"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vertical)">
                                      <p:cBhvr>
                                        <p:cTn id="33" dur="2000"/>
                                        <p:tgtEl>
                                          <p:spTgt spid="7"/>
                                        </p:tgtEl>
                                      </p:cBhvr>
                                    </p:animEffect>
                                  </p:childTnLst>
                                </p:cTn>
                              </p:par>
                            </p:childTnLst>
                          </p:cTn>
                        </p:par>
                        <p:par>
                          <p:cTn id="34" fill="hold">
                            <p:stCondLst>
                              <p:cond delay="13500"/>
                            </p:stCondLst>
                            <p:childTnLst>
                              <p:par>
                                <p:cTn id="35" presetID="3" presetClass="entr" presetSubtype="10"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2000"/>
                                        <p:tgtEl>
                                          <p:spTgt spid="10"/>
                                        </p:tgtEl>
                                      </p:cBhvr>
                                    </p:animEffect>
                                  </p:childTnLst>
                                </p:cTn>
                              </p:par>
                            </p:childTnLst>
                          </p:cTn>
                        </p:par>
                        <p:par>
                          <p:cTn id="38" fill="hold">
                            <p:stCondLst>
                              <p:cond delay="15500"/>
                            </p:stCondLst>
                            <p:childTnLst>
                              <p:par>
                                <p:cTn id="39" presetID="55" presetClass="entr" presetSubtype="0"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1500" fill="hold"/>
                                        <p:tgtEl>
                                          <p:spTgt spid="17"/>
                                        </p:tgtEl>
                                        <p:attrNameLst>
                                          <p:attrName>ppt_w</p:attrName>
                                        </p:attrNameLst>
                                      </p:cBhvr>
                                      <p:tavLst>
                                        <p:tav tm="0">
                                          <p:val>
                                            <p:strVal val="#ppt_w*0.70"/>
                                          </p:val>
                                        </p:tav>
                                        <p:tav tm="100000">
                                          <p:val>
                                            <p:strVal val="#ppt_w"/>
                                          </p:val>
                                        </p:tav>
                                      </p:tavLst>
                                    </p:anim>
                                    <p:anim calcmode="lin" valueType="num">
                                      <p:cBhvr>
                                        <p:cTn id="42" dur="1500" fill="hold"/>
                                        <p:tgtEl>
                                          <p:spTgt spid="17"/>
                                        </p:tgtEl>
                                        <p:attrNameLst>
                                          <p:attrName>ppt_h</p:attrName>
                                        </p:attrNameLst>
                                      </p:cBhvr>
                                      <p:tavLst>
                                        <p:tav tm="0">
                                          <p:val>
                                            <p:strVal val="#ppt_h"/>
                                          </p:val>
                                        </p:tav>
                                        <p:tav tm="100000">
                                          <p:val>
                                            <p:strVal val="#ppt_h"/>
                                          </p:val>
                                        </p:tav>
                                      </p:tavLst>
                                    </p:anim>
                                    <p:animEffect transition="in" filter="fade">
                                      <p:cBhvr>
                                        <p:cTn id="43" dur="1500"/>
                                        <p:tgtEl>
                                          <p:spTgt spid="17"/>
                                        </p:tgtEl>
                                      </p:cBhvr>
                                    </p:animEffect>
                                  </p:childTnLst>
                                </p:cTn>
                              </p:par>
                            </p:childTnLst>
                          </p:cTn>
                        </p:par>
                        <p:par>
                          <p:cTn id="44" fill="hold">
                            <p:stCondLst>
                              <p:cond delay="17000"/>
                            </p:stCondLst>
                            <p:childTnLst>
                              <p:par>
                                <p:cTn id="45" presetID="18" presetClass="entr" presetSubtype="12"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strips(downLeft)">
                                      <p:cBhvr>
                                        <p:cTn id="47" dur="2000"/>
                                        <p:tgtEl>
                                          <p:spTgt spid="18"/>
                                        </p:tgtEl>
                                      </p:cBhvr>
                                    </p:animEffect>
                                  </p:childTnLst>
                                </p:cTn>
                              </p:par>
                            </p:childTnLst>
                          </p:cTn>
                        </p:par>
                        <p:par>
                          <p:cTn id="48" fill="hold">
                            <p:stCondLst>
                              <p:cond delay="19000"/>
                            </p:stCondLst>
                            <p:childTnLst>
                              <p:par>
                                <p:cTn id="49" presetID="3" presetClass="entr" presetSubtype="5" fill="hold" grpId="0" nodeType="after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blinds(vertical)">
                                      <p:cBhvr>
                                        <p:cTn id="51" dur="2000"/>
                                        <p:tgtEl>
                                          <p:spTgt spid="8"/>
                                        </p:tgtEl>
                                      </p:cBhvr>
                                    </p:animEffect>
                                  </p:childTnLst>
                                </p:cTn>
                              </p:par>
                            </p:childTnLst>
                          </p:cTn>
                        </p:par>
                        <p:par>
                          <p:cTn id="52" fill="hold">
                            <p:stCondLst>
                              <p:cond delay="21000"/>
                            </p:stCondLst>
                            <p:childTnLst>
                              <p:par>
                                <p:cTn id="53" presetID="3" presetClass="entr" presetSubtype="10"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blinds(horizontal)">
                                      <p:cBhvr>
                                        <p:cTn id="55" dur="2000"/>
                                        <p:tgtEl>
                                          <p:spTgt spid="11"/>
                                        </p:tgtEl>
                                      </p:cBhvr>
                                    </p:animEffect>
                                  </p:childTnLst>
                                </p:cTn>
                              </p:par>
                            </p:childTnLst>
                          </p:cTn>
                        </p:par>
                        <p:par>
                          <p:cTn id="56" fill="hold">
                            <p:stCondLst>
                              <p:cond delay="23000"/>
                            </p:stCondLst>
                            <p:childTnLst>
                              <p:par>
                                <p:cTn id="57" presetID="55" presetClass="entr" presetSubtype="0" fill="hold" grpId="0" nodeType="after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p:cTn id="59" dur="1500" fill="hold"/>
                                        <p:tgtEl>
                                          <p:spTgt spid="19"/>
                                        </p:tgtEl>
                                        <p:attrNameLst>
                                          <p:attrName>ppt_w</p:attrName>
                                        </p:attrNameLst>
                                      </p:cBhvr>
                                      <p:tavLst>
                                        <p:tav tm="0">
                                          <p:val>
                                            <p:strVal val="#ppt_w*0.70"/>
                                          </p:val>
                                        </p:tav>
                                        <p:tav tm="100000">
                                          <p:val>
                                            <p:strVal val="#ppt_w"/>
                                          </p:val>
                                        </p:tav>
                                      </p:tavLst>
                                    </p:anim>
                                    <p:anim calcmode="lin" valueType="num">
                                      <p:cBhvr>
                                        <p:cTn id="60" dur="1500" fill="hold"/>
                                        <p:tgtEl>
                                          <p:spTgt spid="19"/>
                                        </p:tgtEl>
                                        <p:attrNameLst>
                                          <p:attrName>ppt_h</p:attrName>
                                        </p:attrNameLst>
                                      </p:cBhvr>
                                      <p:tavLst>
                                        <p:tav tm="0">
                                          <p:val>
                                            <p:strVal val="#ppt_h"/>
                                          </p:val>
                                        </p:tav>
                                        <p:tav tm="100000">
                                          <p:val>
                                            <p:strVal val="#ppt_h"/>
                                          </p:val>
                                        </p:tav>
                                      </p:tavLst>
                                    </p:anim>
                                    <p:animEffect transition="in" filter="fade">
                                      <p:cBhvr>
                                        <p:cTn id="61" dur="1500"/>
                                        <p:tgtEl>
                                          <p:spTgt spid="19"/>
                                        </p:tgtEl>
                                      </p:cBhvr>
                                    </p:animEffect>
                                  </p:childTnLst>
                                </p:cTn>
                              </p:par>
                            </p:childTnLst>
                          </p:cTn>
                        </p:par>
                        <p:par>
                          <p:cTn id="62" fill="hold">
                            <p:stCondLst>
                              <p:cond delay="24500"/>
                            </p:stCondLst>
                            <p:childTnLst>
                              <p:par>
                                <p:cTn id="63" presetID="18" presetClass="entr" presetSubtype="12" fill="hold" grpId="0" nodeType="after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strips(downLeft)">
                                      <p:cBhvr>
                                        <p:cTn id="65" dur="2000"/>
                                        <p:tgtEl>
                                          <p:spTgt spid="20"/>
                                        </p:tgtEl>
                                      </p:cBhvr>
                                    </p:animEffect>
                                  </p:childTnLst>
                                </p:cTn>
                              </p:par>
                            </p:childTnLst>
                          </p:cTn>
                        </p:par>
                        <p:par>
                          <p:cTn id="66" fill="hold">
                            <p:stCondLst>
                              <p:cond delay="26500"/>
                            </p:stCondLst>
                            <p:childTnLst>
                              <p:par>
                                <p:cTn id="67" presetID="3" presetClass="entr" presetSubtype="5" fill="hold" grpId="0" nodeType="after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blinds(vertical)">
                                      <p:cBhvr>
                                        <p:cTn id="69" dur="2000"/>
                                        <p:tgtEl>
                                          <p:spTgt spid="9"/>
                                        </p:tgtEl>
                                      </p:cBhvr>
                                    </p:animEffect>
                                  </p:childTnLst>
                                </p:cTn>
                              </p:par>
                            </p:childTnLst>
                          </p:cTn>
                        </p:par>
                        <p:par>
                          <p:cTn id="70" fill="hold">
                            <p:stCondLst>
                              <p:cond delay="28500"/>
                            </p:stCondLst>
                            <p:childTnLst>
                              <p:par>
                                <p:cTn id="71" presetID="3" presetClass="entr" presetSubtype="10" fill="hold" grpId="0" nodeType="after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blinds(horizontal)">
                                      <p:cBhvr>
                                        <p:cTn id="73" dur="2000"/>
                                        <p:tgtEl>
                                          <p:spTgt spid="12"/>
                                        </p:tgtEl>
                                      </p:cBhvr>
                                    </p:animEffect>
                                  </p:childTnLst>
                                </p:cTn>
                              </p:par>
                            </p:childTnLst>
                          </p:cTn>
                        </p:par>
                        <p:par>
                          <p:cTn id="74" fill="hold">
                            <p:stCondLst>
                              <p:cond delay="30500"/>
                            </p:stCondLst>
                            <p:childTnLst>
                              <p:par>
                                <p:cTn id="75" presetID="55" presetClass="entr" presetSubtype="0" fill="hold" grpId="0" nodeType="after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p:cTn id="77" dur="1500" fill="hold"/>
                                        <p:tgtEl>
                                          <p:spTgt spid="21"/>
                                        </p:tgtEl>
                                        <p:attrNameLst>
                                          <p:attrName>ppt_w</p:attrName>
                                        </p:attrNameLst>
                                      </p:cBhvr>
                                      <p:tavLst>
                                        <p:tav tm="0">
                                          <p:val>
                                            <p:strVal val="#ppt_w*0.70"/>
                                          </p:val>
                                        </p:tav>
                                        <p:tav tm="100000">
                                          <p:val>
                                            <p:strVal val="#ppt_w"/>
                                          </p:val>
                                        </p:tav>
                                      </p:tavLst>
                                    </p:anim>
                                    <p:anim calcmode="lin" valueType="num">
                                      <p:cBhvr>
                                        <p:cTn id="78" dur="1500" fill="hold"/>
                                        <p:tgtEl>
                                          <p:spTgt spid="21"/>
                                        </p:tgtEl>
                                        <p:attrNameLst>
                                          <p:attrName>ppt_h</p:attrName>
                                        </p:attrNameLst>
                                      </p:cBhvr>
                                      <p:tavLst>
                                        <p:tav tm="0">
                                          <p:val>
                                            <p:strVal val="#ppt_h"/>
                                          </p:val>
                                        </p:tav>
                                        <p:tav tm="100000">
                                          <p:val>
                                            <p:strVal val="#ppt_h"/>
                                          </p:val>
                                        </p:tav>
                                      </p:tavLst>
                                    </p:anim>
                                    <p:animEffect transition="in" filter="fade">
                                      <p:cBhvr>
                                        <p:cTn id="79" dur="1500"/>
                                        <p:tgtEl>
                                          <p:spTgt spid="21"/>
                                        </p:tgtEl>
                                      </p:cBhvr>
                                    </p:animEffect>
                                  </p:childTnLst>
                                </p:cTn>
                              </p:par>
                            </p:childTnLst>
                          </p:cTn>
                        </p:par>
                        <p:par>
                          <p:cTn id="80" fill="hold">
                            <p:stCondLst>
                              <p:cond delay="32000"/>
                            </p:stCondLst>
                            <p:childTnLst>
                              <p:par>
                                <p:cTn id="81" presetID="18" presetClass="entr" presetSubtype="12" fill="hold" grpId="0" nodeType="after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strips(downLeft)">
                                      <p:cBhvr>
                                        <p:cTn id="83"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8"/>
          <p:cNvSpPr>
            <a:spLocks noChangeArrowheads="1"/>
          </p:cNvSpPr>
          <p:nvPr/>
        </p:nvSpPr>
        <p:spPr bwMode="auto">
          <a:xfrm>
            <a:off x="2590800" y="228600"/>
            <a:ext cx="6096000" cy="1295400"/>
          </a:xfrm>
          <a:prstGeom prst="roundRect">
            <a:avLst>
              <a:gd name="adj" fmla="val 16667"/>
            </a:avLst>
          </a:prstGeom>
          <a:solidFill>
            <a:schemeClr val="accent5"/>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sz="2800" b="1">
                <a:latin typeface="+mn-lt"/>
              </a:rPr>
              <a:t>Муаммоли  ўқитишни  ташкил  этишнинг шартлари</a:t>
            </a:r>
            <a:endParaRPr lang="ru-RU" sz="2800">
              <a:solidFill>
                <a:srgbClr val="000099"/>
              </a:solidFill>
              <a:latin typeface="+mn-lt"/>
            </a:endParaRPr>
          </a:p>
        </p:txBody>
      </p:sp>
      <p:pic>
        <p:nvPicPr>
          <p:cNvPr id="2" name="Рисунок 1"/>
          <p:cNvPicPr>
            <a:picLocks noChangeAspect="1"/>
          </p:cNvPicPr>
          <p:nvPr/>
        </p:nvPicPr>
        <p:blipFill>
          <a:blip r:embed="rId2" cstate="print">
            <a:extLst/>
          </a:blip>
          <a:stretch>
            <a:fillRect/>
          </a:stretch>
        </p:blipFill>
        <p:spPr>
          <a:xfrm>
            <a:off x="0" y="-76200"/>
            <a:ext cx="3413760" cy="2133600"/>
          </a:xfrm>
          <a:prstGeom prst="ellipse">
            <a:avLst/>
          </a:prstGeom>
          <a:ln>
            <a:noFill/>
          </a:ln>
          <a:effectLst>
            <a:softEdge rad="112500"/>
          </a:effectLst>
        </p:spPr>
      </p:pic>
      <p:sp>
        <p:nvSpPr>
          <p:cNvPr id="4" name="AutoShape 7"/>
          <p:cNvSpPr>
            <a:spLocks noChangeArrowheads="1"/>
          </p:cNvSpPr>
          <p:nvPr/>
        </p:nvSpPr>
        <p:spPr bwMode="auto">
          <a:xfrm>
            <a:off x="990600" y="2286000"/>
            <a:ext cx="7848600" cy="1066800"/>
          </a:xfrm>
          <a:prstGeom prst="roundRect">
            <a:avLst>
              <a:gd name="adj" fmla="val 16667"/>
            </a:avLst>
          </a:prstGeom>
          <a:solidFill>
            <a:srgbClr val="FFFF99"/>
          </a:solidFill>
          <a:ln w="57150" cmpd="thinThick">
            <a:solidFill>
              <a:srgbClr val="FF00FF"/>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400" b="1">
                <a:solidFill>
                  <a:schemeClr val="bg2">
                    <a:lumMod val="75000"/>
                  </a:schemeClr>
                </a:solidFill>
                <a:latin typeface="+mn-lt"/>
              </a:rPr>
              <a:t>Биринчи шарти: </a:t>
            </a:r>
            <a:r>
              <a:rPr lang="uz-Cyrl-UZ" sz="2400">
                <a:solidFill>
                  <a:schemeClr val="bg2">
                    <a:lumMod val="75000"/>
                  </a:schemeClr>
                </a:solidFill>
                <a:latin typeface="+mn-lt"/>
              </a:rPr>
              <a:t>ўқув-ахборот материалларини етказиб бериш;</a:t>
            </a:r>
            <a:endParaRPr lang="ru-RU" sz="2400" b="1">
              <a:solidFill>
                <a:schemeClr val="bg2">
                  <a:lumMod val="75000"/>
                </a:schemeClr>
              </a:solidFill>
              <a:latin typeface="+mn-lt"/>
            </a:endParaRPr>
          </a:p>
        </p:txBody>
      </p:sp>
      <p:sp>
        <p:nvSpPr>
          <p:cNvPr id="5" name="AutoShape 7"/>
          <p:cNvSpPr>
            <a:spLocks noChangeArrowheads="1"/>
          </p:cNvSpPr>
          <p:nvPr/>
        </p:nvSpPr>
        <p:spPr bwMode="auto">
          <a:xfrm>
            <a:off x="990600" y="3657600"/>
            <a:ext cx="7848600" cy="1066800"/>
          </a:xfrm>
          <a:prstGeom prst="roundRect">
            <a:avLst>
              <a:gd name="adj" fmla="val 16667"/>
            </a:avLst>
          </a:prstGeom>
          <a:solidFill>
            <a:srgbClr val="FFFF99"/>
          </a:solidFill>
          <a:ln w="57150" cmpd="thinThick">
            <a:solidFill>
              <a:srgbClr val="FF00FF"/>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400" b="1">
                <a:solidFill>
                  <a:schemeClr val="bg2">
                    <a:lumMod val="75000"/>
                  </a:schemeClr>
                </a:solidFill>
                <a:latin typeface="+mn-lt"/>
              </a:rPr>
              <a:t>Иккинчи шарти: </a:t>
            </a:r>
            <a:r>
              <a:rPr lang="uz-Cyrl-UZ" sz="2400">
                <a:solidFill>
                  <a:schemeClr val="bg2">
                    <a:lumMod val="75000"/>
                  </a:schemeClr>
                </a:solidFill>
                <a:latin typeface="+mn-lt"/>
              </a:rPr>
              <a:t>муаммоларни ечиш усулини хилма-хиллигини таминлаш;</a:t>
            </a:r>
          </a:p>
          <a:p>
            <a:pPr algn="ctr">
              <a:defRPr/>
            </a:pPr>
            <a:endParaRPr lang="ru-RU" sz="2400" b="1">
              <a:solidFill>
                <a:schemeClr val="bg2">
                  <a:lumMod val="75000"/>
                </a:schemeClr>
              </a:solidFill>
              <a:latin typeface="+mn-lt"/>
            </a:endParaRPr>
          </a:p>
        </p:txBody>
      </p:sp>
      <p:sp>
        <p:nvSpPr>
          <p:cNvPr id="6" name="AutoShape 7"/>
          <p:cNvSpPr>
            <a:spLocks noChangeArrowheads="1"/>
          </p:cNvSpPr>
          <p:nvPr/>
        </p:nvSpPr>
        <p:spPr bwMode="auto">
          <a:xfrm>
            <a:off x="990600" y="5029200"/>
            <a:ext cx="7848600" cy="1447800"/>
          </a:xfrm>
          <a:prstGeom prst="roundRect">
            <a:avLst>
              <a:gd name="adj" fmla="val 16667"/>
            </a:avLst>
          </a:prstGeom>
          <a:solidFill>
            <a:srgbClr val="FFFF99"/>
          </a:solidFill>
          <a:ln w="57150" cmpd="thinThick">
            <a:solidFill>
              <a:srgbClr val="FF00FF"/>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400" b="1">
                <a:solidFill>
                  <a:schemeClr val="bg2">
                    <a:lumMod val="75000"/>
                  </a:schemeClr>
                </a:solidFill>
                <a:latin typeface="+mn-lt"/>
              </a:rPr>
              <a:t>Учинчи шарти: </a:t>
            </a:r>
            <a:r>
              <a:rPr lang="uz-Cyrl-UZ" sz="2400">
                <a:solidFill>
                  <a:schemeClr val="bg2">
                    <a:lumMod val="75000"/>
                  </a:schemeClr>
                </a:solidFill>
                <a:latin typeface="+mn-lt"/>
              </a:rPr>
              <a:t>талабанинг ушбу мавзуни ўзлаштиришдан манфаати, мақсади ва билиш имкониятларидан фойдалана олиши.</a:t>
            </a:r>
            <a:endParaRPr lang="ru-RU" sz="2400" b="1">
              <a:solidFill>
                <a:schemeClr val="bg2">
                  <a:lumMod val="75000"/>
                </a:schemeClr>
              </a:solidFill>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heckerboard(across)">
                                      <p:cBhvr>
                                        <p:cTn id="11" dur="2000"/>
                                        <p:tgtEl>
                                          <p:spTgt spid="3"/>
                                        </p:tgtEl>
                                      </p:cBhvr>
                                    </p:animEffect>
                                  </p:childTnLst>
                                </p:cTn>
                              </p:par>
                            </p:childTnLst>
                          </p:cTn>
                        </p:par>
                        <p:par>
                          <p:cTn id="12" fill="hold">
                            <p:stCondLst>
                              <p:cond delay="4000"/>
                            </p:stCondLst>
                            <p:childTnLst>
                              <p:par>
                                <p:cTn id="13" presetID="4" presetClass="entr" presetSubtype="1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2000"/>
                                        <p:tgtEl>
                                          <p:spTgt spid="4"/>
                                        </p:tgtEl>
                                      </p:cBhvr>
                                    </p:animEffect>
                                  </p:childTnLst>
                                </p:cTn>
                              </p:par>
                            </p:childTnLst>
                          </p:cTn>
                        </p:par>
                        <p:par>
                          <p:cTn id="16" fill="hold">
                            <p:stCondLst>
                              <p:cond delay="6000"/>
                            </p:stCondLst>
                            <p:childTnLst>
                              <p:par>
                                <p:cTn id="17" presetID="4" presetClass="entr" presetSubtype="16"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ox(in)">
                                      <p:cBhvr>
                                        <p:cTn id="19" dur="2000"/>
                                        <p:tgtEl>
                                          <p:spTgt spid="5"/>
                                        </p:tgtEl>
                                      </p:cBhvr>
                                    </p:animEffect>
                                  </p:childTnLst>
                                </p:cTn>
                              </p:par>
                            </p:childTnLst>
                          </p:cTn>
                        </p:par>
                        <p:par>
                          <p:cTn id="20" fill="hold">
                            <p:stCondLst>
                              <p:cond delay="8000"/>
                            </p:stCondLst>
                            <p:childTnLst>
                              <p:par>
                                <p:cTn id="21" presetID="4" presetClass="entr" presetSubtype="16"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ox(in)">
                                      <p:cBhvr>
                                        <p:cTn id="2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7"/>
          <p:cNvSpPr>
            <a:spLocks noChangeArrowheads="1"/>
          </p:cNvSpPr>
          <p:nvPr/>
        </p:nvSpPr>
        <p:spPr bwMode="auto">
          <a:xfrm>
            <a:off x="2438400" y="533400"/>
            <a:ext cx="6467475" cy="990600"/>
          </a:xfrm>
          <a:prstGeom prst="roundRect">
            <a:avLst>
              <a:gd name="adj" fmla="val 16667"/>
            </a:avLst>
          </a:prstGeom>
          <a:solidFill>
            <a:schemeClr val="accent4"/>
          </a:solidFill>
          <a:ln w="57150" cmpd="thinThick">
            <a:solidFill>
              <a:schemeClr val="accent4"/>
            </a:solidFill>
            <a:round/>
            <a:headEnd/>
            <a:tailEnd/>
          </a:ln>
          <a:effectLst>
            <a:outerShdw dist="107763" dir="2700000" algn="ctr" rotWithShape="0">
              <a:srgbClr val="808080">
                <a:alpha val="50000"/>
              </a:srgbClr>
            </a:outerShdw>
          </a:effectLst>
        </p:spPr>
        <p:txBody>
          <a:bodyPr lIns="85184" tIns="42593" rIns="85184" bIns="42593"/>
          <a:lstStyle/>
          <a:p>
            <a:pPr algn="ctr">
              <a:defRPr/>
            </a:pPr>
            <a:endParaRPr lang="uz-Cyrl-UZ" sz="1100" b="1">
              <a:latin typeface="+mn-lt"/>
            </a:endParaRPr>
          </a:p>
          <a:p>
            <a:pPr algn="ctr">
              <a:defRPr/>
            </a:pPr>
            <a:r>
              <a:rPr lang="uz-Cyrl-UZ" sz="2800" b="1">
                <a:latin typeface="+mn-lt"/>
              </a:rPr>
              <a:t>Муаммоли ўқитиш методлари</a:t>
            </a:r>
            <a:endParaRPr lang="ru-RU" sz="2800" b="1">
              <a:solidFill>
                <a:srgbClr val="FF3300"/>
              </a:solidFill>
              <a:latin typeface="+mn-lt"/>
            </a:endParaRPr>
          </a:p>
        </p:txBody>
      </p:sp>
      <p:pic>
        <p:nvPicPr>
          <p:cNvPr id="2" name="Рисунок 1"/>
          <p:cNvPicPr>
            <a:picLocks noChangeAspect="1"/>
          </p:cNvPicPr>
          <p:nvPr/>
        </p:nvPicPr>
        <p:blipFill>
          <a:blip r:embed="rId2">
            <a:extLst/>
          </a:blip>
          <a:stretch>
            <a:fillRect/>
          </a:stretch>
        </p:blipFill>
        <p:spPr>
          <a:xfrm>
            <a:off x="228600" y="228600"/>
            <a:ext cx="2295071" cy="1676400"/>
          </a:xfrm>
          <a:prstGeom prst="round2DiagRect">
            <a:avLst>
              <a:gd name="adj1" fmla="val 16667"/>
              <a:gd name="adj2" fmla="val 0"/>
            </a:avLst>
          </a:prstGeom>
          <a:ln w="88900" cap="sq">
            <a:solidFill>
              <a:schemeClr val="accent4"/>
            </a:solidFill>
            <a:miter lim="800000"/>
          </a:ln>
          <a:effectLst>
            <a:outerShdw blurRad="254000" algn="tl" rotWithShape="0">
              <a:srgbClr val="000000">
                <a:alpha val="43000"/>
              </a:srgbClr>
            </a:outerShdw>
          </a:effectLst>
        </p:spPr>
      </p:pic>
      <p:sp>
        <p:nvSpPr>
          <p:cNvPr id="4" name="AutoShape 5"/>
          <p:cNvSpPr>
            <a:spLocks noChangeArrowheads="1"/>
          </p:cNvSpPr>
          <p:nvPr/>
        </p:nvSpPr>
        <p:spPr bwMode="auto">
          <a:xfrm>
            <a:off x="457200" y="2492375"/>
            <a:ext cx="1828800" cy="2308225"/>
          </a:xfrm>
          <a:prstGeom prst="flowChartOffpageConnector">
            <a:avLst/>
          </a:prstGeom>
          <a:solidFill>
            <a:schemeClr val="accent5"/>
          </a:solidFill>
          <a:ln w="38100">
            <a:solidFill>
              <a:srgbClr val="C00000"/>
            </a:solidFill>
            <a:miter lim="800000"/>
            <a:headEnd/>
            <a:tailEnd/>
          </a:ln>
        </p:spPr>
        <p:txBody>
          <a:bodyPr/>
          <a:lstStyle/>
          <a:p>
            <a:pPr algn="ctr">
              <a:defRPr/>
            </a:pPr>
            <a:r>
              <a:rPr lang="uz-Cyrl-UZ" sz="2400">
                <a:latin typeface="+mn-lt"/>
              </a:rPr>
              <a:t>ижодий ёндошув  методи</a:t>
            </a:r>
            <a:endParaRPr lang="ru-RU" sz="2400">
              <a:latin typeface="+mn-lt"/>
            </a:endParaRPr>
          </a:p>
        </p:txBody>
      </p:sp>
      <p:sp>
        <p:nvSpPr>
          <p:cNvPr id="5" name="AutoShape 6"/>
          <p:cNvSpPr>
            <a:spLocks noChangeArrowheads="1"/>
          </p:cNvSpPr>
          <p:nvPr/>
        </p:nvSpPr>
        <p:spPr bwMode="auto">
          <a:xfrm>
            <a:off x="2514600" y="2492375"/>
            <a:ext cx="1905000" cy="2308225"/>
          </a:xfrm>
          <a:prstGeom prst="flowChartOffpageConnector">
            <a:avLst/>
          </a:prstGeom>
          <a:solidFill>
            <a:schemeClr val="accent5"/>
          </a:solidFill>
          <a:ln w="38100">
            <a:solidFill>
              <a:srgbClr val="C00000"/>
            </a:solidFill>
            <a:miter lim="800000"/>
            <a:headEnd/>
            <a:tailEnd/>
          </a:ln>
        </p:spPr>
        <p:txBody>
          <a:bodyPr/>
          <a:lstStyle/>
          <a:p>
            <a:pPr algn="ctr">
              <a:defRPr/>
            </a:pPr>
            <a:r>
              <a:rPr lang="uz-Cyrl-UZ" sz="2400">
                <a:latin typeface="+mn-lt"/>
              </a:rPr>
              <a:t>қисман ижодий-ёндошув  ёки эвристик</a:t>
            </a:r>
            <a:endParaRPr lang="ru-RU" sz="2400">
              <a:latin typeface="+mn-lt"/>
            </a:endParaRPr>
          </a:p>
        </p:txBody>
      </p:sp>
      <p:sp>
        <p:nvSpPr>
          <p:cNvPr id="6" name="AutoShape 7"/>
          <p:cNvSpPr>
            <a:spLocks noChangeArrowheads="1"/>
          </p:cNvSpPr>
          <p:nvPr/>
        </p:nvSpPr>
        <p:spPr bwMode="auto">
          <a:xfrm>
            <a:off x="4648200" y="2492375"/>
            <a:ext cx="1866900" cy="2308225"/>
          </a:xfrm>
          <a:prstGeom prst="flowChartOffpageConnector">
            <a:avLst/>
          </a:prstGeom>
          <a:solidFill>
            <a:schemeClr val="accent5"/>
          </a:solidFill>
          <a:ln w="38100">
            <a:solidFill>
              <a:srgbClr val="C00000"/>
            </a:solidFill>
            <a:miter lim="800000"/>
            <a:headEnd/>
            <a:tailEnd/>
          </a:ln>
        </p:spPr>
        <p:txBody>
          <a:bodyPr/>
          <a:lstStyle/>
          <a:p>
            <a:pPr algn="ctr">
              <a:defRPr/>
            </a:pPr>
            <a:r>
              <a:rPr lang="uz-Cyrl-UZ" sz="2400">
                <a:latin typeface="+mn-lt"/>
              </a:rPr>
              <a:t>ахборот</a:t>
            </a:r>
            <a:r>
              <a:rPr lang="en-US" sz="2400">
                <a:latin typeface="+mn-lt"/>
              </a:rPr>
              <a:t>-</a:t>
            </a:r>
            <a:r>
              <a:rPr lang="uz-Cyrl-UZ" sz="2400">
                <a:latin typeface="+mn-lt"/>
              </a:rPr>
              <a:t>ларни муаммоли баён қилиш</a:t>
            </a:r>
            <a:endParaRPr lang="ru-RU" sz="2400">
              <a:latin typeface="+mn-lt"/>
            </a:endParaRPr>
          </a:p>
        </p:txBody>
      </p:sp>
      <p:sp>
        <p:nvSpPr>
          <p:cNvPr id="7" name="AutoShape 8"/>
          <p:cNvSpPr>
            <a:spLocks noChangeArrowheads="1"/>
          </p:cNvSpPr>
          <p:nvPr/>
        </p:nvSpPr>
        <p:spPr bwMode="auto">
          <a:xfrm>
            <a:off x="6805613" y="2492375"/>
            <a:ext cx="1881187" cy="2308225"/>
          </a:xfrm>
          <a:prstGeom prst="flowChartOffpageConnector">
            <a:avLst/>
          </a:prstGeom>
          <a:solidFill>
            <a:schemeClr val="accent5"/>
          </a:solidFill>
          <a:ln w="38100">
            <a:solidFill>
              <a:srgbClr val="C00000"/>
            </a:solidFill>
            <a:miter lim="800000"/>
            <a:headEnd/>
            <a:tailEnd/>
          </a:ln>
        </p:spPr>
        <p:txBody>
          <a:bodyPr/>
          <a:lstStyle/>
          <a:p>
            <a:pPr algn="ctr">
              <a:defRPr/>
            </a:pPr>
            <a:r>
              <a:rPr lang="uz-Cyrl-UZ" sz="2400">
                <a:latin typeface="+mn-lt"/>
              </a:rPr>
              <a:t>ахборотни муаммоли бошлаш орқали баён қилиш</a:t>
            </a:r>
            <a:endParaRPr lang="ru-RU" sz="2400">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par>
                          <p:cTn id="8" fill="hold">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2000"/>
                                        <p:tgtEl>
                                          <p:spTgt spid="3"/>
                                        </p:tgtEl>
                                      </p:cBhvr>
                                    </p:animEffect>
                                  </p:childTnLst>
                                </p:cTn>
                              </p:par>
                            </p:childTnLst>
                          </p:cTn>
                        </p:par>
                        <p:par>
                          <p:cTn id="12" fill="hold">
                            <p:stCondLst>
                              <p:cond delay="4000"/>
                            </p:stCondLst>
                            <p:childTnLst>
                              <p:par>
                                <p:cTn id="13" presetID="23" presetClass="entr" presetSubtype="52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2000" fill="hold"/>
                                        <p:tgtEl>
                                          <p:spTgt spid="4"/>
                                        </p:tgtEl>
                                        <p:attrNameLst>
                                          <p:attrName>ppt_w</p:attrName>
                                        </p:attrNameLst>
                                      </p:cBhvr>
                                      <p:tavLst>
                                        <p:tav tm="0">
                                          <p:val>
                                            <p:fltVal val="0"/>
                                          </p:val>
                                        </p:tav>
                                        <p:tav tm="100000">
                                          <p:val>
                                            <p:strVal val="#ppt_w"/>
                                          </p:val>
                                        </p:tav>
                                      </p:tavLst>
                                    </p:anim>
                                    <p:anim calcmode="lin" valueType="num">
                                      <p:cBhvr>
                                        <p:cTn id="16" dur="2000" fill="hold"/>
                                        <p:tgtEl>
                                          <p:spTgt spid="4"/>
                                        </p:tgtEl>
                                        <p:attrNameLst>
                                          <p:attrName>ppt_h</p:attrName>
                                        </p:attrNameLst>
                                      </p:cBhvr>
                                      <p:tavLst>
                                        <p:tav tm="0">
                                          <p:val>
                                            <p:fltVal val="0"/>
                                          </p:val>
                                        </p:tav>
                                        <p:tav tm="100000">
                                          <p:val>
                                            <p:strVal val="#ppt_h"/>
                                          </p:val>
                                        </p:tav>
                                      </p:tavLst>
                                    </p:anim>
                                    <p:anim calcmode="lin" valueType="num">
                                      <p:cBhvr>
                                        <p:cTn id="17" dur="2000" fill="hold"/>
                                        <p:tgtEl>
                                          <p:spTgt spid="4"/>
                                        </p:tgtEl>
                                        <p:attrNameLst>
                                          <p:attrName>ppt_x</p:attrName>
                                        </p:attrNameLst>
                                      </p:cBhvr>
                                      <p:tavLst>
                                        <p:tav tm="0">
                                          <p:val>
                                            <p:fltVal val="0.5"/>
                                          </p:val>
                                        </p:tav>
                                        <p:tav tm="100000">
                                          <p:val>
                                            <p:strVal val="#ppt_x"/>
                                          </p:val>
                                        </p:tav>
                                      </p:tavLst>
                                    </p:anim>
                                    <p:anim calcmode="lin" valueType="num">
                                      <p:cBhvr>
                                        <p:cTn id="18" dur="2000" fill="hold"/>
                                        <p:tgtEl>
                                          <p:spTgt spid="4"/>
                                        </p:tgtEl>
                                        <p:attrNameLst>
                                          <p:attrName>ppt_y</p:attrName>
                                        </p:attrNameLst>
                                      </p:cBhvr>
                                      <p:tavLst>
                                        <p:tav tm="0">
                                          <p:val>
                                            <p:fltVal val="0.5"/>
                                          </p:val>
                                        </p:tav>
                                        <p:tav tm="100000">
                                          <p:val>
                                            <p:strVal val="#ppt_y"/>
                                          </p:val>
                                        </p:tav>
                                      </p:tavLst>
                                    </p:anim>
                                  </p:childTnLst>
                                </p:cTn>
                              </p:par>
                            </p:childTnLst>
                          </p:cTn>
                        </p:par>
                        <p:par>
                          <p:cTn id="19" fill="hold">
                            <p:stCondLst>
                              <p:cond delay="6000"/>
                            </p:stCondLst>
                            <p:childTnLst>
                              <p:par>
                                <p:cTn id="20" presetID="23" presetClass="entr" presetSubtype="528"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2000" fill="hold"/>
                                        <p:tgtEl>
                                          <p:spTgt spid="5"/>
                                        </p:tgtEl>
                                        <p:attrNameLst>
                                          <p:attrName>ppt_w</p:attrName>
                                        </p:attrNameLst>
                                      </p:cBhvr>
                                      <p:tavLst>
                                        <p:tav tm="0">
                                          <p:val>
                                            <p:fltVal val="0"/>
                                          </p:val>
                                        </p:tav>
                                        <p:tav tm="100000">
                                          <p:val>
                                            <p:strVal val="#ppt_w"/>
                                          </p:val>
                                        </p:tav>
                                      </p:tavLst>
                                    </p:anim>
                                    <p:anim calcmode="lin" valueType="num">
                                      <p:cBhvr>
                                        <p:cTn id="23" dur="2000" fill="hold"/>
                                        <p:tgtEl>
                                          <p:spTgt spid="5"/>
                                        </p:tgtEl>
                                        <p:attrNameLst>
                                          <p:attrName>ppt_h</p:attrName>
                                        </p:attrNameLst>
                                      </p:cBhvr>
                                      <p:tavLst>
                                        <p:tav tm="0">
                                          <p:val>
                                            <p:fltVal val="0"/>
                                          </p:val>
                                        </p:tav>
                                        <p:tav tm="100000">
                                          <p:val>
                                            <p:strVal val="#ppt_h"/>
                                          </p:val>
                                        </p:tav>
                                      </p:tavLst>
                                    </p:anim>
                                    <p:anim calcmode="lin" valueType="num">
                                      <p:cBhvr>
                                        <p:cTn id="24" dur="2000" fill="hold"/>
                                        <p:tgtEl>
                                          <p:spTgt spid="5"/>
                                        </p:tgtEl>
                                        <p:attrNameLst>
                                          <p:attrName>ppt_x</p:attrName>
                                        </p:attrNameLst>
                                      </p:cBhvr>
                                      <p:tavLst>
                                        <p:tav tm="0">
                                          <p:val>
                                            <p:fltVal val="0.5"/>
                                          </p:val>
                                        </p:tav>
                                        <p:tav tm="100000">
                                          <p:val>
                                            <p:strVal val="#ppt_x"/>
                                          </p:val>
                                        </p:tav>
                                      </p:tavLst>
                                    </p:anim>
                                    <p:anim calcmode="lin" valueType="num">
                                      <p:cBhvr>
                                        <p:cTn id="25" dur="2000" fill="hold"/>
                                        <p:tgtEl>
                                          <p:spTgt spid="5"/>
                                        </p:tgtEl>
                                        <p:attrNameLst>
                                          <p:attrName>ppt_y</p:attrName>
                                        </p:attrNameLst>
                                      </p:cBhvr>
                                      <p:tavLst>
                                        <p:tav tm="0">
                                          <p:val>
                                            <p:fltVal val="0.5"/>
                                          </p:val>
                                        </p:tav>
                                        <p:tav tm="100000">
                                          <p:val>
                                            <p:strVal val="#ppt_y"/>
                                          </p:val>
                                        </p:tav>
                                      </p:tavLst>
                                    </p:anim>
                                  </p:childTnLst>
                                </p:cTn>
                              </p:par>
                            </p:childTnLst>
                          </p:cTn>
                        </p:par>
                        <p:par>
                          <p:cTn id="26" fill="hold">
                            <p:stCondLst>
                              <p:cond delay="8000"/>
                            </p:stCondLst>
                            <p:childTnLst>
                              <p:par>
                                <p:cTn id="27" presetID="23" presetClass="entr" presetSubtype="52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2000" fill="hold"/>
                                        <p:tgtEl>
                                          <p:spTgt spid="6"/>
                                        </p:tgtEl>
                                        <p:attrNameLst>
                                          <p:attrName>ppt_w</p:attrName>
                                        </p:attrNameLst>
                                      </p:cBhvr>
                                      <p:tavLst>
                                        <p:tav tm="0">
                                          <p:val>
                                            <p:fltVal val="0"/>
                                          </p:val>
                                        </p:tav>
                                        <p:tav tm="100000">
                                          <p:val>
                                            <p:strVal val="#ppt_w"/>
                                          </p:val>
                                        </p:tav>
                                      </p:tavLst>
                                    </p:anim>
                                    <p:anim calcmode="lin" valueType="num">
                                      <p:cBhvr>
                                        <p:cTn id="30" dur="2000" fill="hold"/>
                                        <p:tgtEl>
                                          <p:spTgt spid="6"/>
                                        </p:tgtEl>
                                        <p:attrNameLst>
                                          <p:attrName>ppt_h</p:attrName>
                                        </p:attrNameLst>
                                      </p:cBhvr>
                                      <p:tavLst>
                                        <p:tav tm="0">
                                          <p:val>
                                            <p:fltVal val="0"/>
                                          </p:val>
                                        </p:tav>
                                        <p:tav tm="100000">
                                          <p:val>
                                            <p:strVal val="#ppt_h"/>
                                          </p:val>
                                        </p:tav>
                                      </p:tavLst>
                                    </p:anim>
                                    <p:anim calcmode="lin" valueType="num">
                                      <p:cBhvr>
                                        <p:cTn id="31" dur="2000" fill="hold"/>
                                        <p:tgtEl>
                                          <p:spTgt spid="6"/>
                                        </p:tgtEl>
                                        <p:attrNameLst>
                                          <p:attrName>ppt_x</p:attrName>
                                        </p:attrNameLst>
                                      </p:cBhvr>
                                      <p:tavLst>
                                        <p:tav tm="0">
                                          <p:val>
                                            <p:fltVal val="0.5"/>
                                          </p:val>
                                        </p:tav>
                                        <p:tav tm="100000">
                                          <p:val>
                                            <p:strVal val="#ppt_x"/>
                                          </p:val>
                                        </p:tav>
                                      </p:tavLst>
                                    </p:anim>
                                    <p:anim calcmode="lin" valueType="num">
                                      <p:cBhvr>
                                        <p:cTn id="32" dur="2000" fill="hold"/>
                                        <p:tgtEl>
                                          <p:spTgt spid="6"/>
                                        </p:tgtEl>
                                        <p:attrNameLst>
                                          <p:attrName>ppt_y</p:attrName>
                                        </p:attrNameLst>
                                      </p:cBhvr>
                                      <p:tavLst>
                                        <p:tav tm="0">
                                          <p:val>
                                            <p:fltVal val="0.5"/>
                                          </p:val>
                                        </p:tav>
                                        <p:tav tm="100000">
                                          <p:val>
                                            <p:strVal val="#ppt_y"/>
                                          </p:val>
                                        </p:tav>
                                      </p:tavLst>
                                    </p:anim>
                                  </p:childTnLst>
                                </p:cTn>
                              </p:par>
                            </p:childTnLst>
                          </p:cTn>
                        </p:par>
                        <p:par>
                          <p:cTn id="33" fill="hold">
                            <p:stCondLst>
                              <p:cond delay="10000"/>
                            </p:stCondLst>
                            <p:childTnLst>
                              <p:par>
                                <p:cTn id="34" presetID="23" presetClass="entr" presetSubtype="528" fill="hold" grpId="0" nodeType="after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2000" fill="hold"/>
                                        <p:tgtEl>
                                          <p:spTgt spid="7"/>
                                        </p:tgtEl>
                                        <p:attrNameLst>
                                          <p:attrName>ppt_w</p:attrName>
                                        </p:attrNameLst>
                                      </p:cBhvr>
                                      <p:tavLst>
                                        <p:tav tm="0">
                                          <p:val>
                                            <p:fltVal val="0"/>
                                          </p:val>
                                        </p:tav>
                                        <p:tav tm="100000">
                                          <p:val>
                                            <p:strVal val="#ppt_w"/>
                                          </p:val>
                                        </p:tav>
                                      </p:tavLst>
                                    </p:anim>
                                    <p:anim calcmode="lin" valueType="num">
                                      <p:cBhvr>
                                        <p:cTn id="37" dur="2000" fill="hold"/>
                                        <p:tgtEl>
                                          <p:spTgt spid="7"/>
                                        </p:tgtEl>
                                        <p:attrNameLst>
                                          <p:attrName>ppt_h</p:attrName>
                                        </p:attrNameLst>
                                      </p:cBhvr>
                                      <p:tavLst>
                                        <p:tav tm="0">
                                          <p:val>
                                            <p:fltVal val="0"/>
                                          </p:val>
                                        </p:tav>
                                        <p:tav tm="100000">
                                          <p:val>
                                            <p:strVal val="#ppt_h"/>
                                          </p:val>
                                        </p:tav>
                                      </p:tavLst>
                                    </p:anim>
                                    <p:anim calcmode="lin" valueType="num">
                                      <p:cBhvr>
                                        <p:cTn id="38" dur="2000" fill="hold"/>
                                        <p:tgtEl>
                                          <p:spTgt spid="7"/>
                                        </p:tgtEl>
                                        <p:attrNameLst>
                                          <p:attrName>ppt_x</p:attrName>
                                        </p:attrNameLst>
                                      </p:cBhvr>
                                      <p:tavLst>
                                        <p:tav tm="0">
                                          <p:val>
                                            <p:fltVal val="0.5"/>
                                          </p:val>
                                        </p:tav>
                                        <p:tav tm="100000">
                                          <p:val>
                                            <p:strVal val="#ppt_x"/>
                                          </p:val>
                                        </p:tav>
                                      </p:tavLst>
                                    </p:anim>
                                    <p:anim calcmode="lin" valueType="num">
                                      <p:cBhvr>
                                        <p:cTn id="39" dur="2000" fill="hold"/>
                                        <p:tgtEl>
                                          <p:spTgt spid="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2994" name="AutoShape 2"/>
          <p:cNvSpPr>
            <a:spLocks noChangeArrowheads="1"/>
          </p:cNvSpPr>
          <p:nvPr/>
        </p:nvSpPr>
        <p:spPr bwMode="auto">
          <a:xfrm>
            <a:off x="3276600" y="2420938"/>
            <a:ext cx="2735263" cy="2376487"/>
          </a:xfrm>
          <a:prstGeom prst="octagon">
            <a:avLst>
              <a:gd name="adj" fmla="val 29287"/>
            </a:avLst>
          </a:prstGeom>
          <a:solidFill>
            <a:schemeClr val="accent5"/>
          </a:solidFill>
          <a:ln w="73025" cmpd="tri">
            <a:solidFill>
              <a:srgbClr val="C00000"/>
            </a:solidFill>
            <a:miter lim="800000"/>
            <a:headEnd/>
            <a:tailEnd/>
          </a:ln>
        </p:spPr>
        <p:txBody>
          <a:bodyPr lIns="86654" tIns="43329" rIns="86654" bIns="43329"/>
          <a:lstStyle/>
          <a:p>
            <a:pPr algn="ctr">
              <a:defRPr/>
            </a:pPr>
            <a:r>
              <a:rPr lang="uz-Cyrl-UZ" sz="3200">
                <a:latin typeface="+mn-lt"/>
              </a:rPr>
              <a:t>Муаммоли вазиятлар типлари</a:t>
            </a:r>
            <a:endParaRPr lang="ru-RU" sz="3200">
              <a:solidFill>
                <a:srgbClr val="0033CC"/>
              </a:solidFill>
              <a:latin typeface="+mn-lt"/>
            </a:endParaRPr>
          </a:p>
        </p:txBody>
      </p:sp>
      <p:sp>
        <p:nvSpPr>
          <p:cNvPr id="212995" name="Oval 3"/>
          <p:cNvSpPr>
            <a:spLocks noChangeArrowheads="1"/>
          </p:cNvSpPr>
          <p:nvPr/>
        </p:nvSpPr>
        <p:spPr bwMode="auto">
          <a:xfrm>
            <a:off x="6315075" y="1125538"/>
            <a:ext cx="2720975" cy="2232025"/>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2000">
              <a:latin typeface="+mn-lt"/>
            </a:endParaRPr>
          </a:p>
          <a:p>
            <a:pPr algn="ctr">
              <a:defRPr/>
            </a:pPr>
            <a:r>
              <a:rPr lang="uz-Cyrl-UZ" sz="2800">
                <a:latin typeface="+mn-lt"/>
              </a:rPr>
              <a:t>Фавқу-лодда</a:t>
            </a:r>
            <a:endParaRPr lang="ru-RU" sz="2800">
              <a:solidFill>
                <a:srgbClr val="0033CC"/>
              </a:solidFill>
              <a:latin typeface="+mn-lt"/>
            </a:endParaRPr>
          </a:p>
        </p:txBody>
      </p:sp>
      <p:sp>
        <p:nvSpPr>
          <p:cNvPr id="212996" name="Oval 4"/>
          <p:cNvSpPr>
            <a:spLocks noChangeArrowheads="1"/>
          </p:cNvSpPr>
          <p:nvPr/>
        </p:nvSpPr>
        <p:spPr bwMode="auto">
          <a:xfrm>
            <a:off x="6372225" y="3644900"/>
            <a:ext cx="2663825" cy="2520950"/>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3200">
              <a:latin typeface="+mn-lt"/>
            </a:endParaRPr>
          </a:p>
          <a:p>
            <a:pPr algn="ctr">
              <a:defRPr/>
            </a:pPr>
            <a:r>
              <a:rPr lang="uz-Cyrl-UZ" sz="2800">
                <a:latin typeface="+mn-lt"/>
              </a:rPr>
              <a:t>Номутано-сиблик</a:t>
            </a:r>
            <a:endParaRPr lang="ru-RU" sz="2800">
              <a:solidFill>
                <a:srgbClr val="0033CC"/>
              </a:solidFill>
              <a:latin typeface="+mn-lt"/>
            </a:endParaRPr>
          </a:p>
        </p:txBody>
      </p:sp>
      <p:sp>
        <p:nvSpPr>
          <p:cNvPr id="212997" name="Oval 5"/>
          <p:cNvSpPr>
            <a:spLocks noChangeArrowheads="1"/>
          </p:cNvSpPr>
          <p:nvPr/>
        </p:nvSpPr>
        <p:spPr bwMode="auto">
          <a:xfrm>
            <a:off x="3059113" y="5157788"/>
            <a:ext cx="3168650" cy="1655762"/>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2000">
              <a:latin typeface="+mn-lt"/>
            </a:endParaRPr>
          </a:p>
          <a:p>
            <a:pPr algn="ctr">
              <a:defRPr/>
            </a:pPr>
            <a:r>
              <a:rPr lang="uz-Cyrl-UZ" sz="2800">
                <a:latin typeface="+mn-lt"/>
              </a:rPr>
              <a:t>Танлаш</a:t>
            </a:r>
            <a:endParaRPr lang="ru-RU" sz="2800">
              <a:latin typeface="+mn-lt"/>
            </a:endParaRPr>
          </a:p>
        </p:txBody>
      </p:sp>
      <p:sp>
        <p:nvSpPr>
          <p:cNvPr id="212998" name="Oval 6"/>
          <p:cNvSpPr>
            <a:spLocks noChangeArrowheads="1"/>
          </p:cNvSpPr>
          <p:nvPr/>
        </p:nvSpPr>
        <p:spPr bwMode="auto">
          <a:xfrm>
            <a:off x="107950" y="3644900"/>
            <a:ext cx="2809875" cy="2592388"/>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4400">
              <a:latin typeface="+mn-lt"/>
            </a:endParaRPr>
          </a:p>
          <a:p>
            <a:pPr algn="ctr">
              <a:defRPr/>
            </a:pPr>
            <a:r>
              <a:rPr lang="uz-Cyrl-UZ" sz="2800">
                <a:latin typeface="+mn-lt"/>
              </a:rPr>
              <a:t>Инкор</a:t>
            </a:r>
            <a:endParaRPr lang="ru-RU" sz="2800">
              <a:solidFill>
                <a:srgbClr val="0033CC"/>
              </a:solidFill>
              <a:latin typeface="+mn-lt"/>
            </a:endParaRPr>
          </a:p>
        </p:txBody>
      </p:sp>
      <p:sp>
        <p:nvSpPr>
          <p:cNvPr id="212999" name="Oval 7"/>
          <p:cNvSpPr>
            <a:spLocks noChangeArrowheads="1"/>
          </p:cNvSpPr>
          <p:nvPr/>
        </p:nvSpPr>
        <p:spPr bwMode="auto">
          <a:xfrm>
            <a:off x="107950" y="1169988"/>
            <a:ext cx="2879725" cy="2259012"/>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3600">
              <a:latin typeface="+mn-lt"/>
            </a:endParaRPr>
          </a:p>
          <a:p>
            <a:pPr algn="ctr">
              <a:defRPr/>
            </a:pPr>
            <a:r>
              <a:rPr lang="uz-Cyrl-UZ" sz="2800">
                <a:latin typeface="+mn-lt"/>
              </a:rPr>
              <a:t>Низо</a:t>
            </a:r>
            <a:endParaRPr lang="ru-RU" sz="2800">
              <a:solidFill>
                <a:srgbClr val="0033CC"/>
              </a:solidFill>
              <a:latin typeface="+mn-lt"/>
            </a:endParaRPr>
          </a:p>
        </p:txBody>
      </p:sp>
      <p:sp>
        <p:nvSpPr>
          <p:cNvPr id="213000" name="Line 8"/>
          <p:cNvSpPr>
            <a:spLocks noChangeShapeType="1"/>
          </p:cNvSpPr>
          <p:nvPr/>
        </p:nvSpPr>
        <p:spPr bwMode="auto">
          <a:xfrm flipH="1" flipV="1">
            <a:off x="4572000" y="2060575"/>
            <a:ext cx="0" cy="360363"/>
          </a:xfrm>
          <a:prstGeom prst="line">
            <a:avLst/>
          </a:prstGeom>
          <a:noFill/>
          <a:ln w="57150">
            <a:solidFill>
              <a:srgbClr val="C00000"/>
            </a:solidFill>
            <a:round/>
            <a:headEnd/>
            <a:tailEnd type="triangle" w="med" len="med"/>
          </a:ln>
        </p:spPr>
        <p:txBody>
          <a:bodyPr/>
          <a:lstStyle/>
          <a:p>
            <a:endParaRPr lang="ru-RU"/>
          </a:p>
        </p:txBody>
      </p:sp>
      <p:sp>
        <p:nvSpPr>
          <p:cNvPr id="213001" name="Line 9"/>
          <p:cNvSpPr>
            <a:spLocks noChangeShapeType="1"/>
          </p:cNvSpPr>
          <p:nvPr/>
        </p:nvSpPr>
        <p:spPr bwMode="auto">
          <a:xfrm flipH="1" flipV="1">
            <a:off x="2771775" y="2924175"/>
            <a:ext cx="504825" cy="217488"/>
          </a:xfrm>
          <a:prstGeom prst="line">
            <a:avLst/>
          </a:prstGeom>
          <a:noFill/>
          <a:ln w="57150">
            <a:solidFill>
              <a:srgbClr val="C00000"/>
            </a:solidFill>
            <a:round/>
            <a:headEnd/>
            <a:tailEnd type="triangle" w="med" len="med"/>
          </a:ln>
        </p:spPr>
        <p:txBody>
          <a:bodyPr/>
          <a:lstStyle/>
          <a:p>
            <a:endParaRPr lang="ru-RU"/>
          </a:p>
        </p:txBody>
      </p:sp>
      <p:sp>
        <p:nvSpPr>
          <p:cNvPr id="213002" name="Line 10"/>
          <p:cNvSpPr>
            <a:spLocks noChangeShapeType="1"/>
          </p:cNvSpPr>
          <p:nvPr/>
        </p:nvSpPr>
        <p:spPr bwMode="auto">
          <a:xfrm flipV="1">
            <a:off x="6011863" y="2852738"/>
            <a:ext cx="504825" cy="288925"/>
          </a:xfrm>
          <a:prstGeom prst="line">
            <a:avLst/>
          </a:prstGeom>
          <a:noFill/>
          <a:ln w="57150">
            <a:solidFill>
              <a:srgbClr val="C00000"/>
            </a:solidFill>
            <a:round/>
            <a:headEnd/>
            <a:tailEnd type="triangle" w="med" len="med"/>
          </a:ln>
        </p:spPr>
        <p:txBody>
          <a:bodyPr/>
          <a:lstStyle/>
          <a:p>
            <a:endParaRPr lang="ru-RU"/>
          </a:p>
        </p:txBody>
      </p:sp>
      <p:sp>
        <p:nvSpPr>
          <p:cNvPr id="213003" name="Line 11"/>
          <p:cNvSpPr>
            <a:spLocks noChangeShapeType="1"/>
          </p:cNvSpPr>
          <p:nvPr/>
        </p:nvSpPr>
        <p:spPr bwMode="auto">
          <a:xfrm flipH="1">
            <a:off x="2843213" y="4076700"/>
            <a:ext cx="433387" cy="360363"/>
          </a:xfrm>
          <a:prstGeom prst="line">
            <a:avLst/>
          </a:prstGeom>
          <a:noFill/>
          <a:ln w="57150">
            <a:solidFill>
              <a:srgbClr val="C00000"/>
            </a:solidFill>
            <a:round/>
            <a:headEnd/>
            <a:tailEnd type="triangle" w="med" len="med"/>
          </a:ln>
        </p:spPr>
        <p:txBody>
          <a:bodyPr/>
          <a:lstStyle/>
          <a:p>
            <a:endParaRPr lang="ru-RU"/>
          </a:p>
        </p:txBody>
      </p:sp>
      <p:sp>
        <p:nvSpPr>
          <p:cNvPr id="213004" name="Line 12"/>
          <p:cNvSpPr>
            <a:spLocks noChangeShapeType="1"/>
          </p:cNvSpPr>
          <p:nvPr/>
        </p:nvSpPr>
        <p:spPr bwMode="auto">
          <a:xfrm>
            <a:off x="6013450" y="4076700"/>
            <a:ext cx="503238" cy="215900"/>
          </a:xfrm>
          <a:prstGeom prst="line">
            <a:avLst/>
          </a:prstGeom>
          <a:noFill/>
          <a:ln w="57150">
            <a:solidFill>
              <a:srgbClr val="C00000"/>
            </a:solidFill>
            <a:round/>
            <a:headEnd/>
            <a:tailEnd type="triangle" w="med" len="med"/>
          </a:ln>
        </p:spPr>
        <p:txBody>
          <a:bodyPr/>
          <a:lstStyle/>
          <a:p>
            <a:endParaRPr lang="ru-RU"/>
          </a:p>
        </p:txBody>
      </p:sp>
      <p:sp>
        <p:nvSpPr>
          <p:cNvPr id="213005" name="Line 13"/>
          <p:cNvSpPr>
            <a:spLocks noChangeShapeType="1"/>
          </p:cNvSpPr>
          <p:nvPr/>
        </p:nvSpPr>
        <p:spPr bwMode="auto">
          <a:xfrm flipH="1">
            <a:off x="4643438" y="4797425"/>
            <a:ext cx="0" cy="360363"/>
          </a:xfrm>
          <a:prstGeom prst="line">
            <a:avLst/>
          </a:prstGeom>
          <a:noFill/>
          <a:ln w="57150">
            <a:solidFill>
              <a:srgbClr val="C00000"/>
            </a:solidFill>
            <a:round/>
            <a:headEnd/>
            <a:tailEnd type="triangle" w="med" len="med"/>
          </a:ln>
        </p:spPr>
        <p:txBody>
          <a:bodyPr/>
          <a:lstStyle/>
          <a:p>
            <a:endParaRPr lang="ru-RU"/>
          </a:p>
        </p:txBody>
      </p:sp>
      <p:sp>
        <p:nvSpPr>
          <p:cNvPr id="213006" name="Oval 14"/>
          <p:cNvSpPr>
            <a:spLocks noChangeArrowheads="1"/>
          </p:cNvSpPr>
          <p:nvPr/>
        </p:nvSpPr>
        <p:spPr bwMode="auto">
          <a:xfrm>
            <a:off x="3059113" y="92075"/>
            <a:ext cx="3097212" cy="1968500"/>
          </a:xfrm>
          <a:prstGeom prst="ellipse">
            <a:avLst/>
          </a:prstGeom>
          <a:solidFill>
            <a:schemeClr val="accent4"/>
          </a:solidFill>
          <a:ln w="76200" cmpd="tri">
            <a:solidFill>
              <a:srgbClr val="C00000"/>
            </a:solidFill>
            <a:round/>
            <a:headEnd/>
            <a:tailEnd/>
          </a:ln>
        </p:spPr>
        <p:txBody>
          <a:bodyPr lIns="86654" tIns="43329" rIns="86654" bIns="43329"/>
          <a:lstStyle/>
          <a:p>
            <a:pPr algn="ctr">
              <a:defRPr/>
            </a:pPr>
            <a:endParaRPr lang="uz-Cyrl-UZ" sz="2400">
              <a:latin typeface="+mn-lt"/>
            </a:endParaRPr>
          </a:p>
          <a:p>
            <a:pPr algn="ctr">
              <a:defRPr/>
            </a:pPr>
            <a:r>
              <a:rPr lang="uz-Cyrl-UZ" sz="2800">
                <a:latin typeface="+mn-lt"/>
              </a:rPr>
              <a:t>Фараз</a:t>
            </a:r>
            <a:endParaRPr lang="ru-RU" sz="2800">
              <a:solidFill>
                <a:srgbClr val="0033CC"/>
              </a:solidFill>
              <a:latin typeface="+mn-lt"/>
            </a:endParaRPr>
          </a:p>
        </p:txBody>
      </p:sp>
      <p:sp>
        <p:nvSpPr>
          <p:cNvPr id="36878" name="Rectangle 15"/>
          <p:cNvSpPr>
            <a:spLocks noChangeArrowheads="1"/>
          </p:cNvSpPr>
          <p:nvPr/>
        </p:nvSpPr>
        <p:spPr bwMode="auto">
          <a:xfrm>
            <a:off x="1484313" y="2028825"/>
            <a:ext cx="2768600" cy="0"/>
          </a:xfrm>
          <a:prstGeom prst="rect">
            <a:avLst/>
          </a:prstGeom>
          <a:noFill/>
          <a:ln w="9525">
            <a:noFill/>
            <a:miter lim="800000"/>
            <a:headEnd/>
            <a:tailEnd/>
          </a:ln>
        </p:spPr>
        <p:txBody>
          <a:bodyPr wrap="none">
            <a:spAutoFit/>
          </a:bodyPr>
          <a:lstStyle/>
          <a:p>
            <a:endParaRPr lang="ru-RU"/>
          </a:p>
        </p:txBody>
      </p:sp>
    </p:spTree>
  </p:cSld>
  <p:clrMapOvr>
    <a:masterClrMapping/>
  </p:clrMapOvr>
  <p:transition spd="med" advClick="0">
    <p:wheel spokes="8"/>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12994"/>
                                        </p:tgtEl>
                                        <p:attrNameLst>
                                          <p:attrName>style.visibility</p:attrName>
                                        </p:attrNameLst>
                                      </p:cBhvr>
                                      <p:to>
                                        <p:strVal val="visible"/>
                                      </p:to>
                                    </p:set>
                                    <p:animEffect transition="in" filter="circle(in)">
                                      <p:cBhvr>
                                        <p:cTn id="7" dur="2000"/>
                                        <p:tgtEl>
                                          <p:spTgt spid="212994"/>
                                        </p:tgtEl>
                                      </p:cBhvr>
                                    </p:animEffect>
                                  </p:childTnLst>
                                </p:cTn>
                              </p:par>
                            </p:childTnLst>
                          </p:cTn>
                        </p:par>
                        <p:par>
                          <p:cTn id="8" fill="hold" nodeType="afterGroup">
                            <p:stCondLst>
                              <p:cond delay="2000"/>
                            </p:stCondLst>
                            <p:childTnLst>
                              <p:par>
                                <p:cTn id="9" presetID="23" presetClass="entr" presetSubtype="16" fill="hold" grpId="0" nodeType="afterEffect">
                                  <p:stCondLst>
                                    <p:cond delay="0"/>
                                  </p:stCondLst>
                                  <p:childTnLst>
                                    <p:set>
                                      <p:cBhvr>
                                        <p:cTn id="10" dur="1" fill="hold">
                                          <p:stCondLst>
                                            <p:cond delay="0"/>
                                          </p:stCondLst>
                                        </p:cTn>
                                        <p:tgtEl>
                                          <p:spTgt spid="213000"/>
                                        </p:tgtEl>
                                        <p:attrNameLst>
                                          <p:attrName>style.visibility</p:attrName>
                                        </p:attrNameLst>
                                      </p:cBhvr>
                                      <p:to>
                                        <p:strVal val="visible"/>
                                      </p:to>
                                    </p:set>
                                    <p:anim calcmode="lin" valueType="num">
                                      <p:cBhvr>
                                        <p:cTn id="11" dur="2000" fill="hold"/>
                                        <p:tgtEl>
                                          <p:spTgt spid="213000"/>
                                        </p:tgtEl>
                                        <p:attrNameLst>
                                          <p:attrName>ppt_w</p:attrName>
                                        </p:attrNameLst>
                                      </p:cBhvr>
                                      <p:tavLst>
                                        <p:tav tm="0">
                                          <p:val>
                                            <p:fltVal val="0"/>
                                          </p:val>
                                        </p:tav>
                                        <p:tav tm="100000">
                                          <p:val>
                                            <p:strVal val="#ppt_w"/>
                                          </p:val>
                                        </p:tav>
                                      </p:tavLst>
                                    </p:anim>
                                    <p:anim calcmode="lin" valueType="num">
                                      <p:cBhvr>
                                        <p:cTn id="12" dur="2000" fill="hold"/>
                                        <p:tgtEl>
                                          <p:spTgt spid="213000"/>
                                        </p:tgtEl>
                                        <p:attrNameLst>
                                          <p:attrName>ppt_h</p:attrName>
                                        </p:attrNameLst>
                                      </p:cBhvr>
                                      <p:tavLst>
                                        <p:tav tm="0">
                                          <p:val>
                                            <p:fltVal val="0"/>
                                          </p:val>
                                        </p:tav>
                                        <p:tav tm="100000">
                                          <p:val>
                                            <p:strVal val="#ppt_h"/>
                                          </p:val>
                                        </p:tav>
                                      </p:tavLst>
                                    </p:anim>
                                  </p:childTnLst>
                                </p:cTn>
                              </p:par>
                            </p:childTnLst>
                          </p:cTn>
                        </p:par>
                        <p:par>
                          <p:cTn id="13" fill="hold" nodeType="afterGroup">
                            <p:stCondLst>
                              <p:cond delay="4000"/>
                            </p:stCondLst>
                            <p:childTnLst>
                              <p:par>
                                <p:cTn id="14" presetID="6" presetClass="entr" presetSubtype="16" fill="hold" grpId="0" nodeType="afterEffect">
                                  <p:stCondLst>
                                    <p:cond delay="0"/>
                                  </p:stCondLst>
                                  <p:childTnLst>
                                    <p:set>
                                      <p:cBhvr>
                                        <p:cTn id="15" dur="1" fill="hold">
                                          <p:stCondLst>
                                            <p:cond delay="0"/>
                                          </p:stCondLst>
                                        </p:cTn>
                                        <p:tgtEl>
                                          <p:spTgt spid="213006"/>
                                        </p:tgtEl>
                                        <p:attrNameLst>
                                          <p:attrName>style.visibility</p:attrName>
                                        </p:attrNameLst>
                                      </p:cBhvr>
                                      <p:to>
                                        <p:strVal val="visible"/>
                                      </p:to>
                                    </p:set>
                                    <p:animEffect transition="in" filter="circle(in)">
                                      <p:cBhvr>
                                        <p:cTn id="16" dur="2000"/>
                                        <p:tgtEl>
                                          <p:spTgt spid="213006"/>
                                        </p:tgtEl>
                                      </p:cBhvr>
                                    </p:animEffect>
                                  </p:childTnLst>
                                </p:cTn>
                              </p:par>
                            </p:childTnLst>
                          </p:cTn>
                        </p:par>
                        <p:par>
                          <p:cTn id="17" fill="hold" nodeType="afterGroup">
                            <p:stCondLst>
                              <p:cond delay="6000"/>
                            </p:stCondLst>
                            <p:childTnLst>
                              <p:par>
                                <p:cTn id="18" presetID="23" presetClass="entr" presetSubtype="16" fill="hold" grpId="0" nodeType="afterEffect">
                                  <p:stCondLst>
                                    <p:cond delay="0"/>
                                  </p:stCondLst>
                                  <p:childTnLst>
                                    <p:set>
                                      <p:cBhvr>
                                        <p:cTn id="19" dur="1" fill="hold">
                                          <p:stCondLst>
                                            <p:cond delay="0"/>
                                          </p:stCondLst>
                                        </p:cTn>
                                        <p:tgtEl>
                                          <p:spTgt spid="213001"/>
                                        </p:tgtEl>
                                        <p:attrNameLst>
                                          <p:attrName>style.visibility</p:attrName>
                                        </p:attrNameLst>
                                      </p:cBhvr>
                                      <p:to>
                                        <p:strVal val="visible"/>
                                      </p:to>
                                    </p:set>
                                    <p:anim calcmode="lin" valueType="num">
                                      <p:cBhvr>
                                        <p:cTn id="20" dur="2000" fill="hold"/>
                                        <p:tgtEl>
                                          <p:spTgt spid="213001"/>
                                        </p:tgtEl>
                                        <p:attrNameLst>
                                          <p:attrName>ppt_w</p:attrName>
                                        </p:attrNameLst>
                                      </p:cBhvr>
                                      <p:tavLst>
                                        <p:tav tm="0">
                                          <p:val>
                                            <p:fltVal val="0"/>
                                          </p:val>
                                        </p:tav>
                                        <p:tav tm="100000">
                                          <p:val>
                                            <p:strVal val="#ppt_w"/>
                                          </p:val>
                                        </p:tav>
                                      </p:tavLst>
                                    </p:anim>
                                    <p:anim calcmode="lin" valueType="num">
                                      <p:cBhvr>
                                        <p:cTn id="21" dur="2000" fill="hold"/>
                                        <p:tgtEl>
                                          <p:spTgt spid="213001"/>
                                        </p:tgtEl>
                                        <p:attrNameLst>
                                          <p:attrName>ppt_h</p:attrName>
                                        </p:attrNameLst>
                                      </p:cBhvr>
                                      <p:tavLst>
                                        <p:tav tm="0">
                                          <p:val>
                                            <p:fltVal val="0"/>
                                          </p:val>
                                        </p:tav>
                                        <p:tav tm="100000">
                                          <p:val>
                                            <p:strVal val="#ppt_h"/>
                                          </p:val>
                                        </p:tav>
                                      </p:tavLst>
                                    </p:anim>
                                  </p:childTnLst>
                                </p:cTn>
                              </p:par>
                            </p:childTnLst>
                          </p:cTn>
                        </p:par>
                        <p:par>
                          <p:cTn id="22" fill="hold" nodeType="afterGroup">
                            <p:stCondLst>
                              <p:cond delay="8000"/>
                            </p:stCondLst>
                            <p:childTnLst>
                              <p:par>
                                <p:cTn id="23" presetID="6" presetClass="entr" presetSubtype="16" fill="hold" grpId="0" nodeType="afterEffect">
                                  <p:stCondLst>
                                    <p:cond delay="0"/>
                                  </p:stCondLst>
                                  <p:childTnLst>
                                    <p:set>
                                      <p:cBhvr>
                                        <p:cTn id="24" dur="1" fill="hold">
                                          <p:stCondLst>
                                            <p:cond delay="0"/>
                                          </p:stCondLst>
                                        </p:cTn>
                                        <p:tgtEl>
                                          <p:spTgt spid="212999"/>
                                        </p:tgtEl>
                                        <p:attrNameLst>
                                          <p:attrName>style.visibility</p:attrName>
                                        </p:attrNameLst>
                                      </p:cBhvr>
                                      <p:to>
                                        <p:strVal val="visible"/>
                                      </p:to>
                                    </p:set>
                                    <p:animEffect transition="in" filter="circle(in)">
                                      <p:cBhvr>
                                        <p:cTn id="25" dur="2000"/>
                                        <p:tgtEl>
                                          <p:spTgt spid="212999"/>
                                        </p:tgtEl>
                                      </p:cBhvr>
                                    </p:animEffect>
                                  </p:childTnLst>
                                </p:cTn>
                              </p:par>
                            </p:childTnLst>
                          </p:cTn>
                        </p:par>
                        <p:par>
                          <p:cTn id="26" fill="hold" nodeType="afterGroup">
                            <p:stCondLst>
                              <p:cond delay="10000"/>
                            </p:stCondLst>
                            <p:childTnLst>
                              <p:par>
                                <p:cTn id="27" presetID="23" presetClass="entr" presetSubtype="16" fill="hold" grpId="0" nodeType="afterEffect">
                                  <p:stCondLst>
                                    <p:cond delay="0"/>
                                  </p:stCondLst>
                                  <p:childTnLst>
                                    <p:set>
                                      <p:cBhvr>
                                        <p:cTn id="28" dur="1" fill="hold">
                                          <p:stCondLst>
                                            <p:cond delay="0"/>
                                          </p:stCondLst>
                                        </p:cTn>
                                        <p:tgtEl>
                                          <p:spTgt spid="213002"/>
                                        </p:tgtEl>
                                        <p:attrNameLst>
                                          <p:attrName>style.visibility</p:attrName>
                                        </p:attrNameLst>
                                      </p:cBhvr>
                                      <p:to>
                                        <p:strVal val="visible"/>
                                      </p:to>
                                    </p:set>
                                    <p:anim calcmode="lin" valueType="num">
                                      <p:cBhvr>
                                        <p:cTn id="29" dur="2000" fill="hold"/>
                                        <p:tgtEl>
                                          <p:spTgt spid="213002"/>
                                        </p:tgtEl>
                                        <p:attrNameLst>
                                          <p:attrName>ppt_w</p:attrName>
                                        </p:attrNameLst>
                                      </p:cBhvr>
                                      <p:tavLst>
                                        <p:tav tm="0">
                                          <p:val>
                                            <p:fltVal val="0"/>
                                          </p:val>
                                        </p:tav>
                                        <p:tav tm="100000">
                                          <p:val>
                                            <p:strVal val="#ppt_w"/>
                                          </p:val>
                                        </p:tav>
                                      </p:tavLst>
                                    </p:anim>
                                    <p:anim calcmode="lin" valueType="num">
                                      <p:cBhvr>
                                        <p:cTn id="30" dur="2000" fill="hold"/>
                                        <p:tgtEl>
                                          <p:spTgt spid="213002"/>
                                        </p:tgtEl>
                                        <p:attrNameLst>
                                          <p:attrName>ppt_h</p:attrName>
                                        </p:attrNameLst>
                                      </p:cBhvr>
                                      <p:tavLst>
                                        <p:tav tm="0">
                                          <p:val>
                                            <p:fltVal val="0"/>
                                          </p:val>
                                        </p:tav>
                                        <p:tav tm="100000">
                                          <p:val>
                                            <p:strVal val="#ppt_h"/>
                                          </p:val>
                                        </p:tav>
                                      </p:tavLst>
                                    </p:anim>
                                  </p:childTnLst>
                                </p:cTn>
                              </p:par>
                            </p:childTnLst>
                          </p:cTn>
                        </p:par>
                        <p:par>
                          <p:cTn id="31" fill="hold" nodeType="afterGroup">
                            <p:stCondLst>
                              <p:cond delay="12000"/>
                            </p:stCondLst>
                            <p:childTnLst>
                              <p:par>
                                <p:cTn id="32" presetID="6" presetClass="entr" presetSubtype="16" fill="hold" grpId="0" nodeType="afterEffect">
                                  <p:stCondLst>
                                    <p:cond delay="0"/>
                                  </p:stCondLst>
                                  <p:childTnLst>
                                    <p:set>
                                      <p:cBhvr>
                                        <p:cTn id="33" dur="1" fill="hold">
                                          <p:stCondLst>
                                            <p:cond delay="0"/>
                                          </p:stCondLst>
                                        </p:cTn>
                                        <p:tgtEl>
                                          <p:spTgt spid="212995"/>
                                        </p:tgtEl>
                                        <p:attrNameLst>
                                          <p:attrName>style.visibility</p:attrName>
                                        </p:attrNameLst>
                                      </p:cBhvr>
                                      <p:to>
                                        <p:strVal val="visible"/>
                                      </p:to>
                                    </p:set>
                                    <p:animEffect transition="in" filter="circle(in)">
                                      <p:cBhvr>
                                        <p:cTn id="34" dur="2000"/>
                                        <p:tgtEl>
                                          <p:spTgt spid="212995"/>
                                        </p:tgtEl>
                                      </p:cBhvr>
                                    </p:animEffect>
                                  </p:childTnLst>
                                </p:cTn>
                              </p:par>
                            </p:childTnLst>
                          </p:cTn>
                        </p:par>
                        <p:par>
                          <p:cTn id="35" fill="hold" nodeType="afterGroup">
                            <p:stCondLst>
                              <p:cond delay="14000"/>
                            </p:stCondLst>
                            <p:childTnLst>
                              <p:par>
                                <p:cTn id="36" presetID="23" presetClass="entr" presetSubtype="16" fill="hold" grpId="0" nodeType="afterEffect">
                                  <p:stCondLst>
                                    <p:cond delay="0"/>
                                  </p:stCondLst>
                                  <p:childTnLst>
                                    <p:set>
                                      <p:cBhvr>
                                        <p:cTn id="37" dur="1" fill="hold">
                                          <p:stCondLst>
                                            <p:cond delay="0"/>
                                          </p:stCondLst>
                                        </p:cTn>
                                        <p:tgtEl>
                                          <p:spTgt spid="213003"/>
                                        </p:tgtEl>
                                        <p:attrNameLst>
                                          <p:attrName>style.visibility</p:attrName>
                                        </p:attrNameLst>
                                      </p:cBhvr>
                                      <p:to>
                                        <p:strVal val="visible"/>
                                      </p:to>
                                    </p:set>
                                    <p:anim calcmode="lin" valueType="num">
                                      <p:cBhvr>
                                        <p:cTn id="38" dur="2000" fill="hold"/>
                                        <p:tgtEl>
                                          <p:spTgt spid="213003"/>
                                        </p:tgtEl>
                                        <p:attrNameLst>
                                          <p:attrName>ppt_w</p:attrName>
                                        </p:attrNameLst>
                                      </p:cBhvr>
                                      <p:tavLst>
                                        <p:tav tm="0">
                                          <p:val>
                                            <p:fltVal val="0"/>
                                          </p:val>
                                        </p:tav>
                                        <p:tav tm="100000">
                                          <p:val>
                                            <p:strVal val="#ppt_w"/>
                                          </p:val>
                                        </p:tav>
                                      </p:tavLst>
                                    </p:anim>
                                    <p:anim calcmode="lin" valueType="num">
                                      <p:cBhvr>
                                        <p:cTn id="39" dur="2000" fill="hold"/>
                                        <p:tgtEl>
                                          <p:spTgt spid="213003"/>
                                        </p:tgtEl>
                                        <p:attrNameLst>
                                          <p:attrName>ppt_h</p:attrName>
                                        </p:attrNameLst>
                                      </p:cBhvr>
                                      <p:tavLst>
                                        <p:tav tm="0">
                                          <p:val>
                                            <p:fltVal val="0"/>
                                          </p:val>
                                        </p:tav>
                                        <p:tav tm="100000">
                                          <p:val>
                                            <p:strVal val="#ppt_h"/>
                                          </p:val>
                                        </p:tav>
                                      </p:tavLst>
                                    </p:anim>
                                  </p:childTnLst>
                                </p:cTn>
                              </p:par>
                            </p:childTnLst>
                          </p:cTn>
                        </p:par>
                        <p:par>
                          <p:cTn id="40" fill="hold" nodeType="afterGroup">
                            <p:stCondLst>
                              <p:cond delay="16000"/>
                            </p:stCondLst>
                            <p:childTnLst>
                              <p:par>
                                <p:cTn id="41" presetID="6" presetClass="entr" presetSubtype="16" fill="hold" grpId="0" nodeType="afterEffect">
                                  <p:stCondLst>
                                    <p:cond delay="0"/>
                                  </p:stCondLst>
                                  <p:childTnLst>
                                    <p:set>
                                      <p:cBhvr>
                                        <p:cTn id="42" dur="1" fill="hold">
                                          <p:stCondLst>
                                            <p:cond delay="0"/>
                                          </p:stCondLst>
                                        </p:cTn>
                                        <p:tgtEl>
                                          <p:spTgt spid="212998"/>
                                        </p:tgtEl>
                                        <p:attrNameLst>
                                          <p:attrName>style.visibility</p:attrName>
                                        </p:attrNameLst>
                                      </p:cBhvr>
                                      <p:to>
                                        <p:strVal val="visible"/>
                                      </p:to>
                                    </p:set>
                                    <p:animEffect transition="in" filter="circle(in)">
                                      <p:cBhvr>
                                        <p:cTn id="43" dur="2000"/>
                                        <p:tgtEl>
                                          <p:spTgt spid="212998"/>
                                        </p:tgtEl>
                                      </p:cBhvr>
                                    </p:animEffect>
                                  </p:childTnLst>
                                </p:cTn>
                              </p:par>
                            </p:childTnLst>
                          </p:cTn>
                        </p:par>
                        <p:par>
                          <p:cTn id="44" fill="hold" nodeType="afterGroup">
                            <p:stCondLst>
                              <p:cond delay="18000"/>
                            </p:stCondLst>
                            <p:childTnLst>
                              <p:par>
                                <p:cTn id="45" presetID="23" presetClass="entr" presetSubtype="16" fill="hold" grpId="0" nodeType="afterEffect">
                                  <p:stCondLst>
                                    <p:cond delay="0"/>
                                  </p:stCondLst>
                                  <p:childTnLst>
                                    <p:set>
                                      <p:cBhvr>
                                        <p:cTn id="46" dur="1" fill="hold">
                                          <p:stCondLst>
                                            <p:cond delay="0"/>
                                          </p:stCondLst>
                                        </p:cTn>
                                        <p:tgtEl>
                                          <p:spTgt spid="213004"/>
                                        </p:tgtEl>
                                        <p:attrNameLst>
                                          <p:attrName>style.visibility</p:attrName>
                                        </p:attrNameLst>
                                      </p:cBhvr>
                                      <p:to>
                                        <p:strVal val="visible"/>
                                      </p:to>
                                    </p:set>
                                    <p:anim calcmode="lin" valueType="num">
                                      <p:cBhvr>
                                        <p:cTn id="47" dur="2000" fill="hold"/>
                                        <p:tgtEl>
                                          <p:spTgt spid="213004"/>
                                        </p:tgtEl>
                                        <p:attrNameLst>
                                          <p:attrName>ppt_w</p:attrName>
                                        </p:attrNameLst>
                                      </p:cBhvr>
                                      <p:tavLst>
                                        <p:tav tm="0">
                                          <p:val>
                                            <p:fltVal val="0"/>
                                          </p:val>
                                        </p:tav>
                                        <p:tav tm="100000">
                                          <p:val>
                                            <p:strVal val="#ppt_w"/>
                                          </p:val>
                                        </p:tav>
                                      </p:tavLst>
                                    </p:anim>
                                    <p:anim calcmode="lin" valueType="num">
                                      <p:cBhvr>
                                        <p:cTn id="48" dur="2000" fill="hold"/>
                                        <p:tgtEl>
                                          <p:spTgt spid="213004"/>
                                        </p:tgtEl>
                                        <p:attrNameLst>
                                          <p:attrName>ppt_h</p:attrName>
                                        </p:attrNameLst>
                                      </p:cBhvr>
                                      <p:tavLst>
                                        <p:tav tm="0">
                                          <p:val>
                                            <p:fltVal val="0"/>
                                          </p:val>
                                        </p:tav>
                                        <p:tav tm="100000">
                                          <p:val>
                                            <p:strVal val="#ppt_h"/>
                                          </p:val>
                                        </p:tav>
                                      </p:tavLst>
                                    </p:anim>
                                  </p:childTnLst>
                                </p:cTn>
                              </p:par>
                            </p:childTnLst>
                          </p:cTn>
                        </p:par>
                        <p:par>
                          <p:cTn id="49" fill="hold" nodeType="afterGroup">
                            <p:stCondLst>
                              <p:cond delay="20000"/>
                            </p:stCondLst>
                            <p:childTnLst>
                              <p:par>
                                <p:cTn id="50" presetID="6" presetClass="entr" presetSubtype="16" fill="hold" grpId="0" nodeType="afterEffect">
                                  <p:stCondLst>
                                    <p:cond delay="0"/>
                                  </p:stCondLst>
                                  <p:childTnLst>
                                    <p:set>
                                      <p:cBhvr>
                                        <p:cTn id="51" dur="1" fill="hold">
                                          <p:stCondLst>
                                            <p:cond delay="0"/>
                                          </p:stCondLst>
                                        </p:cTn>
                                        <p:tgtEl>
                                          <p:spTgt spid="212996"/>
                                        </p:tgtEl>
                                        <p:attrNameLst>
                                          <p:attrName>style.visibility</p:attrName>
                                        </p:attrNameLst>
                                      </p:cBhvr>
                                      <p:to>
                                        <p:strVal val="visible"/>
                                      </p:to>
                                    </p:set>
                                    <p:animEffect transition="in" filter="circle(in)">
                                      <p:cBhvr>
                                        <p:cTn id="52" dur="2000"/>
                                        <p:tgtEl>
                                          <p:spTgt spid="212996"/>
                                        </p:tgtEl>
                                      </p:cBhvr>
                                    </p:animEffect>
                                  </p:childTnLst>
                                </p:cTn>
                              </p:par>
                            </p:childTnLst>
                          </p:cTn>
                        </p:par>
                        <p:par>
                          <p:cTn id="53" fill="hold" nodeType="afterGroup">
                            <p:stCondLst>
                              <p:cond delay="22000"/>
                            </p:stCondLst>
                            <p:childTnLst>
                              <p:par>
                                <p:cTn id="54" presetID="23" presetClass="entr" presetSubtype="16" fill="hold" grpId="0" nodeType="afterEffect">
                                  <p:stCondLst>
                                    <p:cond delay="0"/>
                                  </p:stCondLst>
                                  <p:childTnLst>
                                    <p:set>
                                      <p:cBhvr>
                                        <p:cTn id="55" dur="1" fill="hold">
                                          <p:stCondLst>
                                            <p:cond delay="0"/>
                                          </p:stCondLst>
                                        </p:cTn>
                                        <p:tgtEl>
                                          <p:spTgt spid="213005"/>
                                        </p:tgtEl>
                                        <p:attrNameLst>
                                          <p:attrName>style.visibility</p:attrName>
                                        </p:attrNameLst>
                                      </p:cBhvr>
                                      <p:to>
                                        <p:strVal val="visible"/>
                                      </p:to>
                                    </p:set>
                                    <p:anim calcmode="lin" valueType="num">
                                      <p:cBhvr>
                                        <p:cTn id="56" dur="2000" fill="hold"/>
                                        <p:tgtEl>
                                          <p:spTgt spid="213005"/>
                                        </p:tgtEl>
                                        <p:attrNameLst>
                                          <p:attrName>ppt_w</p:attrName>
                                        </p:attrNameLst>
                                      </p:cBhvr>
                                      <p:tavLst>
                                        <p:tav tm="0">
                                          <p:val>
                                            <p:fltVal val="0"/>
                                          </p:val>
                                        </p:tav>
                                        <p:tav tm="100000">
                                          <p:val>
                                            <p:strVal val="#ppt_w"/>
                                          </p:val>
                                        </p:tav>
                                      </p:tavLst>
                                    </p:anim>
                                    <p:anim calcmode="lin" valueType="num">
                                      <p:cBhvr>
                                        <p:cTn id="57" dur="2000" fill="hold"/>
                                        <p:tgtEl>
                                          <p:spTgt spid="213005"/>
                                        </p:tgtEl>
                                        <p:attrNameLst>
                                          <p:attrName>ppt_h</p:attrName>
                                        </p:attrNameLst>
                                      </p:cBhvr>
                                      <p:tavLst>
                                        <p:tav tm="0">
                                          <p:val>
                                            <p:fltVal val="0"/>
                                          </p:val>
                                        </p:tav>
                                        <p:tav tm="100000">
                                          <p:val>
                                            <p:strVal val="#ppt_h"/>
                                          </p:val>
                                        </p:tav>
                                      </p:tavLst>
                                    </p:anim>
                                  </p:childTnLst>
                                </p:cTn>
                              </p:par>
                            </p:childTnLst>
                          </p:cTn>
                        </p:par>
                        <p:par>
                          <p:cTn id="58" fill="hold" nodeType="afterGroup">
                            <p:stCondLst>
                              <p:cond delay="24000"/>
                            </p:stCondLst>
                            <p:childTnLst>
                              <p:par>
                                <p:cTn id="59" presetID="6" presetClass="entr" presetSubtype="16" fill="hold" grpId="0" nodeType="afterEffect">
                                  <p:stCondLst>
                                    <p:cond delay="0"/>
                                  </p:stCondLst>
                                  <p:childTnLst>
                                    <p:set>
                                      <p:cBhvr>
                                        <p:cTn id="60" dur="1" fill="hold">
                                          <p:stCondLst>
                                            <p:cond delay="0"/>
                                          </p:stCondLst>
                                        </p:cTn>
                                        <p:tgtEl>
                                          <p:spTgt spid="212997"/>
                                        </p:tgtEl>
                                        <p:attrNameLst>
                                          <p:attrName>style.visibility</p:attrName>
                                        </p:attrNameLst>
                                      </p:cBhvr>
                                      <p:to>
                                        <p:strVal val="visible"/>
                                      </p:to>
                                    </p:set>
                                    <p:animEffect transition="in" filter="circle(in)">
                                      <p:cBhvr>
                                        <p:cTn id="61" dur="2000"/>
                                        <p:tgtEl>
                                          <p:spTgt spid="212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4" grpId="0" animBg="1"/>
      <p:bldP spid="212995" grpId="0" animBg="1"/>
      <p:bldP spid="212996" grpId="0" animBg="1"/>
      <p:bldP spid="212997" grpId="0" animBg="1"/>
      <p:bldP spid="212998" grpId="0" animBg="1"/>
      <p:bldP spid="212999" grpId="0" animBg="1"/>
      <p:bldP spid="213000" grpId="0" animBg="1"/>
      <p:bldP spid="213001" grpId="0" animBg="1"/>
      <p:bldP spid="213002" grpId="0" animBg="1"/>
      <p:bldP spid="213003" grpId="0" animBg="1"/>
      <p:bldP spid="213004" grpId="0" animBg="1"/>
      <p:bldP spid="213005" grpId="0" animBg="1"/>
      <p:bldP spid="21300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8" descr="Газетная бумага"/>
          <p:cNvSpPr>
            <a:spLocks noChangeArrowheads="1"/>
          </p:cNvSpPr>
          <p:nvPr/>
        </p:nvSpPr>
        <p:spPr bwMode="auto">
          <a:xfrm>
            <a:off x="2133600" y="446088"/>
            <a:ext cx="6861175" cy="1077912"/>
          </a:xfrm>
          <a:prstGeom prst="roundRect">
            <a:avLst>
              <a:gd name="adj" fmla="val 16667"/>
            </a:avLst>
          </a:prstGeom>
          <a:solidFill>
            <a:schemeClr val="accent4"/>
          </a:solidFill>
          <a:ln w="38100" cmpd="dbl">
            <a:solidFill>
              <a:schemeClr val="bg2">
                <a:lumMod val="75000"/>
              </a:schemeClr>
            </a:solidFill>
            <a:round/>
            <a:headEnd/>
            <a:tailEnd/>
          </a:ln>
        </p:spPr>
        <p:txBody>
          <a:bodyPr lIns="97841" tIns="48920" rIns="97841" bIns="48920"/>
          <a:lstStyle/>
          <a:p>
            <a:pPr algn="ctr">
              <a:defRPr/>
            </a:pPr>
            <a:r>
              <a:rPr lang="uz-Cyrl-UZ" sz="3200" b="1">
                <a:solidFill>
                  <a:schemeClr val="bg2">
                    <a:lumMod val="75000"/>
                  </a:schemeClr>
                </a:solidFill>
                <a:latin typeface="+mn-lt"/>
              </a:rPr>
              <a:t>Муаммоли вазият типларига мисоллар</a:t>
            </a:r>
            <a:endParaRPr lang="ru-RU" sz="3200" b="1">
              <a:solidFill>
                <a:schemeClr val="bg2">
                  <a:lumMod val="75000"/>
                </a:schemeClr>
              </a:solidFill>
              <a:latin typeface="+mn-lt"/>
            </a:endParaRPr>
          </a:p>
        </p:txBody>
      </p:sp>
      <p:pic>
        <p:nvPicPr>
          <p:cNvPr id="3" name="Рисунок 2"/>
          <p:cNvPicPr>
            <a:picLocks noChangeAspect="1"/>
          </p:cNvPicPr>
          <p:nvPr/>
        </p:nvPicPr>
        <p:blipFill>
          <a:blip r:embed="rId2">
            <a:extLst/>
          </a:blip>
          <a:stretch>
            <a:fillRect/>
          </a:stretch>
        </p:blipFill>
        <p:spPr>
          <a:xfrm>
            <a:off x="228600" y="228600"/>
            <a:ext cx="1803400" cy="1371600"/>
          </a:xfrm>
          <a:prstGeom prst="rect">
            <a:avLst/>
          </a:prstGeom>
          <a:ln w="228600" cap="sq" cmpd="thickThin">
            <a:solidFill>
              <a:srgbClr val="92D050"/>
            </a:solidFill>
            <a:prstDash val="solid"/>
            <a:miter lim="800000"/>
          </a:ln>
          <a:effectLst>
            <a:innerShdw blurRad="76200">
              <a:srgbClr val="000000"/>
            </a:innerShdw>
          </a:effectLst>
        </p:spPr>
      </p:pic>
      <p:sp>
        <p:nvSpPr>
          <p:cNvPr id="5" name="Rectangle 3"/>
          <p:cNvSpPr txBox="1">
            <a:spLocks noChangeArrowheads="1"/>
          </p:cNvSpPr>
          <p:nvPr/>
        </p:nvSpPr>
        <p:spPr>
          <a:xfrm>
            <a:off x="457200" y="2103438"/>
            <a:ext cx="8229600" cy="4525962"/>
          </a:xfrm>
          <a:prstGeom prst="rect">
            <a:avLst/>
          </a:prstGeom>
        </p:spPr>
        <p:txBody>
          <a:bodyPr>
            <a:normAutofit lnSpcReduction="10000"/>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pPr algn="just">
              <a:lnSpc>
                <a:spcPct val="80000"/>
              </a:lnSpc>
              <a:buFont typeface="Wingdings" pitchFamily="2" charset="2"/>
              <a:buChar char="v"/>
              <a:defRPr/>
            </a:pPr>
            <a:r>
              <a:rPr lang="uz-Cyrl-UZ" sz="2800" b="1" smtClean="0">
                <a:solidFill>
                  <a:srgbClr val="FFFFFF"/>
                </a:solidFill>
              </a:rPr>
              <a:t>Фавқулодда вазият </a:t>
            </a:r>
            <a:r>
              <a:rPr lang="uz-Cyrl-UZ" sz="2800" smtClean="0">
                <a:solidFill>
                  <a:srgbClr val="FFFFFF"/>
                </a:solidFill>
              </a:rPr>
              <a:t>– Кўчадан чақалоқ топиб олинди.....,</a:t>
            </a:r>
          </a:p>
          <a:p>
            <a:pPr algn="just">
              <a:lnSpc>
                <a:spcPct val="80000"/>
              </a:lnSpc>
              <a:buFont typeface="Wingdings" pitchFamily="2" charset="2"/>
              <a:buChar char="v"/>
              <a:defRPr/>
            </a:pPr>
            <a:r>
              <a:rPr lang="uz-Cyrl-UZ" sz="2800" b="1" smtClean="0">
                <a:solidFill>
                  <a:srgbClr val="FFFFFF"/>
                </a:solidFill>
              </a:rPr>
              <a:t>Номутаносиблик вазияти </a:t>
            </a:r>
            <a:r>
              <a:rPr lang="uz-Cyrl-UZ" sz="2800" smtClean="0">
                <a:solidFill>
                  <a:srgbClr val="FFFFFF"/>
                </a:solidFill>
              </a:rPr>
              <a:t>– Бухгалтерия хисоб-китоби текширилганда 100000 сўм ортича пул аниқланди. Буни қандай ҳал қилиш мумкин?</a:t>
            </a:r>
          </a:p>
          <a:p>
            <a:pPr algn="just">
              <a:lnSpc>
                <a:spcPct val="80000"/>
              </a:lnSpc>
              <a:buFont typeface="Wingdings" pitchFamily="2" charset="2"/>
              <a:buChar char="v"/>
              <a:defRPr/>
            </a:pPr>
            <a:r>
              <a:rPr lang="uz-Cyrl-UZ" sz="2800" b="1" smtClean="0">
                <a:solidFill>
                  <a:srgbClr val="FFFFFF"/>
                </a:solidFill>
              </a:rPr>
              <a:t>Низоли вазият</a:t>
            </a:r>
            <a:r>
              <a:rPr lang="uz-Cyrl-UZ" sz="2800" smtClean="0">
                <a:solidFill>
                  <a:srgbClr val="FFFFFF"/>
                </a:solidFill>
              </a:rPr>
              <a:t> – Корхона чет элга тозаланган,ярим ишлов берилган пахта юборди. Маҳсулотни чет элга етиб келгунича сифатини бузилмаслик маъсулиятини чет эллик ҳамкорлар ўз бўйниларга олишган эди. Ҳамкорлар паст сифатли маҳсулот юборилган деган айблов қоғози юборишди. Ушбу низони қандай ҳал қилиш мумкин?</a:t>
            </a:r>
          </a:p>
          <a:p>
            <a:pPr>
              <a:lnSpc>
                <a:spcPct val="80000"/>
              </a:lnSpc>
              <a:defRPr/>
            </a:pPr>
            <a:endParaRPr lang="ru-RU" sz="2800"/>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1000"/>
                                        <p:tgtEl>
                                          <p:spTgt spid="4"/>
                                        </p:tgtEl>
                                      </p:cBhvr>
                                    </p:animEffect>
                                  </p:childTnLst>
                                </p:cTn>
                              </p:par>
                            </p:childTnLst>
                          </p:cTn>
                        </p:par>
                        <p:par>
                          <p:cTn id="12" fill="hold">
                            <p:stCondLst>
                              <p:cond delay="3000"/>
                            </p:stCondLst>
                            <p:childTnLst>
                              <p:par>
                                <p:cTn id="13" presetID="37"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2000"/>
                                        <p:tgtEl>
                                          <p:spTgt spid="5">
                                            <p:txEl>
                                              <p:pRg st="0" end="0"/>
                                            </p:txEl>
                                          </p:spTgt>
                                        </p:tgtEl>
                                      </p:cBhvr>
                                    </p:animEffect>
                                    <p:anim calcmode="lin" valueType="num">
                                      <p:cBhvr>
                                        <p:cTn id="16"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7" dur="18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8" dur="200" accel="100000" fill="hold">
                                          <p:stCondLst>
                                            <p:cond delay="18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par>
                          <p:cTn id="19" fill="hold">
                            <p:stCondLst>
                              <p:cond delay="5000"/>
                            </p:stCondLst>
                            <p:childTnLst>
                              <p:par>
                                <p:cTn id="20" presetID="37" presetClass="entr" presetSubtype="0" fill="hold" nodeType="after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2000"/>
                                        <p:tgtEl>
                                          <p:spTgt spid="5">
                                            <p:txEl>
                                              <p:pRg st="1" end="1"/>
                                            </p:txEl>
                                          </p:spTgt>
                                        </p:tgtEl>
                                      </p:cBhvr>
                                    </p:animEffect>
                                    <p:anim calcmode="lin" valueType="num">
                                      <p:cBhvr>
                                        <p:cTn id="23" dur="2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4" dur="18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25" dur="200" accel="100000" fill="hold">
                                          <p:stCondLst>
                                            <p:cond delay="18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par>
                          <p:cTn id="26" fill="hold">
                            <p:stCondLst>
                              <p:cond delay="7000"/>
                            </p:stCondLst>
                            <p:childTnLst>
                              <p:par>
                                <p:cTn id="27" presetID="37" presetClass="entr" presetSubtype="0" fill="hold" nodeType="after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fade">
                                      <p:cBhvr>
                                        <p:cTn id="29" dur="2000"/>
                                        <p:tgtEl>
                                          <p:spTgt spid="5">
                                            <p:txEl>
                                              <p:pRg st="2" end="2"/>
                                            </p:txEl>
                                          </p:spTgt>
                                        </p:tgtEl>
                                      </p:cBhvr>
                                    </p:animEffect>
                                    <p:anim calcmode="lin" valueType="num">
                                      <p:cBhvr>
                                        <p:cTn id="30" dur="2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1" dur="18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32" dur="200" accel="100000" fill="hold">
                                          <p:stCondLst>
                                            <p:cond delay="18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a:xfrm>
            <a:off x="457200" y="260648"/>
            <a:ext cx="8229600" cy="868958"/>
          </a:xfrm>
          <a:noFill/>
        </p:spPr>
        <p:txBody>
          <a:bodyPr wrap="square" numCol="1" anchorCtr="0" compatLnSpc="1">
            <a:prstTxWarp prst="textNoShape">
              <a:avLst/>
            </a:prstTxWarp>
          </a:bodyPr>
          <a:lstStyle/>
          <a:p>
            <a:pPr algn="ctr"/>
            <a:r>
              <a:rPr lang="uz-Cyrl-UZ" smtClean="0">
                <a:ln>
                  <a:noFill/>
                </a:ln>
              </a:rPr>
              <a:t>Танқидий </a:t>
            </a:r>
            <a:r>
              <a:rPr lang="uz-Cyrl-UZ" smtClean="0">
                <a:ln>
                  <a:noFill/>
                </a:ln>
                <a:latin typeface="+mn-lt"/>
              </a:rPr>
              <a:t>фикрлаш</a:t>
            </a:r>
            <a:r>
              <a:rPr lang="uz-Cyrl-UZ" smtClean="0">
                <a:ln>
                  <a:noFill/>
                </a:ln>
              </a:rPr>
              <a:t> нима? </a:t>
            </a:r>
            <a:endParaRPr lang="ru-RU" smtClean="0">
              <a:ln>
                <a:noFill/>
              </a:ln>
            </a:endParaRPr>
          </a:p>
        </p:txBody>
      </p:sp>
      <p:sp>
        <p:nvSpPr>
          <p:cNvPr id="45059" name="Rectangle 3"/>
          <p:cNvSpPr>
            <a:spLocks noGrp="1"/>
          </p:cNvSpPr>
          <p:nvPr>
            <p:ph type="body" idx="1"/>
          </p:nvPr>
        </p:nvSpPr>
        <p:spPr>
          <a:xfrm>
            <a:off x="457200" y="1268760"/>
            <a:ext cx="8229600" cy="5069160"/>
          </a:xfrm>
        </p:spPr>
        <p:txBody>
          <a:bodyPr/>
          <a:lstStyle/>
          <a:p>
            <a:pPr marL="0" indent="0" algn="just">
              <a:lnSpc>
                <a:spcPct val="80000"/>
              </a:lnSpc>
              <a:buNone/>
            </a:pPr>
            <a:r>
              <a:rPr lang="ru-RU" sz="2000" smtClean="0"/>
              <a:t>1.Самарали ва м</a:t>
            </a:r>
            <a:r>
              <a:rPr lang="uz-Cyrl-UZ" sz="2000" smtClean="0"/>
              <a:t>у</a:t>
            </a:r>
            <a:r>
              <a:rPr lang="ru-RU" sz="2000" smtClean="0"/>
              <a:t>ттасил ўрганиш асосида талабаларнинг ахборотларни ўзлаштириш, синтезлаш ва уларни тўла эгаллаш фаоллиги ётади (Андерсон ва унга ҳаммуаллифлар, 1985).</a:t>
            </a:r>
          </a:p>
          <a:p>
            <a:pPr marL="0" indent="0" algn="just">
              <a:lnSpc>
                <a:spcPct val="80000"/>
              </a:lnSpc>
              <a:buNone/>
            </a:pPr>
            <a:r>
              <a:rPr lang="ru-RU" sz="2000" smtClean="0"/>
              <a:t>2.Ўрганиш жараёни фикрлаш фаолиятини ривожлантиришнинг турли туман стратегияларидан фойдалангандагина муваффақиятлироқ бўлади. Бундай стратегия ўрганиш жараёнини янада онглилаштиради (Палинскар ва Браун, 1989).</a:t>
            </a:r>
          </a:p>
          <a:p>
            <a:pPr marL="0" indent="0" algn="just">
              <a:lnSpc>
                <a:spcPct val="80000"/>
              </a:lnSpc>
              <a:buNone/>
            </a:pPr>
            <a:r>
              <a:rPr lang="ru-RU" sz="2000" smtClean="0"/>
              <a:t>3. Ўрганиш ва танқидий фикрлаш талабаларнинг конкрет вазифаларга нисбатан янги билимларни қўллаш имкониятларига эга бўлган тақдирда ривожланади (Ресник,1987).</a:t>
            </a:r>
          </a:p>
          <a:p>
            <a:pPr marL="0" indent="0" algn="just">
              <a:lnSpc>
                <a:spcPct val="80000"/>
              </a:lnSpc>
              <a:buNone/>
            </a:pPr>
            <a:r>
              <a:rPr lang="ru-RU" sz="2000" smtClean="0"/>
              <a:t>4. Ўрганиш талабаларнинг олдинги билимлари, тажрибаларига таянгандагина мустаҳкамланади. Булар талабаларнинг билган билимларини янги ахборотлар билан боғлаш имкониятини беради (Рос,1990).</a:t>
            </a:r>
          </a:p>
          <a:p>
            <a:pPr marL="0" indent="0" algn="just">
              <a:lnSpc>
                <a:spcPct val="80000"/>
              </a:lnSpc>
              <a:buNone/>
            </a:pPr>
            <a:r>
              <a:rPr lang="ru-RU" sz="2000" smtClean="0"/>
              <a:t>5. Танқидий фикрлаш ва ўрганиш ғоя ва тажрибаларнинг турли-туманлигини педагоглар тушунган ва қадрлаган вақтдагина амалга ошади. Танқидий фикрлаш «яккаю ягона тўғри жавоб»ни қабул қиладиган менталитет жараёнида юз бермайди.</a:t>
            </a:r>
          </a:p>
          <a:p>
            <a:pPr marL="0" indent="0" algn="just">
              <a:lnSpc>
                <a:spcPct val="80000"/>
              </a:lnSpc>
              <a:buNone/>
            </a:pPr>
            <a:r>
              <a:rPr lang="ru-RU" sz="2000" smtClean="0"/>
              <a:t/>
            </a:r>
            <a:br>
              <a:rPr lang="ru-RU" sz="2000" smtClean="0"/>
            </a:br>
            <a:r>
              <a:rPr lang="ru-RU" sz="2000" smtClean="0"/>
              <a:t/>
            </a:r>
            <a:br>
              <a:rPr lang="ru-RU" sz="2000" smtClean="0"/>
            </a:br>
            <a:endParaRPr lang="ru-RU" sz="2000" smtClean="0"/>
          </a:p>
        </p:txBody>
      </p:sp>
    </p:spTree>
  </p:cSld>
  <p:clrMapOvr>
    <a:masterClrMapping/>
  </p:clrMapOvr>
  <p:transition spd="slow" advClick="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bwMode="auto">
          <a:xfrm>
            <a:off x="590872" y="260648"/>
            <a:ext cx="8229600" cy="724942"/>
          </a:xfrm>
          <a:noFill/>
        </p:spPr>
        <p:txBody>
          <a:bodyPr wrap="square" numCol="1" anchorCtr="0" compatLnSpc="1">
            <a:prstTxWarp prst="textNoShape">
              <a:avLst/>
            </a:prstTxWarp>
          </a:bodyPr>
          <a:lstStyle/>
          <a:p>
            <a:pPr algn="ctr"/>
            <a:r>
              <a:rPr lang="ru-RU" smtClean="0">
                <a:ln>
                  <a:noFill/>
                </a:ln>
                <a:latin typeface="+mn-lt"/>
              </a:rPr>
              <a:t>Танқидий фикрл</a:t>
            </a:r>
            <a:r>
              <a:rPr lang="uz-Cyrl-UZ" smtClean="0">
                <a:ln>
                  <a:noFill/>
                </a:ln>
                <a:latin typeface="+mn-lt"/>
              </a:rPr>
              <a:t>аш шароитлари</a:t>
            </a:r>
            <a:endParaRPr lang="ru-RU" smtClean="0">
              <a:ln>
                <a:noFill/>
              </a:ln>
              <a:latin typeface="+mn-lt"/>
            </a:endParaRPr>
          </a:p>
        </p:txBody>
      </p:sp>
      <p:sp>
        <p:nvSpPr>
          <p:cNvPr id="44035" name="Rectangle 3"/>
          <p:cNvSpPr>
            <a:spLocks noGrp="1"/>
          </p:cNvSpPr>
          <p:nvPr>
            <p:ph type="body" idx="1"/>
          </p:nvPr>
        </p:nvSpPr>
        <p:spPr>
          <a:xfrm>
            <a:off x="457200" y="1888232"/>
            <a:ext cx="8229600" cy="3556992"/>
          </a:xfrm>
        </p:spPr>
        <p:txBody>
          <a:bodyPr/>
          <a:lstStyle/>
          <a:p>
            <a:pPr marL="0" indent="0" algn="just">
              <a:buNone/>
            </a:pPr>
            <a:r>
              <a:rPr lang="uz-Cyrl-UZ" smtClean="0"/>
              <a:t> </a:t>
            </a:r>
            <a:r>
              <a:rPr lang="ru-RU" i="1" smtClean="0"/>
              <a:t>- талабаларга фикр юритиш учун имконият бериш;</a:t>
            </a:r>
          </a:p>
          <a:p>
            <a:pPr algn="just">
              <a:buFontTx/>
              <a:buChar char="-"/>
            </a:pPr>
            <a:r>
              <a:rPr lang="ru-RU" i="1" smtClean="0"/>
              <a:t>турли-туман ғоя ва фикрларни қабул қилиш;</a:t>
            </a:r>
          </a:p>
          <a:p>
            <a:pPr algn="just">
              <a:buFontTx/>
              <a:buChar char="-"/>
            </a:pPr>
            <a:r>
              <a:rPr lang="ru-RU" i="1" smtClean="0"/>
              <a:t>талабаларнинг ўкув жараёнидаги фаоллигини таъминлаш;</a:t>
            </a:r>
          </a:p>
          <a:p>
            <a:pPr algn="just">
              <a:buFontTx/>
              <a:buChar char="-"/>
            </a:pPr>
            <a:r>
              <a:rPr lang="ru-RU" i="1" smtClean="0"/>
              <a:t>талабаларни қўлгига қолмасликка ишонтириш керак;</a:t>
            </a:r>
          </a:p>
          <a:p>
            <a:pPr algn="just">
              <a:buFontTx/>
              <a:buChar char="-"/>
            </a:pPr>
            <a:r>
              <a:rPr lang="ru-RU" i="1" smtClean="0"/>
              <a:t>ҳар бир талабанинг танқидий фикр юритишга қодир эканлигига ўзларида ишонч ҳиссини уйғотиш;</a:t>
            </a:r>
          </a:p>
          <a:p>
            <a:pPr algn="just">
              <a:buFontTx/>
              <a:buChar char="-"/>
            </a:pPr>
            <a:r>
              <a:rPr lang="ru-RU" i="1" smtClean="0"/>
              <a:t>танқидий фикрлашнинг юзага келишини қадрлаш лозим.</a:t>
            </a:r>
          </a:p>
          <a:p>
            <a:pPr marL="0" indent="0" algn="just">
              <a:buNone/>
            </a:pPr>
            <a:r>
              <a:rPr lang="ru-RU" smtClean="0"/>
              <a:t/>
            </a:r>
            <a:br>
              <a:rPr lang="ru-RU" smtClean="0"/>
            </a:br>
            <a:endParaRPr lang="ru-RU" smtClean="0"/>
          </a:p>
        </p:txBody>
      </p:sp>
    </p:spTree>
  </p:cSld>
  <p:clrMapOvr>
    <a:masterClrMapping/>
  </p:clrMapOvr>
  <p:transition spd="slow" advClick="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a:noFill/>
        </p:spPr>
        <p:txBody>
          <a:bodyPr wrap="square" numCol="1" anchorCtr="0" compatLnSpc="1">
            <a:prstTxWarp prst="textNoShape">
              <a:avLst/>
            </a:prstTxWarp>
            <a:noAutofit/>
          </a:bodyPr>
          <a:lstStyle/>
          <a:p>
            <a:pPr algn="ctr"/>
            <a:r>
              <a:rPr lang="uz-Cyrl-UZ" sz="3200" smtClean="0">
                <a:ln>
                  <a:noFill/>
                </a:ln>
                <a:latin typeface="+mn-lt"/>
              </a:rPr>
              <a:t>Ўқитишнинг табақалаштирилган ва индивидуал технологияси</a:t>
            </a:r>
            <a:endParaRPr lang="ru-RU" sz="3200" smtClean="0">
              <a:ln>
                <a:noFill/>
              </a:ln>
              <a:latin typeface="+mn-lt"/>
            </a:endParaRPr>
          </a:p>
        </p:txBody>
      </p:sp>
      <p:sp>
        <p:nvSpPr>
          <p:cNvPr id="47107" name="Rectangle 3"/>
          <p:cNvSpPr>
            <a:spLocks noGrp="1"/>
          </p:cNvSpPr>
          <p:nvPr>
            <p:ph type="body" idx="1"/>
          </p:nvPr>
        </p:nvSpPr>
        <p:spPr/>
        <p:txBody>
          <a:bodyPr/>
          <a:lstStyle/>
          <a:p>
            <a:pPr>
              <a:lnSpc>
                <a:spcPct val="80000"/>
              </a:lnSpc>
            </a:pPr>
            <a:r>
              <a:rPr lang="uz-Cyrl-UZ" sz="1800" b="1" smtClean="0"/>
              <a:t> </a:t>
            </a:r>
            <a:endParaRPr lang="uz-Cyrl-UZ" sz="1800" smtClean="0"/>
          </a:p>
          <a:p>
            <a:pPr marL="0" indent="0" algn="just">
              <a:lnSpc>
                <a:spcPct val="80000"/>
              </a:lnSpc>
              <a:buNone/>
            </a:pPr>
            <a:r>
              <a:rPr lang="uz-Cyrl-UZ" sz="1800" smtClean="0"/>
              <a:t>          Г.К.Селевко тадқиқотларида ўқитишни табақалаштириш ўкув жараёнини ташкил этиш шакли сифатида изоҳланади. Ўзида билим даражаси бир хил бўлган, у ёки бу жиҳатдан ўқув жараёнида умумий сифатларга эга бўлган ўқувчилар гуруҳи билан ўқитувчи ишлайди. Ўқитишни табақалаштириш ўқув жараёнидаги таълим олувчиларнинг турли гуруҳларини ихтисослаштирилишини таъминлайдиган умумий дидактиканинг бир қисми сифатида ҳам белгиланади. </a:t>
            </a:r>
            <a:br>
              <a:rPr lang="uz-Cyrl-UZ" sz="1800" smtClean="0"/>
            </a:br>
            <a:r>
              <a:rPr lang="uz-Cyrl-UZ" sz="1800" smtClean="0"/>
              <a:t>Ўқитиш тизимининг қурама технологияси (Н.П. Гузик). «Ўқитиш тизимининг қурама технологияси» савиясига ва дарсларда мавзу бўйича даврийликни ривожлантиришга кўра синф ичидаги ўқитишнинг табақалаштирилиши деб қаралади. Дарслар ҳар бир мавзу бўйича кетма-кет жойлашган беш типдан иборат бўлади:</a:t>
            </a:r>
            <a:br>
              <a:rPr lang="uz-Cyrl-UZ" sz="1800" smtClean="0"/>
            </a:br>
            <a:r>
              <a:rPr lang="uz-Cyrl-UZ" sz="1800" smtClean="0"/>
              <a:t>1) мавзуни умумий таҳлил қилувчи дарслар (улар лекциялар деб юритилади);</a:t>
            </a:r>
          </a:p>
          <a:p>
            <a:pPr marL="0" indent="0" algn="just">
              <a:lnSpc>
                <a:spcPct val="80000"/>
              </a:lnSpc>
              <a:buNone/>
            </a:pPr>
            <a:r>
              <a:rPr lang="uz-Cyrl-UZ" sz="1800" smtClean="0"/>
              <a:t>2) таълим олувчиларнинг мустақил ишлари жараёнида ўқув материалининг чуқурлаштириб ишлаб чиқишини кўзда тутиб тузилган семинар машғулотлари (бундай дарслар учтадан бештагача бўлиши мумкин);</a:t>
            </a:r>
          </a:p>
          <a:p>
            <a:pPr marL="0" indent="0" algn="just">
              <a:lnSpc>
                <a:spcPct val="80000"/>
              </a:lnSpc>
              <a:buNone/>
            </a:pPr>
            <a:r>
              <a:rPr lang="uz-Cyrl-UZ" sz="1800" smtClean="0"/>
              <a:t>3) билимларни умумлаштириш ва тартибга тушириш (гуруҳлаш) дарслари (мавзулар-бўйича-синовлар);</a:t>
            </a:r>
          </a:p>
          <a:p>
            <a:pPr marL="0" indent="0" algn="just">
              <a:lnSpc>
                <a:spcPct val="80000"/>
              </a:lnSpc>
              <a:buNone/>
            </a:pPr>
            <a:r>
              <a:rPr lang="uz-Cyrl-UZ" sz="1800" smtClean="0"/>
              <a:t>4) фанлараро материалларни умумлаштириш (мавзулар бўйича вазифаларни ҳимоя-қилиш);</a:t>
            </a:r>
          </a:p>
          <a:p>
            <a:pPr marL="0" indent="0">
              <a:lnSpc>
                <a:spcPct val="80000"/>
              </a:lnSpc>
              <a:buNone/>
            </a:pPr>
            <a:r>
              <a:rPr lang="uz-Cyrl-UZ" sz="1800" smtClean="0"/>
              <a:t>5)дарс-практикумлар.</a:t>
            </a:r>
            <a:br>
              <a:rPr lang="uz-Cyrl-UZ" sz="1800" smtClean="0"/>
            </a:br>
            <a:r>
              <a:rPr lang="uz-Cyrl-UZ" sz="1800" smtClean="0"/>
              <a:t/>
            </a:r>
            <a:br>
              <a:rPr lang="uz-Cyrl-UZ" sz="1800" smtClean="0"/>
            </a:br>
            <a:endParaRPr lang="ru-RU" sz="1800" smtClean="0"/>
          </a:p>
        </p:txBody>
      </p:sp>
    </p:spTree>
  </p:cSld>
  <p:clrMapOvr>
    <a:masterClrMapping/>
  </p:clrMapOvr>
  <p:transition spd="slow" advClick="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a:noFill/>
        </p:spPr>
        <p:txBody>
          <a:bodyPr wrap="square" numCol="1" anchorCtr="0" compatLnSpc="1">
            <a:prstTxWarp prst="textNoShape">
              <a:avLst/>
            </a:prstTxWarp>
          </a:bodyPr>
          <a:lstStyle/>
          <a:p>
            <a:pPr algn="ctr"/>
            <a:r>
              <a:rPr lang="uz-Cyrl-UZ" sz="3200" smtClean="0">
                <a:ln>
                  <a:noFill/>
                </a:ln>
                <a:latin typeface="+mn-lt"/>
              </a:rPr>
              <a:t>Ўқувчиларнинг савияларига кўра табақалаштириш</a:t>
            </a:r>
            <a:r>
              <a:rPr lang="ru-RU" sz="3200" smtClean="0">
                <a:ln>
                  <a:noFill/>
                </a:ln>
                <a:latin typeface="+mn-lt"/>
              </a:rPr>
              <a:t> </a:t>
            </a:r>
          </a:p>
        </p:txBody>
      </p:sp>
      <p:sp>
        <p:nvSpPr>
          <p:cNvPr id="46083" name="Rectangle 3"/>
          <p:cNvSpPr>
            <a:spLocks noGrp="1"/>
          </p:cNvSpPr>
          <p:nvPr>
            <p:ph type="body" idx="1"/>
          </p:nvPr>
        </p:nvSpPr>
        <p:spPr/>
        <p:txBody>
          <a:bodyPr/>
          <a:lstStyle/>
          <a:p>
            <a:pPr algn="just">
              <a:lnSpc>
                <a:spcPct val="80000"/>
              </a:lnSpc>
            </a:pPr>
            <a:r>
              <a:rPr lang="uz-Cyrl-UZ" sz="2000" b="1" smtClean="0"/>
              <a:t>Бу иш янги материални бериш, уни мустаҳкамлаш ва такрорлаш, билим, малака ва кўникмаларни назорат қилишда амалга оширилади.</a:t>
            </a:r>
            <a:br>
              <a:rPr lang="uz-Cyrl-UZ" sz="2000" b="1" smtClean="0"/>
            </a:br>
            <a:r>
              <a:rPr lang="uz-Cyrl-UZ" sz="2000" smtClean="0"/>
              <a:t>          </a:t>
            </a:r>
            <a:r>
              <a:rPr lang="ru-RU" sz="2000" smtClean="0"/>
              <a:t>Бу технологияда учта табақалаштиришнинг турли даражадаги қийинчиликда: «А»,«В»,«С» дастурлари ажралиб туради.</a:t>
            </a:r>
            <a:br>
              <a:rPr lang="ru-RU" sz="2000" smtClean="0"/>
            </a:br>
            <a:r>
              <a:rPr lang="ru-RU" sz="2000" smtClean="0"/>
              <a:t>Дастурлар қуйидаги вазифаларни ҳал қилади:</a:t>
            </a:r>
            <a:r>
              <a:rPr lang="ru-RU" sz="2000" i="1" smtClean="0"/>
              <a:t/>
            </a:r>
            <a:br>
              <a:rPr lang="ru-RU" sz="2000" i="1" smtClean="0"/>
            </a:br>
            <a:r>
              <a:rPr lang="ru-RU" sz="2000" i="1" smtClean="0"/>
              <a:t>• муайян даражадаги билим, малака ва кўникмаларни эгаллашни таъминлайди;</a:t>
            </a:r>
            <a:br>
              <a:rPr lang="ru-RU" sz="2000" i="1" smtClean="0"/>
            </a:br>
            <a:r>
              <a:rPr lang="ru-RU" sz="2000" i="1" smtClean="0"/>
              <a:t>• таълим олувчиларнинг маълум даражадаги мустақиллигини таъминлайди;</a:t>
            </a:r>
            <a:r>
              <a:rPr lang="ru-RU" sz="2000" smtClean="0"/>
              <a:t/>
            </a:r>
            <a:br>
              <a:rPr lang="ru-RU" sz="2000" smtClean="0"/>
            </a:br>
            <a:r>
              <a:rPr lang="ru-RU" sz="2000" smtClean="0"/>
              <a:t>«С» дастури таянч стандарт сифатида қайд қилинади. Уни бажариш орқали таълим олувчилар фан бўйича ўқув материалини уни қайта тиклай олиш даражасида ўзлаштирадилар. «С» дастури вазифаларини нисбатан қийин дастурга ўтмасдан олдин ҳар бир ўқувчи бажара олиши лозим. </a:t>
            </a:r>
            <a:br>
              <a:rPr lang="ru-RU" sz="2000" smtClean="0"/>
            </a:br>
            <a:r>
              <a:rPr lang="ru-RU" sz="2000" smtClean="0"/>
              <a:t>«В» дастури мавзуни қўллаш билан боғлиқ масалаларни ечиш учун зарур бўлган ўқув ва ақлий фаолиятининг умумий ва ўзига хос усуллари билан бирга эгаллашни таъминлайди. </a:t>
            </a:r>
          </a:p>
        </p:txBody>
      </p:sp>
    </p:spTree>
  </p:cSld>
  <p:clrMapOvr>
    <a:masterClrMapping/>
  </p:clrMapOvr>
  <p:transition spd="slow" advClick="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xfrm>
            <a:off x="518864" y="332656"/>
            <a:ext cx="8229600" cy="796950"/>
          </a:xfrm>
          <a:noFill/>
        </p:spPr>
        <p:txBody>
          <a:bodyPr wrap="square" numCol="1" anchorCtr="0" compatLnSpc="1">
            <a:prstTxWarp prst="textNoShape">
              <a:avLst/>
            </a:prstTxWarp>
          </a:bodyPr>
          <a:lstStyle/>
          <a:p>
            <a:pPr algn="ctr"/>
            <a:r>
              <a:rPr lang="ru-RU" smtClean="0">
                <a:ln>
                  <a:noFill/>
                </a:ln>
                <a:latin typeface="+mn-lt"/>
              </a:rPr>
              <a:t>Педагогик ўйинлар</a:t>
            </a:r>
            <a:r>
              <a:rPr lang="uz-Cyrl-UZ" smtClean="0">
                <a:ln>
                  <a:noFill/>
                </a:ln>
                <a:latin typeface="+mn-lt"/>
              </a:rPr>
              <a:t> технологияси</a:t>
            </a:r>
            <a:endParaRPr lang="ru-RU" smtClean="0">
              <a:ln>
                <a:noFill/>
              </a:ln>
              <a:latin typeface="+mn-lt"/>
            </a:endParaRPr>
          </a:p>
        </p:txBody>
      </p:sp>
      <p:sp>
        <p:nvSpPr>
          <p:cNvPr id="48131" name="Rectangle 3"/>
          <p:cNvSpPr>
            <a:spLocks noGrp="1"/>
          </p:cNvSpPr>
          <p:nvPr>
            <p:ph type="body" idx="1"/>
          </p:nvPr>
        </p:nvSpPr>
        <p:spPr>
          <a:xfrm>
            <a:off x="457200" y="1268760"/>
            <a:ext cx="8229600" cy="5328592"/>
          </a:xfrm>
        </p:spPr>
        <p:txBody>
          <a:bodyPr/>
          <a:lstStyle/>
          <a:p>
            <a:pPr marL="0" indent="442913" algn="just">
              <a:buNone/>
            </a:pPr>
            <a:r>
              <a:rPr lang="ru-RU" smtClean="0"/>
              <a:t>Г.К. Селевко томонидан педагогик ўйинлар таснифи ва уни амалга оширишнинг асосий йўналишлари ишлаб чиқилган.</a:t>
            </a:r>
          </a:p>
          <a:p>
            <a:pPr marL="0" indent="442913" algn="just">
              <a:buNone/>
            </a:pPr>
            <a:r>
              <a:rPr lang="ru-RU" smtClean="0"/>
              <a:t>Педагогик ўйинлар қуйидаги асосий йўналишларда бўлади:</a:t>
            </a:r>
            <a:endParaRPr lang="ru-RU" i="1" smtClean="0"/>
          </a:p>
          <a:p>
            <a:pPr marL="0" indent="442913" algn="just">
              <a:buNone/>
            </a:pPr>
            <a:r>
              <a:rPr lang="ru-RU" i="1" smtClean="0"/>
              <a:t>дидактик  мақсад ўйинли вазифа шаклида қўйилади;</a:t>
            </a:r>
          </a:p>
          <a:p>
            <a:pPr marL="0" indent="442913" algn="just">
              <a:buNone/>
            </a:pPr>
            <a:r>
              <a:rPr lang="ru-RU" i="1" smtClean="0"/>
              <a:t>ўқув фаолияти ўйин қоидаларига бўйсунади;</a:t>
            </a:r>
          </a:p>
          <a:p>
            <a:pPr marL="0" indent="442913" algn="just">
              <a:buNone/>
            </a:pPr>
            <a:r>
              <a:rPr lang="ru-RU" i="1" smtClean="0"/>
              <a:t>ўқув материалидан ўйин воситаси сифатида фойдаланилади;</a:t>
            </a:r>
          </a:p>
          <a:p>
            <a:pPr marL="0" indent="442913" algn="just">
              <a:buNone/>
            </a:pPr>
            <a:r>
              <a:rPr lang="ru-RU" i="1" smtClean="0"/>
              <a:t>ўқув жараёнига дидактик вазифа ¢йинга айлантирилган тарзда мусобақалашиш унсурлари киритилади;</a:t>
            </a:r>
          </a:p>
          <a:p>
            <a:pPr marL="0" indent="442913" algn="just">
              <a:buNone/>
            </a:pPr>
            <a:r>
              <a:rPr lang="ru-RU" i="1" smtClean="0"/>
              <a:t>дидактик вазифанинг муваффақиятли бажарилиши ўйин натижалари билан боғланади.</a:t>
            </a:r>
          </a:p>
        </p:txBody>
      </p:sp>
    </p:spTree>
  </p:cSld>
  <p:clrMapOvr>
    <a:masterClrMapping/>
  </p:clrMapOvr>
  <p:transition spd="slow" advClick="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41102" y="304800"/>
            <a:ext cx="8661795" cy="646331"/>
          </a:xfrm>
          <a:prstGeom prst="rect">
            <a:avLst/>
          </a:prstGeom>
          <a:noFill/>
        </p:spPr>
        <p:txBody>
          <a:bodyPr wrap="none">
            <a:spAutoFit/>
          </a:bodyPr>
          <a:lstStyle/>
          <a:p>
            <a:pPr algn="ctr">
              <a:defRPr/>
            </a:pPr>
            <a:r>
              <a:rPr lang="uz-Cyrl-UZ" sz="3600">
                <a:solidFill>
                  <a:srgbClr val="FFCC99"/>
                </a:solidFill>
                <a:effectLst>
                  <a:reflection blurRad="6350" stA="60000" endA="900" endPos="60000" dist="29997" dir="5400000" sy="-100000" algn="bl" rotWithShape="0"/>
                </a:effectLst>
                <a:latin typeface="+mn-lt"/>
              </a:rPr>
              <a:t>Биз маълумотларни қандай ўзлаштирамиз?</a:t>
            </a:r>
            <a:endParaRPr lang="ru-RU" sz="3600" b="1">
              <a:ln w="12700">
                <a:solidFill>
                  <a:schemeClr val="tx2">
                    <a:satMod val="155000"/>
                  </a:schemeClr>
                </a:solidFill>
                <a:prstDash val="solid"/>
              </a:ln>
              <a:solidFill>
                <a:srgbClr val="FFCC99"/>
              </a:solidFill>
              <a:effectLst>
                <a:reflection blurRad="6350" stA="60000" endA="900" endPos="60000" dist="29997" dir="5400000" sy="-100000" algn="bl" rotWithShape="0"/>
              </a:effectLst>
              <a:latin typeface="+mn-lt"/>
            </a:endParaRPr>
          </a:p>
        </p:txBody>
      </p:sp>
      <p:pic>
        <p:nvPicPr>
          <p:cNvPr id="7" name="Рисунок 6"/>
          <p:cNvPicPr>
            <a:picLocks noChangeAspect="1"/>
          </p:cNvPicPr>
          <p:nvPr/>
        </p:nvPicPr>
        <p:blipFill>
          <a:blip r:embed="rId2">
            <a:extLst/>
          </a:blip>
          <a:stretch>
            <a:fillRect/>
          </a:stretch>
        </p:blipFill>
        <p:spPr>
          <a:xfrm>
            <a:off x="152400" y="1143000"/>
            <a:ext cx="533400" cy="63689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p:cNvSpPr txBox="1"/>
          <p:nvPr/>
        </p:nvSpPr>
        <p:spPr>
          <a:xfrm>
            <a:off x="914400" y="1143000"/>
            <a:ext cx="6037263" cy="800100"/>
          </a:xfrm>
          <a:prstGeom prst="rect">
            <a:avLst/>
          </a:prstGeom>
          <a:noFill/>
        </p:spPr>
        <p:txBody>
          <a:bodyPr>
            <a:spAutoFit/>
          </a:bodyPr>
          <a:lstStyle/>
          <a:p>
            <a:pPr>
              <a:defRPr/>
            </a:pPr>
            <a:r>
              <a:rPr lang="uz-Cyrl-UZ" sz="2800">
                <a:latin typeface="+mn-lt"/>
              </a:rPr>
              <a:t>Ўқиган вазиятда – 10%</a:t>
            </a:r>
          </a:p>
          <a:p>
            <a:pPr>
              <a:defRPr/>
            </a:pPr>
            <a:endParaRPr lang="ru-RU"/>
          </a:p>
        </p:txBody>
      </p:sp>
      <p:pic>
        <p:nvPicPr>
          <p:cNvPr id="10" name="Рисунок 9"/>
          <p:cNvPicPr>
            <a:picLocks noChangeAspect="1"/>
          </p:cNvPicPr>
          <p:nvPr/>
        </p:nvPicPr>
        <p:blipFill>
          <a:blip r:embed="rId3" cstate="print">
            <a:extLst/>
          </a:blip>
          <a:stretch>
            <a:fillRect/>
          </a:stretch>
        </p:blipFill>
        <p:spPr>
          <a:xfrm>
            <a:off x="152400" y="1943219"/>
            <a:ext cx="559393" cy="57138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1" name="TextBox 10"/>
          <p:cNvSpPr txBox="1"/>
          <p:nvPr/>
        </p:nvSpPr>
        <p:spPr>
          <a:xfrm>
            <a:off x="990600" y="1943100"/>
            <a:ext cx="6037263" cy="800100"/>
          </a:xfrm>
          <a:prstGeom prst="rect">
            <a:avLst/>
          </a:prstGeom>
          <a:noFill/>
        </p:spPr>
        <p:txBody>
          <a:bodyPr>
            <a:spAutoFit/>
          </a:bodyPr>
          <a:lstStyle/>
          <a:p>
            <a:pPr>
              <a:defRPr/>
            </a:pPr>
            <a:r>
              <a:rPr lang="uz-Cyrl-UZ" sz="2800">
                <a:latin typeface="+mn-lt"/>
              </a:rPr>
              <a:t>Эшитган вазиятда – 20%</a:t>
            </a:r>
          </a:p>
          <a:p>
            <a:pPr>
              <a:defRPr/>
            </a:pPr>
            <a:endParaRPr lang="ru-RU"/>
          </a:p>
        </p:txBody>
      </p:sp>
      <p:pic>
        <p:nvPicPr>
          <p:cNvPr id="12" name="Рисунок 11"/>
          <p:cNvPicPr>
            <a:picLocks noChangeAspect="1"/>
          </p:cNvPicPr>
          <p:nvPr/>
        </p:nvPicPr>
        <p:blipFill>
          <a:blip r:embed="rId4">
            <a:extLst/>
          </a:blip>
          <a:stretch>
            <a:fillRect/>
          </a:stretch>
        </p:blipFill>
        <p:spPr>
          <a:xfrm>
            <a:off x="152400" y="2691581"/>
            <a:ext cx="585019" cy="58501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extBox 12"/>
          <p:cNvSpPr txBox="1"/>
          <p:nvPr/>
        </p:nvSpPr>
        <p:spPr>
          <a:xfrm>
            <a:off x="990600" y="2705100"/>
            <a:ext cx="6037263" cy="800100"/>
          </a:xfrm>
          <a:prstGeom prst="rect">
            <a:avLst/>
          </a:prstGeom>
          <a:noFill/>
        </p:spPr>
        <p:txBody>
          <a:bodyPr>
            <a:spAutoFit/>
          </a:bodyPr>
          <a:lstStyle/>
          <a:p>
            <a:pPr>
              <a:defRPr/>
            </a:pPr>
            <a:r>
              <a:rPr lang="uz-Cyrl-UZ" sz="2800">
                <a:latin typeface="+mn-lt"/>
              </a:rPr>
              <a:t> Кўрган вазиятда – 30%</a:t>
            </a:r>
          </a:p>
          <a:p>
            <a:pPr>
              <a:defRPr/>
            </a:pPr>
            <a:endParaRPr lang="ru-RU"/>
          </a:p>
        </p:txBody>
      </p:sp>
      <p:pic>
        <p:nvPicPr>
          <p:cNvPr id="14" name="Рисунок 13"/>
          <p:cNvPicPr>
            <a:picLocks noChangeAspect="1"/>
          </p:cNvPicPr>
          <p:nvPr/>
        </p:nvPicPr>
        <p:blipFill>
          <a:blip r:embed="rId5">
            <a:extLst/>
          </a:blip>
          <a:stretch>
            <a:fillRect/>
          </a:stretch>
        </p:blipFill>
        <p:spPr>
          <a:xfrm>
            <a:off x="76200" y="3514725"/>
            <a:ext cx="695325" cy="5238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5" name="TextBox 14"/>
          <p:cNvSpPr txBox="1"/>
          <p:nvPr/>
        </p:nvSpPr>
        <p:spPr>
          <a:xfrm>
            <a:off x="990600" y="3429000"/>
            <a:ext cx="6037263" cy="800100"/>
          </a:xfrm>
          <a:prstGeom prst="rect">
            <a:avLst/>
          </a:prstGeom>
          <a:noFill/>
        </p:spPr>
        <p:txBody>
          <a:bodyPr>
            <a:spAutoFit/>
          </a:bodyPr>
          <a:lstStyle/>
          <a:p>
            <a:pPr>
              <a:defRPr/>
            </a:pPr>
            <a:r>
              <a:rPr lang="uz-Cyrl-UZ" sz="2800">
                <a:latin typeface="+mn-lt"/>
              </a:rPr>
              <a:t> Эшитган ва кўрган вазиятда – 50%</a:t>
            </a:r>
          </a:p>
          <a:p>
            <a:pPr>
              <a:defRPr/>
            </a:pPr>
            <a:endParaRPr lang="ru-RU"/>
          </a:p>
        </p:txBody>
      </p:sp>
      <p:pic>
        <p:nvPicPr>
          <p:cNvPr id="16" name="Рисунок 15"/>
          <p:cNvPicPr>
            <a:picLocks noChangeAspect="1"/>
          </p:cNvPicPr>
          <p:nvPr/>
        </p:nvPicPr>
        <p:blipFill>
          <a:blip r:embed="rId6">
            <a:extLst/>
          </a:blip>
          <a:stretch>
            <a:fillRect/>
          </a:stretch>
        </p:blipFill>
        <p:spPr>
          <a:xfrm>
            <a:off x="176981" y="4246098"/>
            <a:ext cx="661219" cy="5545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7" name="TextBox 16"/>
          <p:cNvSpPr txBox="1"/>
          <p:nvPr/>
        </p:nvSpPr>
        <p:spPr>
          <a:xfrm>
            <a:off x="990600" y="4229100"/>
            <a:ext cx="6991350" cy="800100"/>
          </a:xfrm>
          <a:prstGeom prst="rect">
            <a:avLst/>
          </a:prstGeom>
          <a:noFill/>
        </p:spPr>
        <p:txBody>
          <a:bodyPr>
            <a:spAutoFit/>
          </a:bodyPr>
          <a:lstStyle/>
          <a:p>
            <a:pPr>
              <a:defRPr/>
            </a:pPr>
            <a:r>
              <a:rPr lang="uz-Cyrl-UZ" sz="2800">
                <a:latin typeface="+mn-lt"/>
              </a:rPr>
              <a:t> Бошқалар билан баҳслашганда – 70%</a:t>
            </a:r>
          </a:p>
          <a:p>
            <a:pPr>
              <a:defRPr/>
            </a:pPr>
            <a:endParaRPr lang="ru-RU"/>
          </a:p>
        </p:txBody>
      </p:sp>
      <p:pic>
        <p:nvPicPr>
          <p:cNvPr id="18" name="Рисунок 17"/>
          <p:cNvPicPr>
            <a:picLocks noChangeAspect="1"/>
          </p:cNvPicPr>
          <p:nvPr/>
        </p:nvPicPr>
        <p:blipFill>
          <a:blip r:embed="rId7">
            <a:extLst/>
          </a:blip>
          <a:stretch>
            <a:fillRect/>
          </a:stretch>
        </p:blipFill>
        <p:spPr>
          <a:xfrm>
            <a:off x="152400" y="4953000"/>
            <a:ext cx="604683" cy="685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9" name="TextBox 18"/>
          <p:cNvSpPr txBox="1"/>
          <p:nvPr/>
        </p:nvSpPr>
        <p:spPr>
          <a:xfrm>
            <a:off x="990600" y="4991100"/>
            <a:ext cx="7912100" cy="738188"/>
          </a:xfrm>
          <a:prstGeom prst="rect">
            <a:avLst/>
          </a:prstGeom>
          <a:noFill/>
        </p:spPr>
        <p:txBody>
          <a:bodyPr>
            <a:spAutoFit/>
          </a:bodyPr>
          <a:lstStyle/>
          <a:p>
            <a:pPr>
              <a:defRPr/>
            </a:pPr>
            <a:r>
              <a:rPr lang="uz-Cyrl-UZ" sz="2400">
                <a:latin typeface="+mn-lt"/>
              </a:rPr>
              <a:t> Хусусий хиссий кечирмалар бошдан кечирган пайтда-90%</a:t>
            </a:r>
          </a:p>
          <a:p>
            <a:pPr>
              <a:defRPr/>
            </a:pPr>
            <a:endParaRPr lang="ru-RU"/>
          </a:p>
        </p:txBody>
      </p:sp>
      <p:pic>
        <p:nvPicPr>
          <p:cNvPr id="20" name="Рисунок 19"/>
          <p:cNvPicPr>
            <a:picLocks noChangeAspect="1"/>
          </p:cNvPicPr>
          <p:nvPr/>
        </p:nvPicPr>
        <p:blipFill>
          <a:blip r:embed="rId8">
            <a:extLst/>
          </a:blip>
          <a:stretch>
            <a:fillRect/>
          </a:stretch>
        </p:blipFill>
        <p:spPr>
          <a:xfrm>
            <a:off x="152401" y="5863422"/>
            <a:ext cx="762000" cy="68977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1" name="TextBox 20"/>
          <p:cNvSpPr txBox="1"/>
          <p:nvPr/>
        </p:nvSpPr>
        <p:spPr>
          <a:xfrm>
            <a:off x="990600" y="5905500"/>
            <a:ext cx="6991350" cy="800100"/>
          </a:xfrm>
          <a:prstGeom prst="rect">
            <a:avLst/>
          </a:prstGeom>
          <a:noFill/>
        </p:spPr>
        <p:txBody>
          <a:bodyPr>
            <a:spAutoFit/>
          </a:bodyPr>
          <a:lstStyle/>
          <a:p>
            <a:pPr>
              <a:defRPr/>
            </a:pPr>
            <a:r>
              <a:rPr lang="uz-Cyrl-UZ" sz="2800">
                <a:latin typeface="+mn-lt"/>
              </a:rPr>
              <a:t> Бошқаларни ўқитган вазиятда – 90% - 100%</a:t>
            </a:r>
          </a:p>
          <a:p>
            <a:pPr>
              <a:defRPr/>
            </a:pPr>
            <a:endParaRPr lang="ru-RU"/>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childTnLst>
                          </p:cTn>
                        </p:par>
                        <p:par>
                          <p:cTn id="8" fill="hold">
                            <p:stCondLst>
                              <p:cond delay="1000"/>
                            </p:stCondLst>
                            <p:childTnLst>
                              <p:par>
                                <p:cTn id="9" presetID="23" presetClass="emph" presetSubtype="0" repeatCount="indefinite" fill="hold" nodeType="afterEffect">
                                  <p:stCondLst>
                                    <p:cond delay="0"/>
                                  </p:stCondLst>
                                  <p:childTnLst>
                                    <p:animClr clrSpc="hsl" dir="cw">
                                      <p:cBhvr override="childStyle">
                                        <p:cTn id="10" dur="1750" fill="hold"/>
                                        <p:tgtEl>
                                          <p:spTgt spid="5">
                                            <p:txEl>
                                              <p:pRg st="0" end="0"/>
                                            </p:txEl>
                                          </p:spTgt>
                                        </p:tgtEl>
                                        <p:attrNameLst>
                                          <p:attrName>style.color</p:attrName>
                                        </p:attrNameLst>
                                      </p:cBhvr>
                                      <p:by>
                                        <p:hsl h="10842353" s="0" l="0"/>
                                      </p:by>
                                    </p:animClr>
                                    <p:animClr clrSpc="hsl" dir="cw">
                                      <p:cBhvr>
                                        <p:cTn id="11" dur="1750" fill="hold"/>
                                        <p:tgtEl>
                                          <p:spTgt spid="5">
                                            <p:txEl>
                                              <p:pRg st="0" end="0"/>
                                            </p:txEl>
                                          </p:spTgt>
                                        </p:tgtEl>
                                        <p:attrNameLst>
                                          <p:attrName>fillcolor</p:attrName>
                                        </p:attrNameLst>
                                      </p:cBhvr>
                                      <p:by>
                                        <p:hsl h="10842353" s="0" l="0"/>
                                      </p:by>
                                    </p:animClr>
                                    <p:animClr clrSpc="hsl" dir="cw">
                                      <p:cBhvr>
                                        <p:cTn id="12" dur="1750" fill="hold"/>
                                        <p:tgtEl>
                                          <p:spTgt spid="5">
                                            <p:txEl>
                                              <p:pRg st="0" end="0"/>
                                            </p:txEl>
                                          </p:spTgt>
                                        </p:tgtEl>
                                        <p:attrNameLst>
                                          <p:attrName>stroke.color</p:attrName>
                                        </p:attrNameLst>
                                      </p:cBhvr>
                                      <p:by>
                                        <p:hsl h="10842353" s="0" l="0"/>
                                      </p:by>
                                    </p:animClr>
                                    <p:set>
                                      <p:cBhvr>
                                        <p:cTn id="13" dur="1750" fill="hold"/>
                                        <p:tgtEl>
                                          <p:spTgt spid="5">
                                            <p:txEl>
                                              <p:pRg st="0" end="0"/>
                                            </p:txEl>
                                          </p:spTgt>
                                        </p:tgtEl>
                                        <p:attrNameLst>
                                          <p:attrName>fill.type</p:attrName>
                                        </p:attrNameLst>
                                      </p:cBhvr>
                                      <p:to>
                                        <p:strVal val="solid"/>
                                      </p:to>
                                    </p:set>
                                  </p:childTnLst>
                                </p:cTn>
                              </p:par>
                            </p:childTnLst>
                          </p:cTn>
                        </p:par>
                        <p:par>
                          <p:cTn id="14" fill="hold">
                            <p:stCondLst>
                              <p:cond delay="2750"/>
                            </p:stCondLst>
                            <p:childTnLst>
                              <p:par>
                                <p:cTn id="15" presetID="31" presetClass="entr" presetSubtype="0" fill="hold"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2000" fill="hold"/>
                                        <p:tgtEl>
                                          <p:spTgt spid="7"/>
                                        </p:tgtEl>
                                        <p:attrNameLst>
                                          <p:attrName>ppt_w</p:attrName>
                                        </p:attrNameLst>
                                      </p:cBhvr>
                                      <p:tavLst>
                                        <p:tav tm="0">
                                          <p:val>
                                            <p:fltVal val="0"/>
                                          </p:val>
                                        </p:tav>
                                        <p:tav tm="100000">
                                          <p:val>
                                            <p:strVal val="#ppt_w"/>
                                          </p:val>
                                        </p:tav>
                                      </p:tavLst>
                                    </p:anim>
                                    <p:anim calcmode="lin" valueType="num">
                                      <p:cBhvr>
                                        <p:cTn id="18" dur="2000" fill="hold"/>
                                        <p:tgtEl>
                                          <p:spTgt spid="7"/>
                                        </p:tgtEl>
                                        <p:attrNameLst>
                                          <p:attrName>ppt_h</p:attrName>
                                        </p:attrNameLst>
                                      </p:cBhvr>
                                      <p:tavLst>
                                        <p:tav tm="0">
                                          <p:val>
                                            <p:fltVal val="0"/>
                                          </p:val>
                                        </p:tav>
                                        <p:tav tm="100000">
                                          <p:val>
                                            <p:strVal val="#ppt_h"/>
                                          </p:val>
                                        </p:tav>
                                      </p:tavLst>
                                    </p:anim>
                                    <p:anim calcmode="lin" valueType="num">
                                      <p:cBhvr>
                                        <p:cTn id="19" dur="2000" fill="hold"/>
                                        <p:tgtEl>
                                          <p:spTgt spid="7"/>
                                        </p:tgtEl>
                                        <p:attrNameLst>
                                          <p:attrName>style.rotation</p:attrName>
                                        </p:attrNameLst>
                                      </p:cBhvr>
                                      <p:tavLst>
                                        <p:tav tm="0">
                                          <p:val>
                                            <p:fltVal val="90"/>
                                          </p:val>
                                        </p:tav>
                                        <p:tav tm="100000">
                                          <p:val>
                                            <p:fltVal val="0"/>
                                          </p:val>
                                        </p:tav>
                                      </p:tavLst>
                                    </p:anim>
                                    <p:animEffect transition="in" filter="fade">
                                      <p:cBhvr>
                                        <p:cTn id="20" dur="2000"/>
                                        <p:tgtEl>
                                          <p:spTgt spid="7"/>
                                        </p:tgtEl>
                                      </p:cBhvr>
                                    </p:animEffect>
                                  </p:childTnLst>
                                </p:cTn>
                              </p:par>
                            </p:childTnLst>
                          </p:cTn>
                        </p:par>
                        <p:par>
                          <p:cTn id="21" fill="hold">
                            <p:stCondLst>
                              <p:cond delay="4750"/>
                            </p:stCondLst>
                            <p:childTnLst>
                              <p:par>
                                <p:cTn id="22" presetID="37"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2000"/>
                                        <p:tgtEl>
                                          <p:spTgt spid="9"/>
                                        </p:tgtEl>
                                      </p:cBhvr>
                                    </p:animEffect>
                                    <p:anim calcmode="lin" valueType="num">
                                      <p:cBhvr>
                                        <p:cTn id="25" dur="2000" fill="hold"/>
                                        <p:tgtEl>
                                          <p:spTgt spid="9"/>
                                        </p:tgtEl>
                                        <p:attrNameLst>
                                          <p:attrName>ppt_x</p:attrName>
                                        </p:attrNameLst>
                                      </p:cBhvr>
                                      <p:tavLst>
                                        <p:tav tm="0">
                                          <p:val>
                                            <p:strVal val="#ppt_x"/>
                                          </p:val>
                                        </p:tav>
                                        <p:tav tm="100000">
                                          <p:val>
                                            <p:strVal val="#ppt_x"/>
                                          </p:val>
                                        </p:tav>
                                      </p:tavLst>
                                    </p:anim>
                                    <p:anim calcmode="lin" valueType="num">
                                      <p:cBhvr>
                                        <p:cTn id="26" dur="1800" decel="100000" fill="hold"/>
                                        <p:tgtEl>
                                          <p:spTgt spid="9"/>
                                        </p:tgtEl>
                                        <p:attrNameLst>
                                          <p:attrName>ppt_y</p:attrName>
                                        </p:attrNameLst>
                                      </p:cBhvr>
                                      <p:tavLst>
                                        <p:tav tm="0">
                                          <p:val>
                                            <p:strVal val="#ppt_y+1"/>
                                          </p:val>
                                        </p:tav>
                                        <p:tav tm="100000">
                                          <p:val>
                                            <p:strVal val="#ppt_y-.03"/>
                                          </p:val>
                                        </p:tav>
                                      </p:tavLst>
                                    </p:anim>
                                    <p:anim calcmode="lin" valueType="num">
                                      <p:cBhvr>
                                        <p:cTn id="27" dur="200" accel="100000" fill="hold">
                                          <p:stCondLst>
                                            <p:cond delay="1800"/>
                                          </p:stCondLst>
                                        </p:cTn>
                                        <p:tgtEl>
                                          <p:spTgt spid="9"/>
                                        </p:tgtEl>
                                        <p:attrNameLst>
                                          <p:attrName>ppt_y</p:attrName>
                                        </p:attrNameLst>
                                      </p:cBhvr>
                                      <p:tavLst>
                                        <p:tav tm="0">
                                          <p:val>
                                            <p:strVal val="#ppt_y-.03"/>
                                          </p:val>
                                        </p:tav>
                                        <p:tav tm="100000">
                                          <p:val>
                                            <p:strVal val="#ppt_y"/>
                                          </p:val>
                                        </p:tav>
                                      </p:tavLst>
                                    </p:anim>
                                  </p:childTnLst>
                                </p:cTn>
                              </p:par>
                            </p:childTnLst>
                          </p:cTn>
                        </p:par>
                        <p:par>
                          <p:cTn id="28" fill="hold">
                            <p:stCondLst>
                              <p:cond delay="6750"/>
                            </p:stCondLst>
                            <p:childTnLst>
                              <p:par>
                                <p:cTn id="29" presetID="31" presetClass="entr" presetSubtype="0"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 calcmode="lin" valueType="num">
                                      <p:cBhvr>
                                        <p:cTn id="33" dur="2000" fill="hold"/>
                                        <p:tgtEl>
                                          <p:spTgt spid="10"/>
                                        </p:tgtEl>
                                        <p:attrNameLst>
                                          <p:attrName>style.rotation</p:attrName>
                                        </p:attrNameLst>
                                      </p:cBhvr>
                                      <p:tavLst>
                                        <p:tav tm="0">
                                          <p:val>
                                            <p:fltVal val="90"/>
                                          </p:val>
                                        </p:tav>
                                        <p:tav tm="100000">
                                          <p:val>
                                            <p:fltVal val="0"/>
                                          </p:val>
                                        </p:tav>
                                      </p:tavLst>
                                    </p:anim>
                                    <p:animEffect transition="in" filter="fade">
                                      <p:cBhvr>
                                        <p:cTn id="34" dur="2000"/>
                                        <p:tgtEl>
                                          <p:spTgt spid="10"/>
                                        </p:tgtEl>
                                      </p:cBhvr>
                                    </p:animEffect>
                                  </p:childTnLst>
                                </p:cTn>
                              </p:par>
                            </p:childTnLst>
                          </p:cTn>
                        </p:par>
                        <p:par>
                          <p:cTn id="35" fill="hold">
                            <p:stCondLst>
                              <p:cond delay="8750"/>
                            </p:stCondLst>
                            <p:childTnLst>
                              <p:par>
                                <p:cTn id="36" presetID="37" presetClass="entr" presetSubtype="0"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2000"/>
                                        <p:tgtEl>
                                          <p:spTgt spid="11"/>
                                        </p:tgtEl>
                                      </p:cBhvr>
                                    </p:animEffect>
                                    <p:anim calcmode="lin" valueType="num">
                                      <p:cBhvr>
                                        <p:cTn id="39" dur="2000" fill="hold"/>
                                        <p:tgtEl>
                                          <p:spTgt spid="11"/>
                                        </p:tgtEl>
                                        <p:attrNameLst>
                                          <p:attrName>ppt_x</p:attrName>
                                        </p:attrNameLst>
                                      </p:cBhvr>
                                      <p:tavLst>
                                        <p:tav tm="0">
                                          <p:val>
                                            <p:strVal val="#ppt_x"/>
                                          </p:val>
                                        </p:tav>
                                        <p:tav tm="100000">
                                          <p:val>
                                            <p:strVal val="#ppt_x"/>
                                          </p:val>
                                        </p:tav>
                                      </p:tavLst>
                                    </p:anim>
                                    <p:anim calcmode="lin" valueType="num">
                                      <p:cBhvr>
                                        <p:cTn id="40" dur="1800" decel="100000" fill="hold"/>
                                        <p:tgtEl>
                                          <p:spTgt spid="11"/>
                                        </p:tgtEl>
                                        <p:attrNameLst>
                                          <p:attrName>ppt_y</p:attrName>
                                        </p:attrNameLst>
                                      </p:cBhvr>
                                      <p:tavLst>
                                        <p:tav tm="0">
                                          <p:val>
                                            <p:strVal val="#ppt_y+1"/>
                                          </p:val>
                                        </p:tav>
                                        <p:tav tm="100000">
                                          <p:val>
                                            <p:strVal val="#ppt_y-.03"/>
                                          </p:val>
                                        </p:tav>
                                      </p:tavLst>
                                    </p:anim>
                                    <p:anim calcmode="lin" valueType="num">
                                      <p:cBhvr>
                                        <p:cTn id="41" dur="200" accel="100000" fill="hold">
                                          <p:stCondLst>
                                            <p:cond delay="1800"/>
                                          </p:stCondLst>
                                        </p:cTn>
                                        <p:tgtEl>
                                          <p:spTgt spid="11"/>
                                        </p:tgtEl>
                                        <p:attrNameLst>
                                          <p:attrName>ppt_y</p:attrName>
                                        </p:attrNameLst>
                                      </p:cBhvr>
                                      <p:tavLst>
                                        <p:tav tm="0">
                                          <p:val>
                                            <p:strVal val="#ppt_y-.03"/>
                                          </p:val>
                                        </p:tav>
                                        <p:tav tm="100000">
                                          <p:val>
                                            <p:strVal val="#ppt_y"/>
                                          </p:val>
                                        </p:tav>
                                      </p:tavLst>
                                    </p:anim>
                                  </p:childTnLst>
                                </p:cTn>
                              </p:par>
                            </p:childTnLst>
                          </p:cTn>
                        </p:par>
                        <p:par>
                          <p:cTn id="42" fill="hold">
                            <p:stCondLst>
                              <p:cond delay="10750"/>
                            </p:stCondLst>
                            <p:childTnLst>
                              <p:par>
                                <p:cTn id="43" presetID="31" presetClass="entr" presetSubtype="0" fill="hold" nodeType="after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2000" fill="hold"/>
                                        <p:tgtEl>
                                          <p:spTgt spid="12"/>
                                        </p:tgtEl>
                                        <p:attrNameLst>
                                          <p:attrName>ppt_w</p:attrName>
                                        </p:attrNameLst>
                                      </p:cBhvr>
                                      <p:tavLst>
                                        <p:tav tm="0">
                                          <p:val>
                                            <p:fltVal val="0"/>
                                          </p:val>
                                        </p:tav>
                                        <p:tav tm="100000">
                                          <p:val>
                                            <p:strVal val="#ppt_w"/>
                                          </p:val>
                                        </p:tav>
                                      </p:tavLst>
                                    </p:anim>
                                    <p:anim calcmode="lin" valueType="num">
                                      <p:cBhvr>
                                        <p:cTn id="46" dur="2000" fill="hold"/>
                                        <p:tgtEl>
                                          <p:spTgt spid="12"/>
                                        </p:tgtEl>
                                        <p:attrNameLst>
                                          <p:attrName>ppt_h</p:attrName>
                                        </p:attrNameLst>
                                      </p:cBhvr>
                                      <p:tavLst>
                                        <p:tav tm="0">
                                          <p:val>
                                            <p:fltVal val="0"/>
                                          </p:val>
                                        </p:tav>
                                        <p:tav tm="100000">
                                          <p:val>
                                            <p:strVal val="#ppt_h"/>
                                          </p:val>
                                        </p:tav>
                                      </p:tavLst>
                                    </p:anim>
                                    <p:anim calcmode="lin" valueType="num">
                                      <p:cBhvr>
                                        <p:cTn id="47" dur="2000" fill="hold"/>
                                        <p:tgtEl>
                                          <p:spTgt spid="12"/>
                                        </p:tgtEl>
                                        <p:attrNameLst>
                                          <p:attrName>style.rotation</p:attrName>
                                        </p:attrNameLst>
                                      </p:cBhvr>
                                      <p:tavLst>
                                        <p:tav tm="0">
                                          <p:val>
                                            <p:fltVal val="90"/>
                                          </p:val>
                                        </p:tav>
                                        <p:tav tm="100000">
                                          <p:val>
                                            <p:fltVal val="0"/>
                                          </p:val>
                                        </p:tav>
                                      </p:tavLst>
                                    </p:anim>
                                    <p:animEffect transition="in" filter="fade">
                                      <p:cBhvr>
                                        <p:cTn id="48" dur="2000"/>
                                        <p:tgtEl>
                                          <p:spTgt spid="12"/>
                                        </p:tgtEl>
                                      </p:cBhvr>
                                    </p:animEffect>
                                  </p:childTnLst>
                                </p:cTn>
                              </p:par>
                            </p:childTnLst>
                          </p:cTn>
                        </p:par>
                        <p:par>
                          <p:cTn id="49" fill="hold">
                            <p:stCondLst>
                              <p:cond delay="12750"/>
                            </p:stCondLst>
                            <p:childTnLst>
                              <p:par>
                                <p:cTn id="50" presetID="37" presetClass="entr" presetSubtype="0" fill="hold" grpId="0" nodeType="after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2000"/>
                                        <p:tgtEl>
                                          <p:spTgt spid="13"/>
                                        </p:tgtEl>
                                      </p:cBhvr>
                                    </p:animEffect>
                                    <p:anim calcmode="lin" valueType="num">
                                      <p:cBhvr>
                                        <p:cTn id="53" dur="2000" fill="hold"/>
                                        <p:tgtEl>
                                          <p:spTgt spid="13"/>
                                        </p:tgtEl>
                                        <p:attrNameLst>
                                          <p:attrName>ppt_x</p:attrName>
                                        </p:attrNameLst>
                                      </p:cBhvr>
                                      <p:tavLst>
                                        <p:tav tm="0">
                                          <p:val>
                                            <p:strVal val="#ppt_x"/>
                                          </p:val>
                                        </p:tav>
                                        <p:tav tm="100000">
                                          <p:val>
                                            <p:strVal val="#ppt_x"/>
                                          </p:val>
                                        </p:tav>
                                      </p:tavLst>
                                    </p:anim>
                                    <p:anim calcmode="lin" valueType="num">
                                      <p:cBhvr>
                                        <p:cTn id="54" dur="1800" decel="100000" fill="hold"/>
                                        <p:tgtEl>
                                          <p:spTgt spid="13"/>
                                        </p:tgtEl>
                                        <p:attrNameLst>
                                          <p:attrName>ppt_y</p:attrName>
                                        </p:attrNameLst>
                                      </p:cBhvr>
                                      <p:tavLst>
                                        <p:tav tm="0">
                                          <p:val>
                                            <p:strVal val="#ppt_y+1"/>
                                          </p:val>
                                        </p:tav>
                                        <p:tav tm="100000">
                                          <p:val>
                                            <p:strVal val="#ppt_y-.03"/>
                                          </p:val>
                                        </p:tav>
                                      </p:tavLst>
                                    </p:anim>
                                    <p:anim calcmode="lin" valueType="num">
                                      <p:cBhvr>
                                        <p:cTn id="55" dur="200" accel="100000" fill="hold">
                                          <p:stCondLst>
                                            <p:cond delay="1800"/>
                                          </p:stCondLst>
                                        </p:cTn>
                                        <p:tgtEl>
                                          <p:spTgt spid="13"/>
                                        </p:tgtEl>
                                        <p:attrNameLst>
                                          <p:attrName>ppt_y</p:attrName>
                                        </p:attrNameLst>
                                      </p:cBhvr>
                                      <p:tavLst>
                                        <p:tav tm="0">
                                          <p:val>
                                            <p:strVal val="#ppt_y-.03"/>
                                          </p:val>
                                        </p:tav>
                                        <p:tav tm="100000">
                                          <p:val>
                                            <p:strVal val="#ppt_y"/>
                                          </p:val>
                                        </p:tav>
                                      </p:tavLst>
                                    </p:anim>
                                  </p:childTnLst>
                                </p:cTn>
                              </p:par>
                            </p:childTnLst>
                          </p:cTn>
                        </p:par>
                        <p:par>
                          <p:cTn id="56" fill="hold">
                            <p:stCondLst>
                              <p:cond delay="14750"/>
                            </p:stCondLst>
                            <p:childTnLst>
                              <p:par>
                                <p:cTn id="57" presetID="31" presetClass="entr" presetSubtype="0" fill="hold" nodeType="after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p:cTn id="59" dur="2000" fill="hold"/>
                                        <p:tgtEl>
                                          <p:spTgt spid="14"/>
                                        </p:tgtEl>
                                        <p:attrNameLst>
                                          <p:attrName>ppt_w</p:attrName>
                                        </p:attrNameLst>
                                      </p:cBhvr>
                                      <p:tavLst>
                                        <p:tav tm="0">
                                          <p:val>
                                            <p:fltVal val="0"/>
                                          </p:val>
                                        </p:tav>
                                        <p:tav tm="100000">
                                          <p:val>
                                            <p:strVal val="#ppt_w"/>
                                          </p:val>
                                        </p:tav>
                                      </p:tavLst>
                                    </p:anim>
                                    <p:anim calcmode="lin" valueType="num">
                                      <p:cBhvr>
                                        <p:cTn id="60" dur="2000" fill="hold"/>
                                        <p:tgtEl>
                                          <p:spTgt spid="14"/>
                                        </p:tgtEl>
                                        <p:attrNameLst>
                                          <p:attrName>ppt_h</p:attrName>
                                        </p:attrNameLst>
                                      </p:cBhvr>
                                      <p:tavLst>
                                        <p:tav tm="0">
                                          <p:val>
                                            <p:fltVal val="0"/>
                                          </p:val>
                                        </p:tav>
                                        <p:tav tm="100000">
                                          <p:val>
                                            <p:strVal val="#ppt_h"/>
                                          </p:val>
                                        </p:tav>
                                      </p:tavLst>
                                    </p:anim>
                                    <p:anim calcmode="lin" valueType="num">
                                      <p:cBhvr>
                                        <p:cTn id="61" dur="2000" fill="hold"/>
                                        <p:tgtEl>
                                          <p:spTgt spid="14"/>
                                        </p:tgtEl>
                                        <p:attrNameLst>
                                          <p:attrName>style.rotation</p:attrName>
                                        </p:attrNameLst>
                                      </p:cBhvr>
                                      <p:tavLst>
                                        <p:tav tm="0">
                                          <p:val>
                                            <p:fltVal val="90"/>
                                          </p:val>
                                        </p:tav>
                                        <p:tav tm="100000">
                                          <p:val>
                                            <p:fltVal val="0"/>
                                          </p:val>
                                        </p:tav>
                                      </p:tavLst>
                                    </p:anim>
                                    <p:animEffect transition="in" filter="fade">
                                      <p:cBhvr>
                                        <p:cTn id="62" dur="2000"/>
                                        <p:tgtEl>
                                          <p:spTgt spid="14"/>
                                        </p:tgtEl>
                                      </p:cBhvr>
                                    </p:animEffect>
                                  </p:childTnLst>
                                </p:cTn>
                              </p:par>
                            </p:childTnLst>
                          </p:cTn>
                        </p:par>
                        <p:par>
                          <p:cTn id="63" fill="hold">
                            <p:stCondLst>
                              <p:cond delay="16750"/>
                            </p:stCondLst>
                            <p:childTnLst>
                              <p:par>
                                <p:cTn id="64" presetID="37" presetClass="entr" presetSubtype="0"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2000"/>
                                        <p:tgtEl>
                                          <p:spTgt spid="15"/>
                                        </p:tgtEl>
                                      </p:cBhvr>
                                    </p:animEffect>
                                    <p:anim calcmode="lin" valueType="num">
                                      <p:cBhvr>
                                        <p:cTn id="67" dur="2000" fill="hold"/>
                                        <p:tgtEl>
                                          <p:spTgt spid="15"/>
                                        </p:tgtEl>
                                        <p:attrNameLst>
                                          <p:attrName>ppt_x</p:attrName>
                                        </p:attrNameLst>
                                      </p:cBhvr>
                                      <p:tavLst>
                                        <p:tav tm="0">
                                          <p:val>
                                            <p:strVal val="#ppt_x"/>
                                          </p:val>
                                        </p:tav>
                                        <p:tav tm="100000">
                                          <p:val>
                                            <p:strVal val="#ppt_x"/>
                                          </p:val>
                                        </p:tav>
                                      </p:tavLst>
                                    </p:anim>
                                    <p:anim calcmode="lin" valueType="num">
                                      <p:cBhvr>
                                        <p:cTn id="68" dur="1800" decel="100000" fill="hold"/>
                                        <p:tgtEl>
                                          <p:spTgt spid="15"/>
                                        </p:tgtEl>
                                        <p:attrNameLst>
                                          <p:attrName>ppt_y</p:attrName>
                                        </p:attrNameLst>
                                      </p:cBhvr>
                                      <p:tavLst>
                                        <p:tav tm="0">
                                          <p:val>
                                            <p:strVal val="#ppt_y+1"/>
                                          </p:val>
                                        </p:tav>
                                        <p:tav tm="100000">
                                          <p:val>
                                            <p:strVal val="#ppt_y-.03"/>
                                          </p:val>
                                        </p:tav>
                                      </p:tavLst>
                                    </p:anim>
                                    <p:anim calcmode="lin" valueType="num">
                                      <p:cBhvr>
                                        <p:cTn id="69" dur="200" accel="100000" fill="hold">
                                          <p:stCondLst>
                                            <p:cond delay="1800"/>
                                          </p:stCondLst>
                                        </p:cTn>
                                        <p:tgtEl>
                                          <p:spTgt spid="15"/>
                                        </p:tgtEl>
                                        <p:attrNameLst>
                                          <p:attrName>ppt_y</p:attrName>
                                        </p:attrNameLst>
                                      </p:cBhvr>
                                      <p:tavLst>
                                        <p:tav tm="0">
                                          <p:val>
                                            <p:strVal val="#ppt_y-.03"/>
                                          </p:val>
                                        </p:tav>
                                        <p:tav tm="100000">
                                          <p:val>
                                            <p:strVal val="#ppt_y"/>
                                          </p:val>
                                        </p:tav>
                                      </p:tavLst>
                                    </p:anim>
                                  </p:childTnLst>
                                </p:cTn>
                              </p:par>
                            </p:childTnLst>
                          </p:cTn>
                        </p:par>
                        <p:par>
                          <p:cTn id="70" fill="hold">
                            <p:stCondLst>
                              <p:cond delay="18750"/>
                            </p:stCondLst>
                            <p:childTnLst>
                              <p:par>
                                <p:cTn id="71" presetID="31" presetClass="entr" presetSubtype="0" fill="hold" nodeType="after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2000" fill="hold"/>
                                        <p:tgtEl>
                                          <p:spTgt spid="16"/>
                                        </p:tgtEl>
                                        <p:attrNameLst>
                                          <p:attrName>ppt_w</p:attrName>
                                        </p:attrNameLst>
                                      </p:cBhvr>
                                      <p:tavLst>
                                        <p:tav tm="0">
                                          <p:val>
                                            <p:fltVal val="0"/>
                                          </p:val>
                                        </p:tav>
                                        <p:tav tm="100000">
                                          <p:val>
                                            <p:strVal val="#ppt_w"/>
                                          </p:val>
                                        </p:tav>
                                      </p:tavLst>
                                    </p:anim>
                                    <p:anim calcmode="lin" valueType="num">
                                      <p:cBhvr>
                                        <p:cTn id="74" dur="2000" fill="hold"/>
                                        <p:tgtEl>
                                          <p:spTgt spid="16"/>
                                        </p:tgtEl>
                                        <p:attrNameLst>
                                          <p:attrName>ppt_h</p:attrName>
                                        </p:attrNameLst>
                                      </p:cBhvr>
                                      <p:tavLst>
                                        <p:tav tm="0">
                                          <p:val>
                                            <p:fltVal val="0"/>
                                          </p:val>
                                        </p:tav>
                                        <p:tav tm="100000">
                                          <p:val>
                                            <p:strVal val="#ppt_h"/>
                                          </p:val>
                                        </p:tav>
                                      </p:tavLst>
                                    </p:anim>
                                    <p:anim calcmode="lin" valueType="num">
                                      <p:cBhvr>
                                        <p:cTn id="75" dur="2000" fill="hold"/>
                                        <p:tgtEl>
                                          <p:spTgt spid="16"/>
                                        </p:tgtEl>
                                        <p:attrNameLst>
                                          <p:attrName>style.rotation</p:attrName>
                                        </p:attrNameLst>
                                      </p:cBhvr>
                                      <p:tavLst>
                                        <p:tav tm="0">
                                          <p:val>
                                            <p:fltVal val="90"/>
                                          </p:val>
                                        </p:tav>
                                        <p:tav tm="100000">
                                          <p:val>
                                            <p:fltVal val="0"/>
                                          </p:val>
                                        </p:tav>
                                      </p:tavLst>
                                    </p:anim>
                                    <p:animEffect transition="in" filter="fade">
                                      <p:cBhvr>
                                        <p:cTn id="76" dur="2000"/>
                                        <p:tgtEl>
                                          <p:spTgt spid="16"/>
                                        </p:tgtEl>
                                      </p:cBhvr>
                                    </p:animEffect>
                                  </p:childTnLst>
                                </p:cTn>
                              </p:par>
                            </p:childTnLst>
                          </p:cTn>
                        </p:par>
                        <p:par>
                          <p:cTn id="77" fill="hold">
                            <p:stCondLst>
                              <p:cond delay="20750"/>
                            </p:stCondLst>
                            <p:childTnLst>
                              <p:par>
                                <p:cTn id="78" presetID="37" presetClass="entr" presetSubtype="0" fill="hold" grpId="0" nodeType="after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2000"/>
                                        <p:tgtEl>
                                          <p:spTgt spid="17"/>
                                        </p:tgtEl>
                                      </p:cBhvr>
                                    </p:animEffect>
                                    <p:anim calcmode="lin" valueType="num">
                                      <p:cBhvr>
                                        <p:cTn id="81" dur="2000" fill="hold"/>
                                        <p:tgtEl>
                                          <p:spTgt spid="17"/>
                                        </p:tgtEl>
                                        <p:attrNameLst>
                                          <p:attrName>ppt_x</p:attrName>
                                        </p:attrNameLst>
                                      </p:cBhvr>
                                      <p:tavLst>
                                        <p:tav tm="0">
                                          <p:val>
                                            <p:strVal val="#ppt_x"/>
                                          </p:val>
                                        </p:tav>
                                        <p:tav tm="100000">
                                          <p:val>
                                            <p:strVal val="#ppt_x"/>
                                          </p:val>
                                        </p:tav>
                                      </p:tavLst>
                                    </p:anim>
                                    <p:anim calcmode="lin" valueType="num">
                                      <p:cBhvr>
                                        <p:cTn id="82" dur="1800" decel="100000" fill="hold"/>
                                        <p:tgtEl>
                                          <p:spTgt spid="17"/>
                                        </p:tgtEl>
                                        <p:attrNameLst>
                                          <p:attrName>ppt_y</p:attrName>
                                        </p:attrNameLst>
                                      </p:cBhvr>
                                      <p:tavLst>
                                        <p:tav tm="0">
                                          <p:val>
                                            <p:strVal val="#ppt_y+1"/>
                                          </p:val>
                                        </p:tav>
                                        <p:tav tm="100000">
                                          <p:val>
                                            <p:strVal val="#ppt_y-.03"/>
                                          </p:val>
                                        </p:tav>
                                      </p:tavLst>
                                    </p:anim>
                                    <p:anim calcmode="lin" valueType="num">
                                      <p:cBhvr>
                                        <p:cTn id="83" dur="200" accel="100000" fill="hold">
                                          <p:stCondLst>
                                            <p:cond delay="1800"/>
                                          </p:stCondLst>
                                        </p:cTn>
                                        <p:tgtEl>
                                          <p:spTgt spid="17"/>
                                        </p:tgtEl>
                                        <p:attrNameLst>
                                          <p:attrName>ppt_y</p:attrName>
                                        </p:attrNameLst>
                                      </p:cBhvr>
                                      <p:tavLst>
                                        <p:tav tm="0">
                                          <p:val>
                                            <p:strVal val="#ppt_y-.03"/>
                                          </p:val>
                                        </p:tav>
                                        <p:tav tm="100000">
                                          <p:val>
                                            <p:strVal val="#ppt_y"/>
                                          </p:val>
                                        </p:tav>
                                      </p:tavLst>
                                    </p:anim>
                                  </p:childTnLst>
                                </p:cTn>
                              </p:par>
                            </p:childTnLst>
                          </p:cTn>
                        </p:par>
                        <p:par>
                          <p:cTn id="84" fill="hold">
                            <p:stCondLst>
                              <p:cond delay="22750"/>
                            </p:stCondLst>
                            <p:childTnLst>
                              <p:par>
                                <p:cTn id="85" presetID="31" presetClass="entr" presetSubtype="0" fill="hold" nodeType="afterEffect">
                                  <p:stCondLst>
                                    <p:cond delay="0"/>
                                  </p:stCondLst>
                                  <p:childTnLst>
                                    <p:set>
                                      <p:cBhvr>
                                        <p:cTn id="86" dur="1" fill="hold">
                                          <p:stCondLst>
                                            <p:cond delay="0"/>
                                          </p:stCondLst>
                                        </p:cTn>
                                        <p:tgtEl>
                                          <p:spTgt spid="18"/>
                                        </p:tgtEl>
                                        <p:attrNameLst>
                                          <p:attrName>style.visibility</p:attrName>
                                        </p:attrNameLst>
                                      </p:cBhvr>
                                      <p:to>
                                        <p:strVal val="visible"/>
                                      </p:to>
                                    </p:set>
                                    <p:anim calcmode="lin" valueType="num">
                                      <p:cBhvr>
                                        <p:cTn id="87" dur="2000" fill="hold"/>
                                        <p:tgtEl>
                                          <p:spTgt spid="18"/>
                                        </p:tgtEl>
                                        <p:attrNameLst>
                                          <p:attrName>ppt_w</p:attrName>
                                        </p:attrNameLst>
                                      </p:cBhvr>
                                      <p:tavLst>
                                        <p:tav tm="0">
                                          <p:val>
                                            <p:fltVal val="0"/>
                                          </p:val>
                                        </p:tav>
                                        <p:tav tm="100000">
                                          <p:val>
                                            <p:strVal val="#ppt_w"/>
                                          </p:val>
                                        </p:tav>
                                      </p:tavLst>
                                    </p:anim>
                                    <p:anim calcmode="lin" valueType="num">
                                      <p:cBhvr>
                                        <p:cTn id="88" dur="2000" fill="hold"/>
                                        <p:tgtEl>
                                          <p:spTgt spid="18"/>
                                        </p:tgtEl>
                                        <p:attrNameLst>
                                          <p:attrName>ppt_h</p:attrName>
                                        </p:attrNameLst>
                                      </p:cBhvr>
                                      <p:tavLst>
                                        <p:tav tm="0">
                                          <p:val>
                                            <p:fltVal val="0"/>
                                          </p:val>
                                        </p:tav>
                                        <p:tav tm="100000">
                                          <p:val>
                                            <p:strVal val="#ppt_h"/>
                                          </p:val>
                                        </p:tav>
                                      </p:tavLst>
                                    </p:anim>
                                    <p:anim calcmode="lin" valueType="num">
                                      <p:cBhvr>
                                        <p:cTn id="89" dur="2000" fill="hold"/>
                                        <p:tgtEl>
                                          <p:spTgt spid="18"/>
                                        </p:tgtEl>
                                        <p:attrNameLst>
                                          <p:attrName>style.rotation</p:attrName>
                                        </p:attrNameLst>
                                      </p:cBhvr>
                                      <p:tavLst>
                                        <p:tav tm="0">
                                          <p:val>
                                            <p:fltVal val="90"/>
                                          </p:val>
                                        </p:tav>
                                        <p:tav tm="100000">
                                          <p:val>
                                            <p:fltVal val="0"/>
                                          </p:val>
                                        </p:tav>
                                      </p:tavLst>
                                    </p:anim>
                                    <p:animEffect transition="in" filter="fade">
                                      <p:cBhvr>
                                        <p:cTn id="90" dur="2000"/>
                                        <p:tgtEl>
                                          <p:spTgt spid="18"/>
                                        </p:tgtEl>
                                      </p:cBhvr>
                                    </p:animEffect>
                                  </p:childTnLst>
                                </p:cTn>
                              </p:par>
                            </p:childTnLst>
                          </p:cTn>
                        </p:par>
                        <p:par>
                          <p:cTn id="91" fill="hold">
                            <p:stCondLst>
                              <p:cond delay="24750"/>
                            </p:stCondLst>
                            <p:childTnLst>
                              <p:par>
                                <p:cTn id="92" presetID="37" presetClass="entr" presetSubtype="0" fill="hold" grpId="0" nodeType="afterEffect">
                                  <p:stCondLst>
                                    <p:cond delay="0"/>
                                  </p:stCondLst>
                                  <p:childTnLst>
                                    <p:set>
                                      <p:cBhvr>
                                        <p:cTn id="93" dur="1" fill="hold">
                                          <p:stCondLst>
                                            <p:cond delay="0"/>
                                          </p:stCondLst>
                                        </p:cTn>
                                        <p:tgtEl>
                                          <p:spTgt spid="19"/>
                                        </p:tgtEl>
                                        <p:attrNameLst>
                                          <p:attrName>style.visibility</p:attrName>
                                        </p:attrNameLst>
                                      </p:cBhvr>
                                      <p:to>
                                        <p:strVal val="visible"/>
                                      </p:to>
                                    </p:set>
                                    <p:animEffect transition="in" filter="fade">
                                      <p:cBhvr>
                                        <p:cTn id="94" dur="2000"/>
                                        <p:tgtEl>
                                          <p:spTgt spid="19"/>
                                        </p:tgtEl>
                                      </p:cBhvr>
                                    </p:animEffect>
                                    <p:anim calcmode="lin" valueType="num">
                                      <p:cBhvr>
                                        <p:cTn id="95" dur="2000" fill="hold"/>
                                        <p:tgtEl>
                                          <p:spTgt spid="19"/>
                                        </p:tgtEl>
                                        <p:attrNameLst>
                                          <p:attrName>ppt_x</p:attrName>
                                        </p:attrNameLst>
                                      </p:cBhvr>
                                      <p:tavLst>
                                        <p:tav tm="0">
                                          <p:val>
                                            <p:strVal val="#ppt_x"/>
                                          </p:val>
                                        </p:tav>
                                        <p:tav tm="100000">
                                          <p:val>
                                            <p:strVal val="#ppt_x"/>
                                          </p:val>
                                        </p:tav>
                                      </p:tavLst>
                                    </p:anim>
                                    <p:anim calcmode="lin" valueType="num">
                                      <p:cBhvr>
                                        <p:cTn id="96" dur="1800" decel="100000" fill="hold"/>
                                        <p:tgtEl>
                                          <p:spTgt spid="19"/>
                                        </p:tgtEl>
                                        <p:attrNameLst>
                                          <p:attrName>ppt_y</p:attrName>
                                        </p:attrNameLst>
                                      </p:cBhvr>
                                      <p:tavLst>
                                        <p:tav tm="0">
                                          <p:val>
                                            <p:strVal val="#ppt_y+1"/>
                                          </p:val>
                                        </p:tav>
                                        <p:tav tm="100000">
                                          <p:val>
                                            <p:strVal val="#ppt_y-.03"/>
                                          </p:val>
                                        </p:tav>
                                      </p:tavLst>
                                    </p:anim>
                                    <p:anim calcmode="lin" valueType="num">
                                      <p:cBhvr>
                                        <p:cTn id="97" dur="200" accel="100000" fill="hold">
                                          <p:stCondLst>
                                            <p:cond delay="1800"/>
                                          </p:stCondLst>
                                        </p:cTn>
                                        <p:tgtEl>
                                          <p:spTgt spid="19"/>
                                        </p:tgtEl>
                                        <p:attrNameLst>
                                          <p:attrName>ppt_y</p:attrName>
                                        </p:attrNameLst>
                                      </p:cBhvr>
                                      <p:tavLst>
                                        <p:tav tm="0">
                                          <p:val>
                                            <p:strVal val="#ppt_y-.03"/>
                                          </p:val>
                                        </p:tav>
                                        <p:tav tm="100000">
                                          <p:val>
                                            <p:strVal val="#ppt_y"/>
                                          </p:val>
                                        </p:tav>
                                      </p:tavLst>
                                    </p:anim>
                                  </p:childTnLst>
                                </p:cTn>
                              </p:par>
                            </p:childTnLst>
                          </p:cTn>
                        </p:par>
                        <p:par>
                          <p:cTn id="98" fill="hold">
                            <p:stCondLst>
                              <p:cond delay="26750"/>
                            </p:stCondLst>
                            <p:childTnLst>
                              <p:par>
                                <p:cTn id="99" presetID="31" presetClass="entr" presetSubtype="0" fill="hold" nodeType="afterEffect">
                                  <p:stCondLst>
                                    <p:cond delay="0"/>
                                  </p:stCondLst>
                                  <p:childTnLst>
                                    <p:set>
                                      <p:cBhvr>
                                        <p:cTn id="100" dur="1" fill="hold">
                                          <p:stCondLst>
                                            <p:cond delay="0"/>
                                          </p:stCondLst>
                                        </p:cTn>
                                        <p:tgtEl>
                                          <p:spTgt spid="20"/>
                                        </p:tgtEl>
                                        <p:attrNameLst>
                                          <p:attrName>style.visibility</p:attrName>
                                        </p:attrNameLst>
                                      </p:cBhvr>
                                      <p:to>
                                        <p:strVal val="visible"/>
                                      </p:to>
                                    </p:set>
                                    <p:anim calcmode="lin" valueType="num">
                                      <p:cBhvr>
                                        <p:cTn id="101" dur="2000" fill="hold"/>
                                        <p:tgtEl>
                                          <p:spTgt spid="20"/>
                                        </p:tgtEl>
                                        <p:attrNameLst>
                                          <p:attrName>ppt_w</p:attrName>
                                        </p:attrNameLst>
                                      </p:cBhvr>
                                      <p:tavLst>
                                        <p:tav tm="0">
                                          <p:val>
                                            <p:fltVal val="0"/>
                                          </p:val>
                                        </p:tav>
                                        <p:tav tm="100000">
                                          <p:val>
                                            <p:strVal val="#ppt_w"/>
                                          </p:val>
                                        </p:tav>
                                      </p:tavLst>
                                    </p:anim>
                                    <p:anim calcmode="lin" valueType="num">
                                      <p:cBhvr>
                                        <p:cTn id="102" dur="2000" fill="hold"/>
                                        <p:tgtEl>
                                          <p:spTgt spid="20"/>
                                        </p:tgtEl>
                                        <p:attrNameLst>
                                          <p:attrName>ppt_h</p:attrName>
                                        </p:attrNameLst>
                                      </p:cBhvr>
                                      <p:tavLst>
                                        <p:tav tm="0">
                                          <p:val>
                                            <p:fltVal val="0"/>
                                          </p:val>
                                        </p:tav>
                                        <p:tav tm="100000">
                                          <p:val>
                                            <p:strVal val="#ppt_h"/>
                                          </p:val>
                                        </p:tav>
                                      </p:tavLst>
                                    </p:anim>
                                    <p:anim calcmode="lin" valueType="num">
                                      <p:cBhvr>
                                        <p:cTn id="103" dur="2000" fill="hold"/>
                                        <p:tgtEl>
                                          <p:spTgt spid="20"/>
                                        </p:tgtEl>
                                        <p:attrNameLst>
                                          <p:attrName>style.rotation</p:attrName>
                                        </p:attrNameLst>
                                      </p:cBhvr>
                                      <p:tavLst>
                                        <p:tav tm="0">
                                          <p:val>
                                            <p:fltVal val="90"/>
                                          </p:val>
                                        </p:tav>
                                        <p:tav tm="100000">
                                          <p:val>
                                            <p:fltVal val="0"/>
                                          </p:val>
                                        </p:tav>
                                      </p:tavLst>
                                    </p:anim>
                                    <p:animEffect transition="in" filter="fade">
                                      <p:cBhvr>
                                        <p:cTn id="104" dur="2000"/>
                                        <p:tgtEl>
                                          <p:spTgt spid="20"/>
                                        </p:tgtEl>
                                      </p:cBhvr>
                                    </p:animEffect>
                                  </p:childTnLst>
                                </p:cTn>
                              </p:par>
                            </p:childTnLst>
                          </p:cTn>
                        </p:par>
                        <p:par>
                          <p:cTn id="105" fill="hold">
                            <p:stCondLst>
                              <p:cond delay="28750"/>
                            </p:stCondLst>
                            <p:childTnLst>
                              <p:par>
                                <p:cTn id="106" presetID="37" presetClass="entr" presetSubtype="0" fill="hold" grpId="0" nodeType="after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fade">
                                      <p:cBhvr>
                                        <p:cTn id="108" dur="2000"/>
                                        <p:tgtEl>
                                          <p:spTgt spid="21"/>
                                        </p:tgtEl>
                                      </p:cBhvr>
                                    </p:animEffect>
                                    <p:anim calcmode="lin" valueType="num">
                                      <p:cBhvr>
                                        <p:cTn id="109" dur="2000" fill="hold"/>
                                        <p:tgtEl>
                                          <p:spTgt spid="21"/>
                                        </p:tgtEl>
                                        <p:attrNameLst>
                                          <p:attrName>ppt_x</p:attrName>
                                        </p:attrNameLst>
                                      </p:cBhvr>
                                      <p:tavLst>
                                        <p:tav tm="0">
                                          <p:val>
                                            <p:strVal val="#ppt_x"/>
                                          </p:val>
                                        </p:tav>
                                        <p:tav tm="100000">
                                          <p:val>
                                            <p:strVal val="#ppt_x"/>
                                          </p:val>
                                        </p:tav>
                                      </p:tavLst>
                                    </p:anim>
                                    <p:anim calcmode="lin" valueType="num">
                                      <p:cBhvr>
                                        <p:cTn id="110" dur="1800" decel="100000" fill="hold"/>
                                        <p:tgtEl>
                                          <p:spTgt spid="21"/>
                                        </p:tgtEl>
                                        <p:attrNameLst>
                                          <p:attrName>ppt_y</p:attrName>
                                        </p:attrNameLst>
                                      </p:cBhvr>
                                      <p:tavLst>
                                        <p:tav tm="0">
                                          <p:val>
                                            <p:strVal val="#ppt_y+1"/>
                                          </p:val>
                                        </p:tav>
                                        <p:tav tm="100000">
                                          <p:val>
                                            <p:strVal val="#ppt_y-.03"/>
                                          </p:val>
                                        </p:tav>
                                      </p:tavLst>
                                    </p:anim>
                                    <p:anim calcmode="lin" valueType="num">
                                      <p:cBhvr>
                                        <p:cTn id="111" dur="200" accel="100000" fill="hold">
                                          <p:stCondLst>
                                            <p:cond delay="1800"/>
                                          </p:stCondLst>
                                        </p:cTn>
                                        <p:tgtEl>
                                          <p:spTgt spid="2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P spid="13" grpId="0"/>
      <p:bldP spid="15" grpId="0"/>
      <p:bldP spid="17" grpId="0"/>
      <p:bldP spid="19" grpId="0"/>
      <p:bldP spid="2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8206" y="2211829"/>
            <a:ext cx="8547597" cy="258532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smtClean="0">
                <a:ln w="11430"/>
                <a:effectLst>
                  <a:outerShdw blurRad="76200" dist="50800" dir="5400000" algn="tl" rotWithShape="0">
                    <a:srgbClr val="000000">
                      <a:alpha val="65000"/>
                    </a:srgbClr>
                  </a:outerShdw>
                </a:effectLst>
                <a:latin typeface="+mn-lt"/>
              </a:rPr>
              <a:t>ЭЪТИБОРИНГИЗ  УЧУН</a:t>
            </a:r>
          </a:p>
          <a:p>
            <a:pPr algn="ctr"/>
            <a:endParaRPr lang="uz-Cyrl-UZ" sz="5400" b="1" spc="50">
              <a:ln w="11430"/>
              <a:effectLst>
                <a:outerShdw blurRad="76200" dist="50800" dir="5400000" algn="tl" rotWithShape="0">
                  <a:srgbClr val="000000">
                    <a:alpha val="65000"/>
                  </a:srgbClr>
                </a:outerShdw>
              </a:effectLst>
              <a:latin typeface="+mn-lt"/>
            </a:endParaRPr>
          </a:p>
          <a:p>
            <a:pPr algn="ctr"/>
            <a:r>
              <a:rPr lang="uz-Cyrl-UZ" sz="5400" b="1" cap="none" spc="50" smtClean="0">
                <a:ln w="11430"/>
                <a:effectLst>
                  <a:outerShdw blurRad="76200" dist="50800" dir="5400000" algn="tl" rotWithShape="0">
                    <a:srgbClr val="000000">
                      <a:alpha val="65000"/>
                    </a:srgbClr>
                  </a:outerShdw>
                </a:effectLst>
                <a:latin typeface="+mn-lt"/>
              </a:rPr>
              <a:t>РАҲМАТ !</a:t>
            </a:r>
            <a:endParaRPr lang="ru-RU" sz="5400" b="1" cap="none" spc="50">
              <a:ln w="11430"/>
              <a:effectLst>
                <a:outerShdw blurRad="76200" dist="50800" dir="5400000" algn="tl" rotWithShape="0">
                  <a:srgbClr val="000000">
                    <a:alpha val="65000"/>
                  </a:srgbClr>
                </a:outerShdw>
              </a:effectLst>
              <a:latin typeface="+mn-lt"/>
            </a:endParaRPr>
          </a:p>
        </p:txBody>
      </p:sp>
    </p:spTree>
    <p:extLst>
      <p:ext uri="{BB962C8B-B14F-4D97-AF65-F5344CB8AC3E}">
        <p14:creationId xmlns:p14="http://schemas.microsoft.com/office/powerpoint/2010/main" val="1429524013"/>
      </p:ext>
    </p:extLst>
  </p:cSld>
  <p:clrMapOvr>
    <a:masterClrMapping/>
  </p:clrMapOvr>
  <p:transition spd="slow" advClick="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blip>
          <a:stretch>
            <a:fillRect/>
          </a:stretch>
        </p:blipFill>
        <p:spPr>
          <a:xfrm>
            <a:off x="228600" y="206227"/>
            <a:ext cx="2202180" cy="1622573"/>
          </a:xfrm>
          <a:prstGeom prst="ellipse">
            <a:avLst/>
          </a:prstGeom>
          <a:ln>
            <a:noFill/>
          </a:ln>
          <a:effectLst>
            <a:glow rad="63500">
              <a:schemeClr val="accent3">
                <a:satMod val="175000"/>
                <a:alpha val="40000"/>
              </a:schemeClr>
            </a:glow>
            <a:softEdge rad="112500"/>
          </a:effectLst>
          <a:scene3d>
            <a:camera prst="orthographicFront"/>
            <a:lightRig rig="threePt" dir="t"/>
          </a:scene3d>
          <a:sp3d>
            <a:bevelT prst="slope"/>
          </a:sp3d>
        </p:spPr>
      </p:pic>
      <p:graphicFrame>
        <p:nvGraphicFramePr>
          <p:cNvPr id="5" name="Схема 4"/>
          <p:cNvGraphicFramePr/>
          <p:nvPr/>
        </p:nvGraphicFramePr>
        <p:xfrm>
          <a:off x="1935682" y="710625"/>
          <a:ext cx="6827318" cy="5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381000" y="2133600"/>
            <a:ext cx="8458200" cy="2124075"/>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defRPr/>
            </a:pPr>
            <a:r>
              <a:rPr lang="uz-Cyrl-UZ" sz="2200">
                <a:solidFill>
                  <a:srgbClr val="FFFFFF"/>
                </a:solidFill>
              </a:rPr>
              <a:t>“</a:t>
            </a:r>
            <a:r>
              <a:rPr lang="uz-Cyrl-UZ" sz="2200" b="1" i="1">
                <a:solidFill>
                  <a:srgbClr val="FFFFFF"/>
                </a:solidFill>
              </a:rPr>
              <a:t>Педагогик технология</a:t>
            </a:r>
            <a:r>
              <a:rPr lang="uz-Cyrl-UZ" sz="2200" b="1">
                <a:solidFill>
                  <a:srgbClr val="FFFFFF"/>
                </a:solidFill>
              </a:rPr>
              <a:t> </a:t>
            </a:r>
            <a:r>
              <a:rPr lang="uz-Cyrl-UZ" sz="2200">
                <a:solidFill>
                  <a:srgbClr val="FFFFFF"/>
                </a:solidFill>
              </a:rPr>
              <a:t>– бу таълим шаклларини муқобиллаштириш вазифасини кўзлаган ўқитиш ва билимларни ўзлаштиришнинг барча жараёнларини техника ва инсон омилларида ва уларнинг биргаликдаги ҳаракатлари воситасида яратиш, татбиқ этиш ва белгилашнинг изчил методидир”</a:t>
            </a:r>
            <a:endParaRPr lang="en-US" sz="2200">
              <a:solidFill>
                <a:srgbClr val="FFFFFF"/>
              </a:solidFill>
            </a:endParaRPr>
          </a:p>
          <a:p>
            <a:pPr algn="r">
              <a:defRPr/>
            </a:pPr>
            <a:r>
              <a:rPr lang="uz-Cyrl-UZ" sz="2200">
                <a:solidFill>
                  <a:srgbClr val="FFFFFF"/>
                </a:solidFill>
              </a:rPr>
              <a:t> (ЮНЕСКО)</a:t>
            </a:r>
          </a:p>
        </p:txBody>
      </p:sp>
      <p:sp>
        <p:nvSpPr>
          <p:cNvPr id="6" name="TextBox 5"/>
          <p:cNvSpPr txBox="1"/>
          <p:nvPr/>
        </p:nvSpPr>
        <p:spPr>
          <a:xfrm>
            <a:off x="381000" y="4505325"/>
            <a:ext cx="8458200" cy="2124075"/>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defRPr/>
            </a:pPr>
            <a:r>
              <a:rPr lang="uz-Cyrl-UZ" sz="2200"/>
              <a:t>“</a:t>
            </a:r>
            <a:r>
              <a:rPr lang="uz-Cyrl-UZ" sz="2200" b="1" i="1"/>
              <a:t>Педагогик технология</a:t>
            </a:r>
            <a:r>
              <a:rPr lang="en-US" sz="2200" b="1" i="1"/>
              <a:t> </a:t>
            </a:r>
            <a:r>
              <a:rPr lang="uz-Cyrl-UZ" sz="2200" i="1"/>
              <a:t>–</a:t>
            </a:r>
            <a:r>
              <a:rPr lang="en-US" sz="2200" i="1"/>
              <a:t> </a:t>
            </a:r>
            <a:r>
              <a:rPr lang="uz-Cyrl-UZ" sz="2200"/>
              <a:t>бу ўқитувчи (тарбиячи)нинг ўқитиш (тарбия) воситалари ёрдамида ўқувчи (талаба)ларга муайян шароитда таъсир кўрсатиши ва бу фаолият маҳсули сифатида уларда олдиндан белгиланган шахс сифатларини интенсив шакллантириш жараёнидир” </a:t>
            </a:r>
            <a:endParaRPr lang="en-US" sz="2200"/>
          </a:p>
          <a:p>
            <a:pPr algn="r">
              <a:defRPr/>
            </a:pPr>
            <a:r>
              <a:rPr lang="uz-Cyrl-UZ" sz="2200"/>
              <a:t>(Н.Саидахмедов, О.Очилов)</a:t>
            </a:r>
            <a:endParaRPr lang="uz-Cyrl-UZ" sz="2200">
              <a:solidFill>
                <a:srgbClr val="FFFFFF"/>
              </a:solidFill>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par>
                          <p:cTn id="8" fill="hold">
                            <p:stCondLst>
                              <p:cond delay="2000"/>
                            </p:stCondLst>
                            <p:childTnLst>
                              <p:par>
                                <p:cTn id="9" presetID="55"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strVal val="#ppt_w*0.70"/>
                                          </p:val>
                                        </p:tav>
                                        <p:tav tm="100000">
                                          <p:val>
                                            <p:strVal val="#ppt_w"/>
                                          </p:val>
                                        </p:tav>
                                      </p:tavLst>
                                    </p:anim>
                                    <p:anim calcmode="lin" valueType="num">
                                      <p:cBhvr>
                                        <p:cTn id="12" dur="2000" fill="hold"/>
                                        <p:tgtEl>
                                          <p:spTgt spid="5"/>
                                        </p:tgtEl>
                                        <p:attrNameLst>
                                          <p:attrName>ppt_h</p:attrName>
                                        </p:attrNameLst>
                                      </p:cBhvr>
                                      <p:tavLst>
                                        <p:tav tm="0">
                                          <p:val>
                                            <p:strVal val="#ppt_h"/>
                                          </p:val>
                                        </p:tav>
                                        <p:tav tm="100000">
                                          <p:val>
                                            <p:strVal val="#ppt_h"/>
                                          </p:val>
                                        </p:tav>
                                      </p:tavLst>
                                    </p:anim>
                                    <p:animEffect transition="in" filter="fade">
                                      <p:cBhvr>
                                        <p:cTn id="13" dur="2000"/>
                                        <p:tgtEl>
                                          <p:spTgt spid="5"/>
                                        </p:tgtEl>
                                      </p:cBhvr>
                                    </p:animEffect>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3000" fill="hold"/>
                                        <p:tgtEl>
                                          <p:spTgt spid="14"/>
                                        </p:tgtEl>
                                        <p:attrNameLst>
                                          <p:attrName>ppt_x</p:attrName>
                                        </p:attrNameLst>
                                      </p:cBhvr>
                                      <p:tavLst>
                                        <p:tav tm="0">
                                          <p:val>
                                            <p:strVal val="#ppt_x"/>
                                          </p:val>
                                        </p:tav>
                                        <p:tav tm="100000">
                                          <p:val>
                                            <p:strVal val="#ppt_x"/>
                                          </p:val>
                                        </p:tav>
                                      </p:tavLst>
                                    </p:anim>
                                    <p:anim calcmode="lin" valueType="num">
                                      <p:cBhvr additive="base">
                                        <p:cTn id="18" dur="30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7000"/>
                            </p:stCondLst>
                            <p:childTnLst>
                              <p:par>
                                <p:cTn id="20" presetID="2" presetClass="entr" presetSubtype="4"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3000" fill="hold"/>
                                        <p:tgtEl>
                                          <p:spTgt spid="6"/>
                                        </p:tgtEl>
                                        <p:attrNameLst>
                                          <p:attrName>ppt_x</p:attrName>
                                        </p:attrNameLst>
                                      </p:cBhvr>
                                      <p:tavLst>
                                        <p:tav tm="0">
                                          <p:val>
                                            <p:strVal val="#ppt_x"/>
                                          </p:val>
                                        </p:tav>
                                        <p:tav tm="100000">
                                          <p:val>
                                            <p:strVal val="#ppt_x"/>
                                          </p:val>
                                        </p:tav>
                                      </p:tavLst>
                                    </p:anim>
                                    <p:anim calcmode="lin" valueType="num">
                                      <p:cBhvr additive="base">
                                        <p:cTn id="23"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14"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blip>
          <a:stretch>
            <a:fillRect/>
          </a:stretch>
        </p:blipFill>
        <p:spPr>
          <a:xfrm>
            <a:off x="228600" y="76200"/>
            <a:ext cx="2202180" cy="1622573"/>
          </a:xfrm>
          <a:prstGeom prst="ellipse">
            <a:avLst/>
          </a:prstGeom>
          <a:ln>
            <a:noFill/>
          </a:ln>
          <a:effectLst>
            <a:glow rad="63500">
              <a:schemeClr val="accent3">
                <a:satMod val="175000"/>
                <a:alpha val="40000"/>
              </a:schemeClr>
            </a:glow>
            <a:softEdge rad="112500"/>
          </a:effectLst>
          <a:scene3d>
            <a:camera prst="orthographicFront"/>
            <a:lightRig rig="threePt" dir="t"/>
          </a:scene3d>
          <a:sp3d>
            <a:bevelT prst="slope"/>
          </a:sp3d>
        </p:spPr>
      </p:pic>
      <p:graphicFrame>
        <p:nvGraphicFramePr>
          <p:cNvPr id="5" name="Схема 4"/>
          <p:cNvGraphicFramePr/>
          <p:nvPr/>
        </p:nvGraphicFramePr>
        <p:xfrm>
          <a:off x="1935682" y="609600"/>
          <a:ext cx="6827318" cy="5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381000" y="1828800"/>
            <a:ext cx="8458200" cy="1717675"/>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lnSpc>
                <a:spcPct val="80000"/>
              </a:lnSpc>
              <a:defRPr/>
            </a:pPr>
            <a:r>
              <a:rPr lang="uz-Cyrl-UZ" sz="2200">
                <a:solidFill>
                  <a:schemeClr val="tx1"/>
                </a:solidFill>
              </a:rPr>
              <a:t>“</a:t>
            </a:r>
            <a:r>
              <a:rPr lang="uz-Cyrl-UZ" sz="2200" b="1" i="1">
                <a:solidFill>
                  <a:schemeClr val="tx1"/>
                </a:solidFill>
              </a:rPr>
              <a:t>Педагогик технология</a:t>
            </a:r>
            <a:r>
              <a:rPr lang="uz-Cyrl-UZ" sz="2200" b="1">
                <a:solidFill>
                  <a:schemeClr val="tx1"/>
                </a:solidFill>
              </a:rPr>
              <a:t> –</a:t>
            </a:r>
            <a:r>
              <a:rPr lang="uz-Cyrl-UZ" sz="2200">
                <a:solidFill>
                  <a:schemeClr val="tx1"/>
                </a:solidFill>
              </a:rPr>
              <a:t> педагогнинг ўқитиш воситалари ёрдамида таҳсил олувчиларга муайян шароитларда кўрсатган тизимли таъсири натижасида уларда жамият учун  зарур бўлган ва олдиндан белгиланган ижтимоий сифатларни интенсив тарзда шакллантирувчи ижтимоий ҳодиса”              </a:t>
            </a:r>
          </a:p>
          <a:p>
            <a:pPr algn="r">
              <a:lnSpc>
                <a:spcPct val="80000"/>
              </a:lnSpc>
              <a:defRPr/>
            </a:pPr>
            <a:r>
              <a:rPr lang="uz-Cyrl-UZ" sz="2200">
                <a:solidFill>
                  <a:schemeClr val="tx1"/>
                </a:solidFill>
              </a:rPr>
              <a:t>(Б.Зиёмуҳаммедов)</a:t>
            </a:r>
            <a:endParaRPr lang="uz-Cyrl-UZ" sz="2200" b="1" i="1">
              <a:solidFill>
                <a:schemeClr val="tx1"/>
              </a:solidFill>
            </a:endParaRPr>
          </a:p>
        </p:txBody>
      </p:sp>
      <p:sp>
        <p:nvSpPr>
          <p:cNvPr id="6" name="TextBox 5"/>
          <p:cNvSpPr txBox="1"/>
          <p:nvPr/>
        </p:nvSpPr>
        <p:spPr>
          <a:xfrm>
            <a:off x="381000" y="3733800"/>
            <a:ext cx="8458200" cy="3071813"/>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lnSpc>
                <a:spcPct val="80000"/>
              </a:lnSpc>
              <a:defRPr/>
            </a:pPr>
            <a:r>
              <a:rPr lang="uz-Cyrl-UZ" sz="2200">
                <a:solidFill>
                  <a:schemeClr val="tx1"/>
                </a:solidFill>
              </a:rPr>
              <a:t>“</a:t>
            </a:r>
            <a:r>
              <a:rPr lang="uz-Cyrl-UZ" sz="2200" b="1" i="1">
                <a:solidFill>
                  <a:schemeClr val="tx1"/>
                </a:solidFill>
              </a:rPr>
              <a:t>Педагогик технология</a:t>
            </a:r>
            <a:r>
              <a:rPr lang="uz-Cyrl-UZ" sz="2200" b="1">
                <a:solidFill>
                  <a:schemeClr val="tx1"/>
                </a:solidFill>
              </a:rPr>
              <a:t> –</a:t>
            </a:r>
            <a:r>
              <a:rPr lang="uz-Cyrl-UZ" sz="2200">
                <a:solidFill>
                  <a:schemeClr val="tx1"/>
                </a:solidFill>
              </a:rPr>
              <a:t> педагогик жараённи бошқариш омили сифатида қуйидаги мазмунга эга: ПТ - таълим жараёнини лойиҳалаш асосида ташкиллаштириш, унинг самарали натижасини кафолатловчи ҳусусиятларга,  (педагогик маҳорат, педагогик такт, педагогик стил, педагогик аниқлик) педагог фаолиятининг инновацион ҳусусиятларига (ижодкорлик – креативлик, юксак профессионализм – акмеология, таҳлилий ва танқидий ёндошув - рефлексия) таянган холда таълимнинг янги шакл ва усулларини яратиш ва амалиётга жорий этишни бутунлигича аниқловчи тизимли категориядир”  </a:t>
            </a:r>
          </a:p>
          <a:p>
            <a:pPr algn="r">
              <a:lnSpc>
                <a:spcPct val="80000"/>
              </a:lnSpc>
              <a:defRPr/>
            </a:pPr>
            <a:r>
              <a:rPr lang="uz-Cyrl-UZ" sz="2200"/>
              <a:t>(С.Йўлдошева) </a:t>
            </a:r>
            <a:endParaRPr lang="ru-RU" sz="2200"/>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par>
                          <p:cTn id="8" fill="hold">
                            <p:stCondLst>
                              <p:cond delay="2000"/>
                            </p:stCondLst>
                            <p:childTnLst>
                              <p:par>
                                <p:cTn id="9" presetID="55"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strVal val="#ppt_w*0.70"/>
                                          </p:val>
                                        </p:tav>
                                        <p:tav tm="100000">
                                          <p:val>
                                            <p:strVal val="#ppt_w"/>
                                          </p:val>
                                        </p:tav>
                                      </p:tavLst>
                                    </p:anim>
                                    <p:anim calcmode="lin" valueType="num">
                                      <p:cBhvr>
                                        <p:cTn id="12" dur="2000" fill="hold"/>
                                        <p:tgtEl>
                                          <p:spTgt spid="5"/>
                                        </p:tgtEl>
                                        <p:attrNameLst>
                                          <p:attrName>ppt_h</p:attrName>
                                        </p:attrNameLst>
                                      </p:cBhvr>
                                      <p:tavLst>
                                        <p:tav tm="0">
                                          <p:val>
                                            <p:strVal val="#ppt_h"/>
                                          </p:val>
                                        </p:tav>
                                        <p:tav tm="100000">
                                          <p:val>
                                            <p:strVal val="#ppt_h"/>
                                          </p:val>
                                        </p:tav>
                                      </p:tavLst>
                                    </p:anim>
                                    <p:animEffect transition="in" filter="fade">
                                      <p:cBhvr>
                                        <p:cTn id="13" dur="2000"/>
                                        <p:tgtEl>
                                          <p:spTgt spid="5"/>
                                        </p:tgtEl>
                                      </p:cBhvr>
                                    </p:animEffect>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3000" fill="hold"/>
                                        <p:tgtEl>
                                          <p:spTgt spid="14"/>
                                        </p:tgtEl>
                                        <p:attrNameLst>
                                          <p:attrName>ppt_x</p:attrName>
                                        </p:attrNameLst>
                                      </p:cBhvr>
                                      <p:tavLst>
                                        <p:tav tm="0">
                                          <p:val>
                                            <p:strVal val="#ppt_x"/>
                                          </p:val>
                                        </p:tav>
                                        <p:tav tm="100000">
                                          <p:val>
                                            <p:strVal val="#ppt_x"/>
                                          </p:val>
                                        </p:tav>
                                      </p:tavLst>
                                    </p:anim>
                                    <p:anim calcmode="lin" valueType="num">
                                      <p:cBhvr additive="base">
                                        <p:cTn id="18" dur="30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7000"/>
                            </p:stCondLst>
                            <p:childTnLst>
                              <p:par>
                                <p:cTn id="20" presetID="2" presetClass="entr" presetSubtype="4"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3000" fill="hold"/>
                                        <p:tgtEl>
                                          <p:spTgt spid="6"/>
                                        </p:tgtEl>
                                        <p:attrNameLst>
                                          <p:attrName>ppt_x</p:attrName>
                                        </p:attrNameLst>
                                      </p:cBhvr>
                                      <p:tavLst>
                                        <p:tav tm="0">
                                          <p:val>
                                            <p:strVal val="#ppt_x"/>
                                          </p:val>
                                        </p:tav>
                                        <p:tav tm="100000">
                                          <p:val>
                                            <p:strVal val="#ppt_x"/>
                                          </p:val>
                                        </p:tav>
                                      </p:tavLst>
                                    </p:anim>
                                    <p:anim calcmode="lin" valueType="num">
                                      <p:cBhvr additive="base">
                                        <p:cTn id="23"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1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blip>
          <a:stretch>
            <a:fillRect/>
          </a:stretch>
        </p:blipFill>
        <p:spPr>
          <a:xfrm>
            <a:off x="228600" y="206227"/>
            <a:ext cx="2202180" cy="1622573"/>
          </a:xfrm>
          <a:prstGeom prst="ellipse">
            <a:avLst/>
          </a:prstGeom>
          <a:ln>
            <a:noFill/>
          </a:ln>
          <a:effectLst>
            <a:glow rad="63500">
              <a:schemeClr val="accent3">
                <a:satMod val="175000"/>
                <a:alpha val="40000"/>
              </a:schemeClr>
            </a:glow>
            <a:softEdge rad="112500"/>
          </a:effectLst>
          <a:scene3d>
            <a:camera prst="orthographicFront"/>
            <a:lightRig rig="threePt" dir="t"/>
          </a:scene3d>
          <a:sp3d>
            <a:bevelT prst="slope"/>
          </a:sp3d>
        </p:spPr>
      </p:pic>
      <p:graphicFrame>
        <p:nvGraphicFramePr>
          <p:cNvPr id="5" name="Схема 4"/>
          <p:cNvGraphicFramePr/>
          <p:nvPr/>
        </p:nvGraphicFramePr>
        <p:xfrm>
          <a:off x="1935682" y="710625"/>
          <a:ext cx="6827318" cy="5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381000" y="2209800"/>
            <a:ext cx="8458200" cy="1422400"/>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lnSpc>
                <a:spcPct val="90000"/>
              </a:lnSpc>
              <a:defRPr/>
            </a:pPr>
            <a:r>
              <a:rPr lang="uz-Cyrl-UZ" sz="2400"/>
              <a:t>“</a:t>
            </a:r>
            <a:r>
              <a:rPr lang="uz-Cyrl-UZ" sz="2400" b="1" i="1"/>
              <a:t>Педагогик технология</a:t>
            </a:r>
            <a:r>
              <a:rPr lang="uz-Cyrl-UZ" sz="2400" i="1"/>
              <a:t> </a:t>
            </a:r>
            <a:r>
              <a:rPr lang="uz-Cyrl-UZ" sz="2400"/>
              <a:t>– ўқув жараёнига ёндошган холда олдиндан белгилаб  олинган мақсад кўрсаткичларидан келиб чиқиб ўқув жараёнини лойиҳалашдир”    </a:t>
            </a:r>
          </a:p>
          <a:p>
            <a:pPr algn="r">
              <a:lnSpc>
                <a:spcPct val="90000"/>
              </a:lnSpc>
              <a:defRPr/>
            </a:pPr>
            <a:r>
              <a:rPr lang="uz-Cyrl-UZ" sz="2400"/>
              <a:t>(М.В. Кларин) </a:t>
            </a:r>
            <a:endParaRPr lang="uz-Cyrl-UZ" sz="2400" b="1"/>
          </a:p>
        </p:txBody>
      </p:sp>
      <p:sp>
        <p:nvSpPr>
          <p:cNvPr id="6" name="TextBox 5"/>
          <p:cNvSpPr txBox="1"/>
          <p:nvPr/>
        </p:nvSpPr>
        <p:spPr>
          <a:xfrm>
            <a:off x="381000" y="4038600"/>
            <a:ext cx="8458200" cy="2308225"/>
          </a:xfrm>
          <a:prstGeom prst="rect">
            <a:avLst/>
          </a:prstGeom>
        </p:spPr>
        <p:style>
          <a:lnRef idx="3">
            <a:schemeClr val="lt1"/>
          </a:lnRef>
          <a:fillRef idx="1">
            <a:schemeClr val="accent5"/>
          </a:fillRef>
          <a:effectRef idx="1">
            <a:schemeClr val="accent5"/>
          </a:effectRef>
          <a:fontRef idx="minor">
            <a:schemeClr val="lt1"/>
          </a:fontRef>
        </p:style>
        <p:txBody>
          <a:bodyPr anchor="ctr">
            <a:spAutoFit/>
          </a:bodyPr>
          <a:lstStyle/>
          <a:p>
            <a:pPr algn="just">
              <a:defRPr/>
            </a:pPr>
            <a:r>
              <a:rPr lang="uz-Cyrl-UZ" sz="2400">
                <a:solidFill>
                  <a:schemeClr val="tx1"/>
                </a:solidFill>
              </a:rPr>
              <a:t>“</a:t>
            </a:r>
            <a:r>
              <a:rPr lang="uz-Cyrl-UZ" sz="2400" b="1" i="1">
                <a:solidFill>
                  <a:schemeClr val="tx1"/>
                </a:solidFill>
              </a:rPr>
              <a:t>Педагогик технология</a:t>
            </a:r>
            <a:r>
              <a:rPr lang="uz-Cyrl-UZ" sz="2400" i="1">
                <a:solidFill>
                  <a:schemeClr val="tx1"/>
                </a:solidFill>
              </a:rPr>
              <a:t> </a:t>
            </a:r>
            <a:r>
              <a:rPr lang="uz-Cyrl-UZ" sz="2400">
                <a:solidFill>
                  <a:schemeClr val="tx1"/>
                </a:solidFill>
              </a:rPr>
              <a:t>-  таълим жараёнига янгича ёндошув бўлиб,  у педагогик жараённи техника имкониятлари ва инсоннинг техникавий тафаккури асосида стандарт холга солиб, унинг оптимал лойиҳасини тизиб чиқиш билан боғлиқ ижтимоий ходисадир”   </a:t>
            </a:r>
          </a:p>
          <a:p>
            <a:pPr algn="r">
              <a:defRPr/>
            </a:pPr>
            <a:r>
              <a:rPr lang="uz-Cyrl-UZ" sz="2400">
                <a:solidFill>
                  <a:schemeClr val="tx1"/>
                </a:solidFill>
              </a:rPr>
              <a:t>(В.Л. Фарберман)</a:t>
            </a:r>
            <a:endParaRPr lang="uz-Cyrl-UZ" sz="2200">
              <a:solidFill>
                <a:schemeClr val="tx1"/>
              </a:solidFill>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par>
                          <p:cTn id="8" fill="hold">
                            <p:stCondLst>
                              <p:cond delay="2000"/>
                            </p:stCondLst>
                            <p:childTnLst>
                              <p:par>
                                <p:cTn id="9" presetID="55"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strVal val="#ppt_w*0.70"/>
                                          </p:val>
                                        </p:tav>
                                        <p:tav tm="100000">
                                          <p:val>
                                            <p:strVal val="#ppt_w"/>
                                          </p:val>
                                        </p:tav>
                                      </p:tavLst>
                                    </p:anim>
                                    <p:anim calcmode="lin" valueType="num">
                                      <p:cBhvr>
                                        <p:cTn id="12" dur="2000" fill="hold"/>
                                        <p:tgtEl>
                                          <p:spTgt spid="5"/>
                                        </p:tgtEl>
                                        <p:attrNameLst>
                                          <p:attrName>ppt_h</p:attrName>
                                        </p:attrNameLst>
                                      </p:cBhvr>
                                      <p:tavLst>
                                        <p:tav tm="0">
                                          <p:val>
                                            <p:strVal val="#ppt_h"/>
                                          </p:val>
                                        </p:tav>
                                        <p:tav tm="100000">
                                          <p:val>
                                            <p:strVal val="#ppt_h"/>
                                          </p:val>
                                        </p:tav>
                                      </p:tavLst>
                                    </p:anim>
                                    <p:animEffect transition="in" filter="fade">
                                      <p:cBhvr>
                                        <p:cTn id="13" dur="2000"/>
                                        <p:tgtEl>
                                          <p:spTgt spid="5"/>
                                        </p:tgtEl>
                                      </p:cBhvr>
                                    </p:animEffect>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3000" fill="hold"/>
                                        <p:tgtEl>
                                          <p:spTgt spid="14"/>
                                        </p:tgtEl>
                                        <p:attrNameLst>
                                          <p:attrName>ppt_x</p:attrName>
                                        </p:attrNameLst>
                                      </p:cBhvr>
                                      <p:tavLst>
                                        <p:tav tm="0">
                                          <p:val>
                                            <p:strVal val="#ppt_x"/>
                                          </p:val>
                                        </p:tav>
                                        <p:tav tm="100000">
                                          <p:val>
                                            <p:strVal val="#ppt_x"/>
                                          </p:val>
                                        </p:tav>
                                      </p:tavLst>
                                    </p:anim>
                                    <p:anim calcmode="lin" valueType="num">
                                      <p:cBhvr additive="base">
                                        <p:cTn id="18" dur="30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7000"/>
                            </p:stCondLst>
                            <p:childTnLst>
                              <p:par>
                                <p:cTn id="20" presetID="2" presetClass="entr" presetSubtype="4"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3000" fill="hold"/>
                                        <p:tgtEl>
                                          <p:spTgt spid="6"/>
                                        </p:tgtEl>
                                        <p:attrNameLst>
                                          <p:attrName>ppt_x</p:attrName>
                                        </p:attrNameLst>
                                      </p:cBhvr>
                                      <p:tavLst>
                                        <p:tav tm="0">
                                          <p:val>
                                            <p:strVal val="#ppt_x"/>
                                          </p:val>
                                        </p:tav>
                                        <p:tav tm="100000">
                                          <p:val>
                                            <p:strVal val="#ppt_x"/>
                                          </p:val>
                                        </p:tav>
                                      </p:tavLst>
                                    </p:anim>
                                    <p:anim calcmode="lin" valueType="num">
                                      <p:cBhvr additive="base">
                                        <p:cTn id="23"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14"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AutoShape 2"/>
          <p:cNvSpPr>
            <a:spLocks noChangeArrowheads="1"/>
          </p:cNvSpPr>
          <p:nvPr/>
        </p:nvSpPr>
        <p:spPr bwMode="auto">
          <a:xfrm>
            <a:off x="671512" y="130175"/>
            <a:ext cx="8320088" cy="936625"/>
          </a:xfrm>
          <a:prstGeom prst="roundRect">
            <a:avLst>
              <a:gd name="adj" fmla="val 16667"/>
            </a:avLst>
          </a:prstGeom>
          <a:ln>
            <a:solidFill>
              <a:srgbClr val="C00000"/>
            </a:solidFill>
            <a:headEnd/>
            <a:tailEnd/>
          </a:ln>
          <a:effectLst>
            <a:glow rad="228600">
              <a:schemeClr val="accent2">
                <a:satMod val="175000"/>
                <a:alpha val="40000"/>
              </a:schemeClr>
            </a:glow>
          </a:effectLst>
        </p:spPr>
        <p:style>
          <a:lnRef idx="2">
            <a:schemeClr val="accent2">
              <a:shade val="50000"/>
            </a:schemeClr>
          </a:lnRef>
          <a:fillRef idx="1">
            <a:schemeClr val="accent2"/>
          </a:fillRef>
          <a:effectRef idx="0">
            <a:schemeClr val="accent2"/>
          </a:effectRef>
          <a:fontRef idx="minor">
            <a:schemeClr val="lt1"/>
          </a:fontRef>
        </p:style>
        <p:txBody>
          <a:bodyPr/>
          <a:lstStyle/>
          <a:p>
            <a:pPr algn="ctr">
              <a:defRPr/>
            </a:pPr>
            <a:r>
              <a:rPr lang="uz-Cyrl-UZ" sz="2400" b="1">
                <a:solidFill>
                  <a:schemeClr val="tx1"/>
                </a:solidFill>
              </a:rPr>
              <a:t>Педагогик жараёнда  талаба ва ўқитувчи муносабатига йўналтирилган технология турлари</a:t>
            </a:r>
            <a:endParaRPr lang="ru-RU" sz="2400" b="1">
              <a:solidFill>
                <a:schemeClr val="tx1"/>
              </a:solidFill>
            </a:endParaRPr>
          </a:p>
        </p:txBody>
      </p:sp>
      <p:sp>
        <p:nvSpPr>
          <p:cNvPr id="191497" name="AutoShape 9"/>
          <p:cNvSpPr>
            <a:spLocks noChangeArrowheads="1"/>
          </p:cNvSpPr>
          <p:nvPr/>
        </p:nvSpPr>
        <p:spPr bwMode="auto">
          <a:xfrm rot="-897729">
            <a:off x="195263" y="1335088"/>
            <a:ext cx="431800" cy="981075"/>
          </a:xfrm>
          <a:prstGeom prst="curvedRightArrow">
            <a:avLst>
              <a:gd name="adj1" fmla="val 36595"/>
              <a:gd name="adj2" fmla="val 73179"/>
              <a:gd name="adj3" fmla="val 33333"/>
            </a:avLst>
          </a:prstGeom>
          <a:solidFill>
            <a:srgbClr val="FF0000"/>
          </a:solidFill>
          <a:ln w="9525">
            <a:solidFill>
              <a:srgbClr val="C00000"/>
            </a:solidFill>
            <a:miter lim="800000"/>
            <a:headEnd/>
            <a:tailEnd/>
          </a:ln>
        </p:spPr>
        <p:txBody>
          <a:bodyPr/>
          <a:lstStyle/>
          <a:p>
            <a:endParaRPr lang="ru-RU"/>
          </a:p>
        </p:txBody>
      </p:sp>
      <p:sp>
        <p:nvSpPr>
          <p:cNvPr id="191498" name="AutoShape 10"/>
          <p:cNvSpPr>
            <a:spLocks noChangeArrowheads="1"/>
          </p:cNvSpPr>
          <p:nvPr/>
        </p:nvSpPr>
        <p:spPr bwMode="auto">
          <a:xfrm>
            <a:off x="746125" y="1301750"/>
            <a:ext cx="8245475" cy="1822450"/>
          </a:xfrm>
          <a:prstGeom prst="plaque">
            <a:avLst>
              <a:gd name="adj" fmla="val 16667"/>
            </a:avLst>
          </a:prstGeom>
          <a:solidFill>
            <a:schemeClr val="accent4"/>
          </a:solidFill>
          <a:ln w="38100">
            <a:solidFill>
              <a:srgbClr val="C00000"/>
            </a:solidFill>
            <a:miter lim="800000"/>
            <a:headEnd/>
            <a:tailEnd/>
          </a:ln>
        </p:spPr>
        <p:txBody>
          <a:bodyPr/>
          <a:lstStyle/>
          <a:p>
            <a:pPr algn="just">
              <a:lnSpc>
                <a:spcPct val="80000"/>
              </a:lnSpc>
              <a:defRPr/>
            </a:pPr>
            <a:r>
              <a:rPr lang="uz-Cyrl-UZ" sz="2000">
                <a:solidFill>
                  <a:schemeClr val="bg2">
                    <a:lumMod val="75000"/>
                  </a:schemeClr>
                </a:solidFill>
                <a:latin typeface="+mn-lt"/>
              </a:rPr>
              <a:t>1</a:t>
            </a:r>
            <a:r>
              <a:rPr lang="uz-Cyrl-UZ" sz="2000" b="1">
                <a:solidFill>
                  <a:schemeClr val="bg2">
                    <a:lumMod val="75000"/>
                  </a:schemeClr>
                </a:solidFill>
                <a:latin typeface="+mn-lt"/>
              </a:rPr>
              <a:t>. Авторитар технологиялар</a:t>
            </a:r>
            <a:r>
              <a:rPr lang="uz-Cyrl-UZ" sz="2000">
                <a:solidFill>
                  <a:schemeClr val="bg2">
                    <a:lumMod val="75000"/>
                  </a:schemeClr>
                </a:solidFill>
                <a:latin typeface="+mn-lt"/>
              </a:rPr>
              <a:t>. Ўқитувчи асосий субъект -бошқарувчи, талаб қилувчи, етакловчи сифатида майдонга чиқади. Талаба шахси эса тобе бўлиб, барча талабларни бажариши керак. Бунда талабанинг қизиқишлари ва эхтиёжлари таълимни ташкил этиш жараёнида  эътиборга олинмайди.  У бажарувчи сифатида майдонга чиқади.</a:t>
            </a:r>
          </a:p>
        </p:txBody>
      </p:sp>
      <p:sp>
        <p:nvSpPr>
          <p:cNvPr id="11" name="AutoShape 9"/>
          <p:cNvSpPr>
            <a:spLocks noChangeArrowheads="1"/>
          </p:cNvSpPr>
          <p:nvPr/>
        </p:nvSpPr>
        <p:spPr bwMode="auto">
          <a:xfrm rot="-897729">
            <a:off x="193675" y="3314700"/>
            <a:ext cx="431800" cy="1003300"/>
          </a:xfrm>
          <a:prstGeom prst="curvedRightArrow">
            <a:avLst>
              <a:gd name="adj1" fmla="val 36639"/>
              <a:gd name="adj2" fmla="val 73256"/>
              <a:gd name="adj3" fmla="val 33333"/>
            </a:avLst>
          </a:prstGeom>
          <a:solidFill>
            <a:srgbClr val="FF0000"/>
          </a:solidFill>
          <a:ln w="9525">
            <a:solidFill>
              <a:srgbClr val="C00000"/>
            </a:solidFill>
            <a:miter lim="800000"/>
            <a:headEnd/>
            <a:tailEnd/>
          </a:ln>
        </p:spPr>
        <p:txBody>
          <a:bodyPr/>
          <a:lstStyle/>
          <a:p>
            <a:endParaRPr lang="ru-RU"/>
          </a:p>
        </p:txBody>
      </p:sp>
      <p:sp>
        <p:nvSpPr>
          <p:cNvPr id="12" name="AutoShape 10"/>
          <p:cNvSpPr>
            <a:spLocks noChangeArrowheads="1"/>
          </p:cNvSpPr>
          <p:nvPr/>
        </p:nvSpPr>
        <p:spPr bwMode="auto">
          <a:xfrm>
            <a:off x="746125" y="3282950"/>
            <a:ext cx="8245475" cy="1746250"/>
          </a:xfrm>
          <a:prstGeom prst="plaque">
            <a:avLst>
              <a:gd name="adj" fmla="val 16667"/>
            </a:avLst>
          </a:prstGeom>
          <a:solidFill>
            <a:schemeClr val="accent4"/>
          </a:solidFill>
          <a:ln w="38100">
            <a:solidFill>
              <a:srgbClr val="C00000"/>
            </a:solidFill>
            <a:miter lim="800000"/>
            <a:headEnd/>
            <a:tailEnd/>
          </a:ln>
        </p:spPr>
        <p:txBody>
          <a:bodyPr/>
          <a:lstStyle/>
          <a:p>
            <a:pPr algn="just">
              <a:lnSpc>
                <a:spcPct val="80000"/>
              </a:lnSpc>
              <a:defRPr/>
            </a:pPr>
            <a:r>
              <a:rPr lang="uz-Cyrl-UZ" b="1">
                <a:solidFill>
                  <a:schemeClr val="bg2">
                    <a:lumMod val="75000"/>
                  </a:schemeClr>
                </a:solidFill>
                <a:latin typeface="+mn-lt"/>
              </a:rPr>
              <a:t>2. Дидактик марказлашган технология</a:t>
            </a:r>
            <a:r>
              <a:rPr lang="uz-Cyrl-UZ">
                <a:solidFill>
                  <a:schemeClr val="bg2">
                    <a:lumMod val="75000"/>
                  </a:schemeClr>
                </a:solidFill>
                <a:latin typeface="+mn-lt"/>
              </a:rPr>
              <a:t>. Бу технология марказида таълим  жараёни туради. Айнан дидактик  восита ёрдамида шахсни шакллантириш, унда касбий кўникмаларни ҳосил қилиш мақсад қилиб қўйилади. Бунда ўқитувчи етакловчи (амалиётчи) сифатида майдонга чиқади. </a:t>
            </a:r>
            <a:r>
              <a:rPr lang="ru-RU">
                <a:solidFill>
                  <a:schemeClr val="bg2">
                    <a:lumMod val="75000"/>
                  </a:schemeClr>
                </a:solidFill>
                <a:latin typeface="+mn-lt"/>
              </a:rPr>
              <a:t>Икки томон </a:t>
            </a:r>
            <a:r>
              <a:rPr lang="uz-Cyrl-UZ">
                <a:solidFill>
                  <a:schemeClr val="bg2">
                    <a:lumMod val="75000"/>
                  </a:schemeClr>
                </a:solidFill>
                <a:latin typeface="+mn-lt"/>
              </a:rPr>
              <a:t>ҳ</a:t>
            </a:r>
            <a:r>
              <a:rPr lang="ru-RU">
                <a:solidFill>
                  <a:schemeClr val="bg2">
                    <a:lumMod val="75000"/>
                  </a:schemeClr>
                </a:solidFill>
                <a:latin typeface="+mn-lt"/>
              </a:rPr>
              <a:t>ам (ўқитувчи ва талаба) бир хил позицияни эгаллайди. Асосий мақсад таълим олиш  ва томонлар  </a:t>
            </a:r>
            <a:r>
              <a:rPr lang="uz-Cyrl-UZ">
                <a:solidFill>
                  <a:schemeClr val="bg2">
                    <a:lumMod val="75000"/>
                  </a:schemeClr>
                </a:solidFill>
                <a:latin typeface="+mn-lt"/>
              </a:rPr>
              <a:t>ҳ</a:t>
            </a:r>
            <a:r>
              <a:rPr lang="ru-RU">
                <a:solidFill>
                  <a:schemeClr val="bg2">
                    <a:lumMod val="75000"/>
                  </a:schemeClr>
                </a:solidFill>
                <a:latin typeface="+mn-lt"/>
              </a:rPr>
              <a:t>амкорликда иш олиб борадилар.</a:t>
            </a:r>
          </a:p>
        </p:txBody>
      </p:sp>
      <p:sp>
        <p:nvSpPr>
          <p:cNvPr id="15" name="AutoShape 9"/>
          <p:cNvSpPr>
            <a:spLocks noChangeArrowheads="1"/>
          </p:cNvSpPr>
          <p:nvPr/>
        </p:nvSpPr>
        <p:spPr bwMode="auto">
          <a:xfrm rot="-897729">
            <a:off x="195263" y="5221288"/>
            <a:ext cx="431800" cy="981075"/>
          </a:xfrm>
          <a:prstGeom prst="curvedRightArrow">
            <a:avLst>
              <a:gd name="adj1" fmla="val 36595"/>
              <a:gd name="adj2" fmla="val 73179"/>
              <a:gd name="adj3" fmla="val 33333"/>
            </a:avLst>
          </a:prstGeom>
          <a:solidFill>
            <a:srgbClr val="FF0000"/>
          </a:solidFill>
          <a:ln w="9525">
            <a:solidFill>
              <a:srgbClr val="C00000"/>
            </a:solidFill>
            <a:miter lim="800000"/>
            <a:headEnd/>
            <a:tailEnd/>
          </a:ln>
        </p:spPr>
        <p:txBody>
          <a:bodyPr/>
          <a:lstStyle/>
          <a:p>
            <a:endParaRPr lang="ru-RU"/>
          </a:p>
        </p:txBody>
      </p:sp>
      <p:sp>
        <p:nvSpPr>
          <p:cNvPr id="16" name="AutoShape 10"/>
          <p:cNvSpPr>
            <a:spLocks noChangeArrowheads="1"/>
          </p:cNvSpPr>
          <p:nvPr/>
        </p:nvSpPr>
        <p:spPr bwMode="auto">
          <a:xfrm>
            <a:off x="746125" y="5187950"/>
            <a:ext cx="8245475" cy="1593850"/>
          </a:xfrm>
          <a:prstGeom prst="plaque">
            <a:avLst>
              <a:gd name="adj" fmla="val 16667"/>
            </a:avLst>
          </a:prstGeom>
          <a:solidFill>
            <a:schemeClr val="accent4"/>
          </a:solidFill>
          <a:ln w="38100">
            <a:solidFill>
              <a:srgbClr val="C00000"/>
            </a:solidFill>
            <a:miter lim="800000"/>
            <a:headEnd/>
            <a:tailEnd/>
          </a:ln>
        </p:spPr>
        <p:txBody>
          <a:bodyPr/>
          <a:lstStyle/>
          <a:p>
            <a:pPr algn="just">
              <a:lnSpc>
                <a:spcPct val="80000"/>
              </a:lnSpc>
              <a:defRPr/>
            </a:pPr>
            <a:r>
              <a:rPr lang="ru-RU" sz="2000" b="1">
                <a:solidFill>
                  <a:schemeClr val="bg2">
                    <a:lumMod val="75000"/>
                  </a:schemeClr>
                </a:solidFill>
                <a:latin typeface="+mn-lt"/>
              </a:rPr>
              <a:t>3.   Шахсга  йўналтирилган технологиялар</a:t>
            </a:r>
            <a:r>
              <a:rPr lang="ru-RU" sz="2000">
                <a:solidFill>
                  <a:schemeClr val="bg2">
                    <a:lumMod val="75000"/>
                  </a:schemeClr>
                </a:solidFill>
                <a:latin typeface="+mn-lt"/>
              </a:rPr>
              <a:t>. Таълим тизимининг марказида  талаба шахси туради. Талабанинг ривожланишига соғлом  психологик му</a:t>
            </a:r>
            <a:r>
              <a:rPr lang="uz-Cyrl-UZ" sz="2000">
                <a:solidFill>
                  <a:schemeClr val="bg2">
                    <a:lumMod val="75000"/>
                  </a:schemeClr>
                </a:solidFill>
                <a:latin typeface="+mn-lt"/>
              </a:rPr>
              <a:t>ҳ</a:t>
            </a:r>
            <a:r>
              <a:rPr lang="ru-RU" sz="2000">
                <a:solidFill>
                  <a:schemeClr val="bg2">
                    <a:lumMod val="75000"/>
                  </a:schemeClr>
                </a:solidFill>
                <a:latin typeface="+mn-lt"/>
              </a:rPr>
              <a:t>итни ташкил қилиш, низо ва инқирозлардан асраш, табиий имкониятларини ривожлантириш, қобилиятини ўстиришга қаратилган. </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191490"/>
                                        </p:tgtEl>
                                        <p:attrNameLst>
                                          <p:attrName>style.visibility</p:attrName>
                                        </p:attrNameLst>
                                      </p:cBhvr>
                                      <p:to>
                                        <p:strVal val="visible"/>
                                      </p:to>
                                    </p:set>
                                    <p:animEffect transition="in" filter="blinds(horizontal)">
                                      <p:cBhvr>
                                        <p:cTn id="7" dur="2000"/>
                                        <p:tgtEl>
                                          <p:spTgt spid="191490"/>
                                        </p:tgtEl>
                                      </p:cBhvr>
                                    </p:animEffect>
                                  </p:childTnLst>
                                </p:cTn>
                              </p:par>
                            </p:childTnLst>
                          </p:cTn>
                        </p:par>
                        <p:par>
                          <p:cTn id="8" fill="hold" nodeType="afterGroup">
                            <p:stCondLst>
                              <p:cond delay="2000"/>
                            </p:stCondLst>
                            <p:childTnLst>
                              <p:par>
                                <p:cTn id="9" presetID="3" presetClass="entr" presetSubtype="5" fill="hold" grpId="0" nodeType="afterEffect">
                                  <p:stCondLst>
                                    <p:cond delay="0"/>
                                  </p:stCondLst>
                                  <p:childTnLst>
                                    <p:set>
                                      <p:cBhvr>
                                        <p:cTn id="10" dur="1" fill="hold">
                                          <p:stCondLst>
                                            <p:cond delay="0"/>
                                          </p:stCondLst>
                                        </p:cTn>
                                        <p:tgtEl>
                                          <p:spTgt spid="191497"/>
                                        </p:tgtEl>
                                        <p:attrNameLst>
                                          <p:attrName>style.visibility</p:attrName>
                                        </p:attrNameLst>
                                      </p:cBhvr>
                                      <p:to>
                                        <p:strVal val="visible"/>
                                      </p:to>
                                    </p:set>
                                    <p:animEffect transition="in" filter="blinds(vertical)">
                                      <p:cBhvr>
                                        <p:cTn id="11" dur="2000"/>
                                        <p:tgtEl>
                                          <p:spTgt spid="191497"/>
                                        </p:tgtEl>
                                      </p:cBhvr>
                                    </p:animEffect>
                                  </p:childTnLst>
                                </p:cTn>
                              </p:par>
                            </p:childTnLst>
                          </p:cTn>
                        </p:par>
                        <p:par>
                          <p:cTn id="12" fill="hold" nodeType="afterGroup">
                            <p:stCondLst>
                              <p:cond delay="4000"/>
                            </p:stCondLst>
                            <p:childTnLst>
                              <p:par>
                                <p:cTn id="13" presetID="3" presetClass="entr" presetSubtype="10" fill="hold" grpId="0" nodeType="afterEffect">
                                  <p:stCondLst>
                                    <p:cond delay="0"/>
                                  </p:stCondLst>
                                  <p:childTnLst>
                                    <p:set>
                                      <p:cBhvr>
                                        <p:cTn id="14" dur="1" fill="hold">
                                          <p:stCondLst>
                                            <p:cond delay="0"/>
                                          </p:stCondLst>
                                        </p:cTn>
                                        <p:tgtEl>
                                          <p:spTgt spid="191498"/>
                                        </p:tgtEl>
                                        <p:attrNameLst>
                                          <p:attrName>style.visibility</p:attrName>
                                        </p:attrNameLst>
                                      </p:cBhvr>
                                      <p:to>
                                        <p:strVal val="visible"/>
                                      </p:to>
                                    </p:set>
                                    <p:animEffect transition="in" filter="blinds(horizontal)">
                                      <p:cBhvr>
                                        <p:cTn id="15" dur="2000"/>
                                        <p:tgtEl>
                                          <p:spTgt spid="191498"/>
                                        </p:tgtEl>
                                      </p:cBhvr>
                                    </p:animEffect>
                                  </p:childTnLst>
                                </p:cTn>
                              </p:par>
                            </p:childTnLst>
                          </p:cTn>
                        </p:par>
                        <p:par>
                          <p:cTn id="16" fill="hold">
                            <p:stCondLst>
                              <p:cond delay="6000"/>
                            </p:stCondLst>
                            <p:childTnLst>
                              <p:par>
                                <p:cTn id="17" presetID="3" presetClass="entr" presetSubtype="5"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linds(vertical)">
                                      <p:cBhvr>
                                        <p:cTn id="19" dur="2000"/>
                                        <p:tgtEl>
                                          <p:spTgt spid="11"/>
                                        </p:tgtEl>
                                      </p:cBhvr>
                                    </p:animEffect>
                                  </p:childTnLst>
                                </p:cTn>
                              </p:par>
                            </p:childTnLst>
                          </p:cTn>
                        </p:par>
                        <p:par>
                          <p:cTn id="20" fill="hold">
                            <p:stCondLst>
                              <p:cond delay="8000"/>
                            </p:stCondLst>
                            <p:childTnLst>
                              <p:par>
                                <p:cTn id="21" presetID="3" presetClass="entr" presetSubtype="1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2000"/>
                                        <p:tgtEl>
                                          <p:spTgt spid="12"/>
                                        </p:tgtEl>
                                      </p:cBhvr>
                                    </p:animEffect>
                                  </p:childTnLst>
                                </p:cTn>
                              </p:par>
                            </p:childTnLst>
                          </p:cTn>
                        </p:par>
                        <p:par>
                          <p:cTn id="24" fill="hold">
                            <p:stCondLst>
                              <p:cond delay="10000"/>
                            </p:stCondLst>
                            <p:childTnLst>
                              <p:par>
                                <p:cTn id="25" presetID="3" presetClass="entr" presetSubtype="5"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vertical)">
                                      <p:cBhvr>
                                        <p:cTn id="27" dur="2000"/>
                                        <p:tgtEl>
                                          <p:spTgt spid="15"/>
                                        </p:tgtEl>
                                      </p:cBhvr>
                                    </p:animEffect>
                                  </p:childTnLst>
                                </p:cTn>
                              </p:par>
                            </p:childTnLst>
                          </p:cTn>
                        </p:par>
                        <p:par>
                          <p:cTn id="28" fill="hold">
                            <p:stCondLst>
                              <p:cond delay="12000"/>
                            </p:stCondLst>
                            <p:childTnLst>
                              <p:par>
                                <p:cTn id="29" presetID="3" presetClass="entr" presetSubtype="1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7" grpId="0" animBg="1"/>
      <p:bldP spid="191498" grpId="0" animBg="1"/>
      <p:bldP spid="11" grpId="0" animBg="1"/>
      <p:bldP spid="12"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4" name="AutoShape 4"/>
          <p:cNvSpPr>
            <a:spLocks noChangeArrowheads="1"/>
          </p:cNvSpPr>
          <p:nvPr/>
        </p:nvSpPr>
        <p:spPr bwMode="auto">
          <a:xfrm>
            <a:off x="228600" y="1219200"/>
            <a:ext cx="1828800" cy="4516438"/>
          </a:xfrm>
          <a:prstGeom prst="flowChartAlternateProcess">
            <a:avLst/>
          </a:prstGeom>
          <a:solidFill>
            <a:srgbClr val="00B050"/>
          </a:solidFill>
          <a:ln>
            <a:solidFill>
              <a:schemeClr val="tx1"/>
            </a:solidFill>
            <a:headEnd/>
            <a:tailEnd/>
          </a:ln>
        </p:spPr>
        <p:style>
          <a:lnRef idx="3">
            <a:schemeClr val="lt1"/>
          </a:lnRef>
          <a:fillRef idx="1">
            <a:schemeClr val="accent2"/>
          </a:fillRef>
          <a:effectRef idx="1">
            <a:schemeClr val="accent2"/>
          </a:effectRef>
          <a:fontRef idx="minor">
            <a:schemeClr val="lt1"/>
          </a:fontRef>
        </p:style>
        <p:txBody>
          <a:bodyPr/>
          <a:lstStyle/>
          <a:p>
            <a:pPr algn="ctr">
              <a:defRPr/>
            </a:pPr>
            <a:r>
              <a:rPr lang="ru-RU" sz="2800" b="1"/>
              <a:t>Шахсга  йўнал-тирил-ган техноло-гиялар тўрт гуруҳга бўлина-ди </a:t>
            </a:r>
            <a:endParaRPr lang="ru-RU" sz="2800">
              <a:solidFill>
                <a:srgbClr val="CC3300"/>
              </a:solidFill>
            </a:endParaRPr>
          </a:p>
        </p:txBody>
      </p:sp>
      <p:sp>
        <p:nvSpPr>
          <p:cNvPr id="199692" name="AutoShape 12"/>
          <p:cNvSpPr>
            <a:spLocks noChangeArrowheads="1"/>
          </p:cNvSpPr>
          <p:nvPr/>
        </p:nvSpPr>
        <p:spPr bwMode="auto">
          <a:xfrm>
            <a:off x="914400" y="152400"/>
            <a:ext cx="2667000" cy="685800"/>
          </a:xfrm>
          <a:prstGeom prst="curvedDownArrow">
            <a:avLst>
              <a:gd name="adj1" fmla="val 59813"/>
              <a:gd name="adj2" fmla="val 143331"/>
              <a:gd name="adj3" fmla="val 65185"/>
            </a:avLst>
          </a:prstGeom>
          <a:solidFill>
            <a:schemeClr val="accent3">
              <a:lumMod val="60000"/>
              <a:lumOff val="40000"/>
            </a:schemeClr>
          </a:solidFill>
          <a:ln w="9525">
            <a:solidFill>
              <a:srgbClr val="000000"/>
            </a:solidFill>
            <a:miter lim="800000"/>
            <a:headEnd/>
            <a:tailEnd/>
          </a:ln>
        </p:spPr>
        <p:txBody>
          <a:bodyPr/>
          <a:lstStyle/>
          <a:p>
            <a:pPr>
              <a:defRPr/>
            </a:pPr>
            <a:endParaRPr lang="ru-RU"/>
          </a:p>
        </p:txBody>
      </p:sp>
      <p:sp>
        <p:nvSpPr>
          <p:cNvPr id="199693" name="AutoShape 13"/>
          <p:cNvSpPr>
            <a:spLocks noChangeArrowheads="1"/>
          </p:cNvSpPr>
          <p:nvPr/>
        </p:nvSpPr>
        <p:spPr bwMode="auto">
          <a:xfrm>
            <a:off x="1066800" y="6086475"/>
            <a:ext cx="2781300" cy="619125"/>
          </a:xfrm>
          <a:prstGeom prst="curvedUpArrow">
            <a:avLst>
              <a:gd name="adj1" fmla="val 66849"/>
              <a:gd name="adj2" fmla="val 194664"/>
              <a:gd name="adj3" fmla="val 56921"/>
            </a:avLst>
          </a:prstGeom>
          <a:solidFill>
            <a:schemeClr val="accent3">
              <a:lumMod val="60000"/>
              <a:lumOff val="40000"/>
            </a:schemeClr>
          </a:solidFill>
          <a:ln w="9525">
            <a:solidFill>
              <a:srgbClr val="000000"/>
            </a:solidFill>
            <a:miter lim="800000"/>
            <a:headEnd/>
            <a:tailEnd/>
          </a:ln>
        </p:spPr>
        <p:txBody>
          <a:bodyPr/>
          <a:lstStyle/>
          <a:p>
            <a:pPr>
              <a:defRPr/>
            </a:pPr>
            <a:endParaRPr lang="ru-RU"/>
          </a:p>
        </p:txBody>
      </p:sp>
      <p:sp>
        <p:nvSpPr>
          <p:cNvPr id="16" name="AutoShape 5"/>
          <p:cNvSpPr>
            <a:spLocks noChangeArrowheads="1"/>
          </p:cNvSpPr>
          <p:nvPr/>
        </p:nvSpPr>
        <p:spPr bwMode="auto">
          <a:xfrm>
            <a:off x="2209800" y="889000"/>
            <a:ext cx="6781800" cy="1411288"/>
          </a:xfrm>
          <a:prstGeom prst="flowChartProcess">
            <a:avLst/>
          </a:prstGeom>
          <a:solidFill>
            <a:schemeClr val="accent5"/>
          </a:solidFill>
          <a:ln w="28575">
            <a:solidFill>
              <a:srgbClr val="FF0000"/>
            </a:solidFill>
            <a:miter lim="800000"/>
            <a:headEnd/>
            <a:tailEnd/>
          </a:ln>
        </p:spPr>
        <p:txBody>
          <a:bodyPr/>
          <a:lstStyle/>
          <a:p>
            <a:pPr algn="just">
              <a:defRPr/>
            </a:pPr>
            <a:r>
              <a:rPr lang="ru-RU" sz="1600" b="1" u="sng">
                <a:solidFill>
                  <a:schemeClr val="bg2">
                    <a:lumMod val="75000"/>
                  </a:schemeClr>
                </a:solidFill>
                <a:latin typeface="+mn-lt"/>
              </a:rPr>
              <a:t>Инсоний технологиялар</a:t>
            </a:r>
            <a:r>
              <a:rPr lang="ru-RU" sz="1600">
                <a:solidFill>
                  <a:schemeClr val="bg2">
                    <a:lumMod val="75000"/>
                  </a:schemeClr>
                </a:solidFill>
                <a:latin typeface="+mn-lt"/>
              </a:rPr>
              <a:t>. Бу технология ўзининг инсонийлиги билан, психотерапевтик йўналиши билан  ажралиб туради. Ушбу технологиянинг мазмуни талаба шахсини </a:t>
            </a:r>
            <a:r>
              <a:rPr lang="uz-Cyrl-UZ" sz="1600">
                <a:solidFill>
                  <a:schemeClr val="bg2">
                    <a:lumMod val="75000"/>
                  </a:schemeClr>
                </a:solidFill>
                <a:latin typeface="+mn-lt"/>
              </a:rPr>
              <a:t>ҳ</a:t>
            </a:r>
            <a:r>
              <a:rPr lang="ru-RU" sz="1600">
                <a:solidFill>
                  <a:schemeClr val="bg2">
                    <a:lumMod val="75000"/>
                  </a:schemeClr>
                </a:solidFill>
                <a:latin typeface="+mn-lt"/>
              </a:rPr>
              <a:t>ар томонлама қўллаб-қувватлаш ва талабани ижодий қобилиятларини ривожлантиришдир. Талабага нисбатан </a:t>
            </a:r>
            <a:r>
              <a:rPr lang="uz-Cyrl-UZ" sz="1600">
                <a:solidFill>
                  <a:schemeClr val="bg2">
                    <a:lumMod val="75000"/>
                  </a:schemeClr>
                </a:solidFill>
                <a:latin typeface="+mn-lt"/>
              </a:rPr>
              <a:t>ҳ</a:t>
            </a:r>
            <a:r>
              <a:rPr lang="ru-RU" sz="1600">
                <a:solidFill>
                  <a:schemeClr val="bg2">
                    <a:lumMod val="75000"/>
                  </a:schemeClr>
                </a:solidFill>
                <a:latin typeface="+mn-lt"/>
              </a:rPr>
              <a:t>урмат  ва ме</a:t>
            </a:r>
            <a:r>
              <a:rPr lang="uz-Cyrl-UZ" sz="1600">
                <a:solidFill>
                  <a:schemeClr val="bg2">
                    <a:lumMod val="75000"/>
                  </a:schemeClr>
                </a:solidFill>
                <a:latin typeface="+mn-lt"/>
              </a:rPr>
              <a:t>ҳ</a:t>
            </a:r>
            <a:r>
              <a:rPr lang="ru-RU" sz="1600">
                <a:solidFill>
                  <a:schemeClr val="bg2">
                    <a:lumMod val="75000"/>
                  </a:schemeClr>
                </a:solidFill>
                <a:latin typeface="+mn-lt"/>
              </a:rPr>
              <a:t>р билан  қараш  ва мажбурийликдан воз кечишдан иборатдир.</a:t>
            </a:r>
          </a:p>
        </p:txBody>
      </p:sp>
      <p:sp>
        <p:nvSpPr>
          <p:cNvPr id="17" name="AutoShape 5"/>
          <p:cNvSpPr>
            <a:spLocks noChangeArrowheads="1"/>
          </p:cNvSpPr>
          <p:nvPr/>
        </p:nvSpPr>
        <p:spPr bwMode="auto">
          <a:xfrm>
            <a:off x="2209800" y="2413000"/>
            <a:ext cx="6781800" cy="1397000"/>
          </a:xfrm>
          <a:prstGeom prst="flowChartProcess">
            <a:avLst/>
          </a:prstGeom>
          <a:solidFill>
            <a:schemeClr val="accent5"/>
          </a:solidFill>
          <a:ln w="28575">
            <a:solidFill>
              <a:srgbClr val="FF0000"/>
            </a:solidFill>
            <a:miter lim="800000"/>
            <a:headEnd/>
            <a:tailEnd/>
          </a:ln>
        </p:spPr>
        <p:txBody>
          <a:bodyPr/>
          <a:lstStyle/>
          <a:p>
            <a:pPr algn="just">
              <a:defRPr/>
            </a:pPr>
            <a:r>
              <a:rPr lang="uz-Cyrl-UZ">
                <a:solidFill>
                  <a:schemeClr val="bg2">
                    <a:lumMod val="75000"/>
                  </a:schemeClr>
                </a:solidFill>
                <a:latin typeface="+mn-lt"/>
              </a:rPr>
              <a:t>Ҳ</a:t>
            </a:r>
            <a:r>
              <a:rPr lang="ru-RU" b="1" u="sng">
                <a:solidFill>
                  <a:schemeClr val="bg2">
                    <a:lumMod val="75000"/>
                  </a:schemeClr>
                </a:solidFill>
                <a:latin typeface="+mn-lt"/>
              </a:rPr>
              <a:t>амкорлик технологияси</a:t>
            </a:r>
            <a:r>
              <a:rPr lang="ru-RU">
                <a:solidFill>
                  <a:schemeClr val="bg2">
                    <a:lumMod val="75000"/>
                  </a:schemeClr>
                </a:solidFill>
                <a:latin typeface="+mn-lt"/>
              </a:rPr>
              <a:t>. Бу технология демократия, </a:t>
            </a:r>
            <a:r>
              <a:rPr lang="uz-Cyrl-UZ">
                <a:solidFill>
                  <a:schemeClr val="bg2">
                    <a:lumMod val="75000"/>
                  </a:schemeClr>
                </a:solidFill>
                <a:latin typeface="+mn-lt"/>
              </a:rPr>
              <a:t>ҳ</a:t>
            </a:r>
            <a:r>
              <a:rPr lang="ru-RU">
                <a:solidFill>
                  <a:schemeClr val="bg2">
                    <a:lumMod val="75000"/>
                  </a:schemeClr>
                </a:solidFill>
                <a:latin typeface="+mn-lt"/>
              </a:rPr>
              <a:t>амкорлик, тенглик каби ғоялар асоси</a:t>
            </a:r>
            <a:r>
              <a:rPr lang="uz-Cyrl-UZ">
                <a:solidFill>
                  <a:schemeClr val="bg2">
                    <a:lumMod val="75000"/>
                  </a:schemeClr>
                </a:solidFill>
                <a:latin typeface="+mn-lt"/>
              </a:rPr>
              <a:t>г</a:t>
            </a:r>
            <a:r>
              <a:rPr lang="ru-RU">
                <a:solidFill>
                  <a:schemeClr val="bg2">
                    <a:lumMod val="75000"/>
                  </a:schemeClr>
                </a:solidFill>
                <a:latin typeface="+mn-lt"/>
              </a:rPr>
              <a:t>а қурилган. Ўқитувчи в</a:t>
            </a:r>
            <a:r>
              <a:rPr lang="uz-Cyrl-UZ">
                <a:solidFill>
                  <a:schemeClr val="bg2">
                    <a:lumMod val="75000"/>
                  </a:schemeClr>
                </a:solidFill>
                <a:latin typeface="+mn-lt"/>
              </a:rPr>
              <a:t>а</a:t>
            </a:r>
            <a:r>
              <a:rPr lang="ru-RU">
                <a:solidFill>
                  <a:schemeClr val="bg2">
                    <a:lumMod val="75000"/>
                  </a:schemeClr>
                </a:solidFill>
                <a:latin typeface="+mn-lt"/>
              </a:rPr>
              <a:t> талаба орасидаги муносабатлар субъект -  субъект сифатида қаралади. Биргаликда таълим жараёни ташкил этилади ва биргаликда ижод этилади.</a:t>
            </a:r>
          </a:p>
        </p:txBody>
      </p:sp>
      <p:sp>
        <p:nvSpPr>
          <p:cNvPr id="18" name="AutoShape 5"/>
          <p:cNvSpPr>
            <a:spLocks noChangeArrowheads="1"/>
          </p:cNvSpPr>
          <p:nvPr/>
        </p:nvSpPr>
        <p:spPr bwMode="auto">
          <a:xfrm>
            <a:off x="2209800" y="3900488"/>
            <a:ext cx="6781800" cy="1128712"/>
          </a:xfrm>
          <a:prstGeom prst="flowChartProcess">
            <a:avLst/>
          </a:prstGeom>
          <a:solidFill>
            <a:schemeClr val="accent5"/>
          </a:solidFill>
          <a:ln w="28575">
            <a:solidFill>
              <a:srgbClr val="FF0000"/>
            </a:solidFill>
            <a:miter lim="800000"/>
            <a:headEnd/>
            <a:tailEnd/>
          </a:ln>
        </p:spPr>
        <p:txBody>
          <a:bodyPr/>
          <a:lstStyle/>
          <a:p>
            <a:pPr algn="just">
              <a:defRPr/>
            </a:pPr>
            <a:r>
              <a:rPr lang="ru-RU" b="1" u="sng">
                <a:solidFill>
                  <a:schemeClr val="bg2">
                    <a:lumMod val="75000"/>
                  </a:schemeClr>
                </a:solidFill>
                <a:latin typeface="+mn-lt"/>
              </a:rPr>
              <a:t>Эркин тарбия технологияси</a:t>
            </a:r>
            <a:r>
              <a:rPr lang="ru-RU">
                <a:solidFill>
                  <a:schemeClr val="bg2">
                    <a:lumMod val="75000"/>
                  </a:schemeClr>
                </a:solidFill>
                <a:latin typeface="+mn-lt"/>
              </a:rPr>
              <a:t>. Талабага  танлаш, мустақиллик эркинлиги берилади. Талаба ўзи танлаган  восита  ва мазмунни тўлиқ қабул қилади </a:t>
            </a:r>
            <a:r>
              <a:rPr lang="uz-Cyrl-UZ">
                <a:solidFill>
                  <a:schemeClr val="bg2">
                    <a:lumMod val="75000"/>
                  </a:schemeClr>
                </a:solidFill>
                <a:latin typeface="+mn-lt"/>
              </a:rPr>
              <a:t>ҳ</a:t>
            </a:r>
            <a:r>
              <a:rPr lang="ru-RU">
                <a:solidFill>
                  <a:schemeClr val="bg2">
                    <a:lumMod val="75000"/>
                  </a:schemeClr>
                </a:solidFill>
                <a:latin typeface="+mn-lt"/>
              </a:rPr>
              <a:t>амда  бу фаолиятни хо</a:t>
            </a:r>
            <a:r>
              <a:rPr lang="uz-Cyrl-UZ">
                <a:solidFill>
                  <a:schemeClr val="bg2">
                    <a:lumMod val="75000"/>
                  </a:schemeClr>
                </a:solidFill>
                <a:latin typeface="+mn-lt"/>
              </a:rPr>
              <a:t>ҳ</a:t>
            </a:r>
            <a:r>
              <a:rPr lang="ru-RU">
                <a:solidFill>
                  <a:schemeClr val="bg2">
                    <a:lumMod val="75000"/>
                  </a:schemeClr>
                </a:solidFill>
                <a:latin typeface="+mn-lt"/>
              </a:rPr>
              <a:t>иш билан бажаради. Ички  эхтиёж билан  уйғунлик  </a:t>
            </a:r>
            <a:r>
              <a:rPr lang="uz-Cyrl-UZ">
                <a:solidFill>
                  <a:schemeClr val="bg2">
                    <a:lumMod val="75000"/>
                  </a:schemeClr>
                </a:solidFill>
                <a:latin typeface="+mn-lt"/>
              </a:rPr>
              <a:t>ҳ</a:t>
            </a:r>
            <a:r>
              <a:rPr lang="ru-RU">
                <a:solidFill>
                  <a:schemeClr val="bg2">
                    <a:lumMod val="75000"/>
                  </a:schemeClr>
                </a:solidFill>
                <a:latin typeface="+mn-lt"/>
              </a:rPr>
              <a:t>осил бўлади.</a:t>
            </a:r>
          </a:p>
        </p:txBody>
      </p:sp>
      <p:sp>
        <p:nvSpPr>
          <p:cNvPr id="19" name="AutoShape 5"/>
          <p:cNvSpPr>
            <a:spLocks noChangeArrowheads="1"/>
          </p:cNvSpPr>
          <p:nvPr/>
        </p:nvSpPr>
        <p:spPr bwMode="auto">
          <a:xfrm>
            <a:off x="2209800" y="5119688"/>
            <a:ext cx="6781800" cy="954087"/>
          </a:xfrm>
          <a:prstGeom prst="flowChartProcess">
            <a:avLst/>
          </a:prstGeom>
          <a:solidFill>
            <a:schemeClr val="accent5"/>
          </a:solidFill>
          <a:ln w="28575">
            <a:solidFill>
              <a:srgbClr val="FF0000"/>
            </a:solidFill>
            <a:miter lim="800000"/>
            <a:headEnd/>
            <a:tailEnd/>
          </a:ln>
        </p:spPr>
        <p:txBody>
          <a:bodyPr/>
          <a:lstStyle/>
          <a:p>
            <a:pPr algn="just">
              <a:defRPr/>
            </a:pPr>
            <a:r>
              <a:rPr lang="ru-RU" b="1" u="sng">
                <a:solidFill>
                  <a:schemeClr val="bg2">
                    <a:lumMod val="75000"/>
                  </a:schemeClr>
                </a:solidFill>
                <a:latin typeface="+mn-lt"/>
              </a:rPr>
              <a:t>Эзотерик технология</a:t>
            </a:r>
            <a:r>
              <a:rPr lang="ru-RU">
                <a:solidFill>
                  <a:schemeClr val="bg2">
                    <a:lumMod val="75000"/>
                  </a:schemeClr>
                </a:solidFill>
                <a:latin typeface="+mn-lt"/>
              </a:rPr>
              <a:t>. Эзотерик билимлар (онгдан ташқари) қонуниятларни ўрганиш орқали </a:t>
            </a:r>
            <a:r>
              <a:rPr lang="uz-Cyrl-UZ">
                <a:solidFill>
                  <a:schemeClr val="bg2">
                    <a:lumMod val="75000"/>
                  </a:schemeClr>
                </a:solidFill>
                <a:latin typeface="+mn-lt"/>
              </a:rPr>
              <a:t>ҳ</a:t>
            </a:r>
            <a:r>
              <a:rPr lang="ru-RU">
                <a:solidFill>
                  <a:schemeClr val="bg2">
                    <a:lumMod val="75000"/>
                  </a:schemeClr>
                </a:solidFill>
                <a:latin typeface="+mn-lt"/>
              </a:rPr>
              <a:t>ақиқатга яқинлашиш назарда тутилади.</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199684"/>
                                        </p:tgtEl>
                                        <p:attrNameLst>
                                          <p:attrName>style.visibility</p:attrName>
                                        </p:attrNameLst>
                                      </p:cBhvr>
                                      <p:to>
                                        <p:strVal val="visible"/>
                                      </p:to>
                                    </p:set>
                                    <p:animEffect transition="in" filter="barn(inHorizontal)">
                                      <p:cBhvr>
                                        <p:cTn id="7" dur="2000"/>
                                        <p:tgtEl>
                                          <p:spTgt spid="199684"/>
                                        </p:tgtEl>
                                      </p:cBhvr>
                                    </p:animEffect>
                                  </p:childTnLst>
                                </p:cTn>
                              </p:par>
                            </p:childTnLst>
                          </p:cTn>
                        </p:par>
                        <p:par>
                          <p:cTn id="8" fill="hold" nodeType="afterGroup">
                            <p:stCondLst>
                              <p:cond delay="2000"/>
                            </p:stCondLst>
                            <p:childTnLst>
                              <p:par>
                                <p:cTn id="9" presetID="23" presetClass="entr" presetSubtype="32" fill="hold" grpId="0" nodeType="afterEffect">
                                  <p:stCondLst>
                                    <p:cond delay="0"/>
                                  </p:stCondLst>
                                  <p:childTnLst>
                                    <p:set>
                                      <p:cBhvr>
                                        <p:cTn id="10" dur="1" fill="hold">
                                          <p:stCondLst>
                                            <p:cond delay="0"/>
                                          </p:stCondLst>
                                        </p:cTn>
                                        <p:tgtEl>
                                          <p:spTgt spid="199692"/>
                                        </p:tgtEl>
                                        <p:attrNameLst>
                                          <p:attrName>style.visibility</p:attrName>
                                        </p:attrNameLst>
                                      </p:cBhvr>
                                      <p:to>
                                        <p:strVal val="visible"/>
                                      </p:to>
                                    </p:set>
                                    <p:anim calcmode="lin" valueType="num">
                                      <p:cBhvr>
                                        <p:cTn id="11" dur="2000" fill="hold"/>
                                        <p:tgtEl>
                                          <p:spTgt spid="199692"/>
                                        </p:tgtEl>
                                        <p:attrNameLst>
                                          <p:attrName>ppt_w</p:attrName>
                                        </p:attrNameLst>
                                      </p:cBhvr>
                                      <p:tavLst>
                                        <p:tav tm="0">
                                          <p:val>
                                            <p:strVal val="4*#ppt_w"/>
                                          </p:val>
                                        </p:tav>
                                        <p:tav tm="100000">
                                          <p:val>
                                            <p:strVal val="#ppt_w"/>
                                          </p:val>
                                        </p:tav>
                                      </p:tavLst>
                                    </p:anim>
                                    <p:anim calcmode="lin" valueType="num">
                                      <p:cBhvr>
                                        <p:cTn id="12" dur="2000" fill="hold"/>
                                        <p:tgtEl>
                                          <p:spTgt spid="199692"/>
                                        </p:tgtEl>
                                        <p:attrNameLst>
                                          <p:attrName>ppt_h</p:attrName>
                                        </p:attrNameLst>
                                      </p:cBhvr>
                                      <p:tavLst>
                                        <p:tav tm="0">
                                          <p:val>
                                            <p:strVal val="4*#ppt_h"/>
                                          </p:val>
                                        </p:tav>
                                        <p:tav tm="100000">
                                          <p:val>
                                            <p:strVal val="#ppt_h"/>
                                          </p:val>
                                        </p:tav>
                                      </p:tavLst>
                                    </p:anim>
                                  </p:childTnLst>
                                </p:cTn>
                              </p:par>
                            </p:childTnLst>
                          </p:cTn>
                        </p:par>
                        <p:par>
                          <p:cTn id="13" fill="hold" nodeType="afterGroup">
                            <p:stCondLst>
                              <p:cond delay="4000"/>
                            </p:stCondLst>
                            <p:childTnLst>
                              <p:par>
                                <p:cTn id="14" presetID="23" presetClass="entr" presetSubtype="32" fill="hold" grpId="0" nodeType="afterEffect">
                                  <p:stCondLst>
                                    <p:cond delay="0"/>
                                  </p:stCondLst>
                                  <p:childTnLst>
                                    <p:set>
                                      <p:cBhvr>
                                        <p:cTn id="15" dur="1" fill="hold">
                                          <p:stCondLst>
                                            <p:cond delay="0"/>
                                          </p:stCondLst>
                                        </p:cTn>
                                        <p:tgtEl>
                                          <p:spTgt spid="199693"/>
                                        </p:tgtEl>
                                        <p:attrNameLst>
                                          <p:attrName>style.visibility</p:attrName>
                                        </p:attrNameLst>
                                      </p:cBhvr>
                                      <p:to>
                                        <p:strVal val="visible"/>
                                      </p:to>
                                    </p:set>
                                    <p:anim calcmode="lin" valueType="num">
                                      <p:cBhvr>
                                        <p:cTn id="16" dur="2000" fill="hold"/>
                                        <p:tgtEl>
                                          <p:spTgt spid="199693"/>
                                        </p:tgtEl>
                                        <p:attrNameLst>
                                          <p:attrName>ppt_w</p:attrName>
                                        </p:attrNameLst>
                                      </p:cBhvr>
                                      <p:tavLst>
                                        <p:tav tm="0">
                                          <p:val>
                                            <p:strVal val="4*#ppt_w"/>
                                          </p:val>
                                        </p:tav>
                                        <p:tav tm="100000">
                                          <p:val>
                                            <p:strVal val="#ppt_w"/>
                                          </p:val>
                                        </p:tav>
                                      </p:tavLst>
                                    </p:anim>
                                    <p:anim calcmode="lin" valueType="num">
                                      <p:cBhvr>
                                        <p:cTn id="17" dur="2000" fill="hold"/>
                                        <p:tgtEl>
                                          <p:spTgt spid="199693"/>
                                        </p:tgtEl>
                                        <p:attrNameLst>
                                          <p:attrName>ppt_h</p:attrName>
                                        </p:attrNameLst>
                                      </p:cBhvr>
                                      <p:tavLst>
                                        <p:tav tm="0">
                                          <p:val>
                                            <p:strVal val="4*#ppt_h"/>
                                          </p:val>
                                        </p:tav>
                                        <p:tav tm="100000">
                                          <p:val>
                                            <p:strVal val="#ppt_h"/>
                                          </p:val>
                                        </p:tav>
                                      </p:tavLst>
                                    </p:anim>
                                  </p:childTnLst>
                                </p:cTn>
                              </p:par>
                            </p:childTnLst>
                          </p:cTn>
                        </p:par>
                        <p:par>
                          <p:cTn id="18" fill="hold">
                            <p:stCondLst>
                              <p:cond delay="6000"/>
                            </p:stCondLst>
                            <p:childTnLst>
                              <p:par>
                                <p:cTn id="19" presetID="16" presetClass="entr" presetSubtype="37"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arn(outVertical)">
                                      <p:cBhvr>
                                        <p:cTn id="21" dur="2000"/>
                                        <p:tgtEl>
                                          <p:spTgt spid="16"/>
                                        </p:tgtEl>
                                      </p:cBhvr>
                                    </p:animEffect>
                                  </p:childTnLst>
                                </p:cTn>
                              </p:par>
                            </p:childTnLst>
                          </p:cTn>
                        </p:par>
                        <p:par>
                          <p:cTn id="22" fill="hold">
                            <p:stCondLst>
                              <p:cond delay="8000"/>
                            </p:stCondLst>
                            <p:childTnLst>
                              <p:par>
                                <p:cTn id="23" presetID="16" presetClass="entr" presetSubtype="37" fill="hold" grpId="0"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arn(outVertical)">
                                      <p:cBhvr>
                                        <p:cTn id="25" dur="2000"/>
                                        <p:tgtEl>
                                          <p:spTgt spid="17"/>
                                        </p:tgtEl>
                                      </p:cBhvr>
                                    </p:animEffect>
                                  </p:childTnLst>
                                </p:cTn>
                              </p:par>
                            </p:childTnLst>
                          </p:cTn>
                        </p:par>
                        <p:par>
                          <p:cTn id="26" fill="hold">
                            <p:stCondLst>
                              <p:cond delay="10000"/>
                            </p:stCondLst>
                            <p:childTnLst>
                              <p:par>
                                <p:cTn id="27" presetID="16" presetClass="entr" presetSubtype="37" fill="hold" grpId="0" nodeType="after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arn(outVertical)">
                                      <p:cBhvr>
                                        <p:cTn id="29" dur="2000"/>
                                        <p:tgtEl>
                                          <p:spTgt spid="18"/>
                                        </p:tgtEl>
                                      </p:cBhvr>
                                    </p:animEffect>
                                  </p:childTnLst>
                                </p:cTn>
                              </p:par>
                            </p:childTnLst>
                          </p:cTn>
                        </p:par>
                        <p:par>
                          <p:cTn id="30" fill="hold">
                            <p:stCondLst>
                              <p:cond delay="12000"/>
                            </p:stCondLst>
                            <p:childTnLst>
                              <p:par>
                                <p:cTn id="31" presetID="16" presetClass="entr" presetSubtype="37" fill="hold" grpId="0" nodeType="after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barn(outVertical)">
                                      <p:cBhvr>
                                        <p:cTn id="33"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4" grpId="0" animBg="1"/>
      <p:bldP spid="199692" grpId="0" animBg="1"/>
      <p:bldP spid="199693" grpId="0" animBg="1"/>
      <p:bldP spid="16"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auto">
          <a:xfrm>
            <a:off x="381000" y="152400"/>
            <a:ext cx="8424862" cy="1081088"/>
          </a:xfrm>
          <a:prstGeom prst="roundRect">
            <a:avLst>
              <a:gd name="adj" fmla="val 50000"/>
            </a:avLst>
          </a:prstGeom>
          <a:ln>
            <a:headEnd/>
            <a:tailEnd/>
          </a:ln>
          <a:effectLst>
            <a:glow rad="228600">
              <a:schemeClr val="accent4">
                <a:satMod val="175000"/>
                <a:alpha val="40000"/>
              </a:schemeClr>
            </a:glow>
            <a:outerShdw blurRad="50800" dist="38100" dir="14700000" algn="t" rotWithShape="0">
              <a:srgbClr val="000000">
                <a:alpha val="60000"/>
              </a:srgbClr>
            </a:outerShdw>
          </a:effectLst>
          <a:scene3d>
            <a:camera prst="orthographicFront"/>
            <a:lightRig rig="contrasting" dir="t">
              <a:rot lat="0" lon="0" rev="3600000"/>
            </a:lightRig>
          </a:scene3d>
          <a:sp3d prstMaterial="plastic">
            <a:bevelT w="127000" h="38200" prst="artDeco"/>
            <a:contourClr>
              <a:schemeClr val="accent4"/>
            </a:contourClr>
          </a:sp3d>
        </p:spPr>
        <p:style>
          <a:lnRef idx="0">
            <a:schemeClr val="accent4"/>
          </a:lnRef>
          <a:fillRef idx="3">
            <a:schemeClr val="accent4"/>
          </a:fillRef>
          <a:effectRef idx="3">
            <a:schemeClr val="accent4"/>
          </a:effectRef>
          <a:fontRef idx="minor">
            <a:schemeClr val="lt1"/>
          </a:fontRef>
        </p:style>
        <p:txBody>
          <a:bodyPr>
            <a:flatTx/>
          </a:bodyPr>
          <a:lstStyle/>
          <a:p>
            <a:pPr algn="ctr">
              <a:defRPr/>
            </a:pPr>
            <a:r>
              <a:rPr lang="uz-Cyrl-UZ" sz="3200" b="1">
                <a:solidFill>
                  <a:srgbClr val="C00000"/>
                </a:solidFill>
              </a:rPr>
              <a:t>Муаммоли ўқитиш мақсад ва вазифалари</a:t>
            </a:r>
            <a:endParaRPr lang="ru-RU" sz="3200" b="1">
              <a:solidFill>
                <a:srgbClr val="C00000"/>
              </a:solidFill>
            </a:endParaRPr>
          </a:p>
        </p:txBody>
      </p:sp>
      <p:sp>
        <p:nvSpPr>
          <p:cNvPr id="4" name="AutoShape 3"/>
          <p:cNvSpPr>
            <a:spLocks noChangeArrowheads="1"/>
          </p:cNvSpPr>
          <p:nvPr/>
        </p:nvSpPr>
        <p:spPr bwMode="auto">
          <a:xfrm>
            <a:off x="762000" y="1447800"/>
            <a:ext cx="3041650" cy="1019175"/>
          </a:xfrm>
          <a:prstGeom prst="downArrowCallout">
            <a:avLst>
              <a:gd name="adj1" fmla="val 59654"/>
              <a:gd name="adj2" fmla="val 59654"/>
              <a:gd name="adj3" fmla="val 16667"/>
              <a:gd name="adj4" fmla="val 66667"/>
            </a:avLst>
          </a:prstGeom>
          <a:ln>
            <a:headEnd/>
            <a:tailEnd/>
          </a:ln>
        </p:spPr>
        <p:style>
          <a:lnRef idx="3">
            <a:schemeClr val="lt1"/>
          </a:lnRef>
          <a:fillRef idx="1">
            <a:schemeClr val="accent5"/>
          </a:fillRef>
          <a:effectRef idx="1">
            <a:schemeClr val="accent5"/>
          </a:effectRef>
          <a:fontRef idx="minor">
            <a:schemeClr val="lt1"/>
          </a:fontRef>
        </p:style>
        <p:txBody>
          <a:bodyPr lIns="85131" tIns="42565" rIns="85131" bIns="42565"/>
          <a:lstStyle/>
          <a:p>
            <a:pPr algn="ctr">
              <a:defRPr/>
            </a:pPr>
            <a:endParaRPr lang="uz-Cyrl-UZ" sz="800" b="1">
              <a:solidFill>
                <a:srgbClr val="000099"/>
              </a:solidFill>
            </a:endParaRPr>
          </a:p>
          <a:p>
            <a:pPr algn="ctr">
              <a:defRPr/>
            </a:pPr>
            <a:r>
              <a:rPr lang="uz-Cyrl-UZ" sz="2400" b="1">
                <a:solidFill>
                  <a:srgbClr val="000099"/>
                </a:solidFill>
              </a:rPr>
              <a:t>Мақсади</a:t>
            </a:r>
            <a:endParaRPr lang="ru-RU" sz="2400" b="1">
              <a:solidFill>
                <a:srgbClr val="000099"/>
              </a:solidFill>
            </a:endParaRPr>
          </a:p>
        </p:txBody>
      </p:sp>
      <p:sp>
        <p:nvSpPr>
          <p:cNvPr id="5" name="AutoShape 3"/>
          <p:cNvSpPr>
            <a:spLocks noChangeArrowheads="1"/>
          </p:cNvSpPr>
          <p:nvPr/>
        </p:nvSpPr>
        <p:spPr bwMode="auto">
          <a:xfrm>
            <a:off x="5264150" y="1447800"/>
            <a:ext cx="3041650" cy="1019175"/>
          </a:xfrm>
          <a:prstGeom prst="downArrowCallout">
            <a:avLst>
              <a:gd name="adj1" fmla="val 59654"/>
              <a:gd name="adj2" fmla="val 59654"/>
              <a:gd name="adj3" fmla="val 16667"/>
              <a:gd name="adj4" fmla="val 66667"/>
            </a:avLst>
          </a:prstGeom>
          <a:ln>
            <a:headEnd/>
            <a:tailEnd/>
          </a:ln>
        </p:spPr>
        <p:style>
          <a:lnRef idx="3">
            <a:schemeClr val="lt1"/>
          </a:lnRef>
          <a:fillRef idx="1">
            <a:schemeClr val="accent5"/>
          </a:fillRef>
          <a:effectRef idx="1">
            <a:schemeClr val="accent5"/>
          </a:effectRef>
          <a:fontRef idx="minor">
            <a:schemeClr val="lt1"/>
          </a:fontRef>
        </p:style>
        <p:txBody>
          <a:bodyPr lIns="85131" tIns="42565" rIns="85131" bIns="42565"/>
          <a:lstStyle/>
          <a:p>
            <a:pPr algn="ctr">
              <a:defRPr/>
            </a:pPr>
            <a:endParaRPr lang="uz-Cyrl-UZ" sz="800" b="1">
              <a:solidFill>
                <a:srgbClr val="000099"/>
              </a:solidFill>
            </a:endParaRPr>
          </a:p>
          <a:p>
            <a:pPr algn="ctr">
              <a:defRPr/>
            </a:pPr>
            <a:r>
              <a:rPr lang="uz-Cyrl-UZ" sz="2400" b="1">
                <a:solidFill>
                  <a:srgbClr val="000099"/>
                </a:solidFill>
              </a:rPr>
              <a:t>Вазифаси</a:t>
            </a:r>
            <a:endParaRPr lang="ru-RU" sz="2400" b="1">
              <a:solidFill>
                <a:srgbClr val="000099"/>
              </a:solidFill>
            </a:endParaRPr>
          </a:p>
        </p:txBody>
      </p:sp>
      <p:sp>
        <p:nvSpPr>
          <p:cNvPr id="6" name="AutoShape 4"/>
          <p:cNvSpPr>
            <a:spLocks noChangeArrowheads="1"/>
          </p:cNvSpPr>
          <p:nvPr/>
        </p:nvSpPr>
        <p:spPr bwMode="auto">
          <a:xfrm>
            <a:off x="152400" y="2590800"/>
            <a:ext cx="4343400" cy="7620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endParaRPr lang="uz-Cyrl-UZ" sz="900">
              <a:solidFill>
                <a:schemeClr val="bg2">
                  <a:lumMod val="75000"/>
                </a:schemeClr>
              </a:solidFill>
              <a:latin typeface="+mn-lt"/>
            </a:endParaRPr>
          </a:p>
          <a:p>
            <a:pPr algn="ctr">
              <a:defRPr/>
            </a:pPr>
            <a:r>
              <a:rPr lang="uz-Cyrl-UZ">
                <a:solidFill>
                  <a:schemeClr val="bg2">
                    <a:lumMod val="75000"/>
                  </a:schemeClr>
                </a:solidFill>
                <a:latin typeface="+mn-lt"/>
              </a:rPr>
              <a:t>фаол шахсларни тарбиялаш</a:t>
            </a:r>
            <a:endParaRPr lang="ru-RU">
              <a:solidFill>
                <a:schemeClr val="bg2">
                  <a:lumMod val="75000"/>
                </a:schemeClr>
              </a:solidFill>
              <a:latin typeface="+mn-lt"/>
            </a:endParaRPr>
          </a:p>
        </p:txBody>
      </p:sp>
      <p:sp>
        <p:nvSpPr>
          <p:cNvPr id="7" name="AutoShape 4"/>
          <p:cNvSpPr>
            <a:spLocks noChangeArrowheads="1"/>
          </p:cNvSpPr>
          <p:nvPr/>
        </p:nvSpPr>
        <p:spPr bwMode="auto">
          <a:xfrm>
            <a:off x="4648200" y="2590800"/>
            <a:ext cx="4343400" cy="7620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a:solidFill>
                  <a:schemeClr val="bg2">
                    <a:lumMod val="75000"/>
                  </a:schemeClr>
                </a:solidFill>
                <a:latin typeface="+mn-lt"/>
              </a:rPr>
              <a:t>талабаларни фаол билиш  жараёнига  ундаш</a:t>
            </a:r>
            <a:endParaRPr lang="ru-RU">
              <a:solidFill>
                <a:schemeClr val="bg2">
                  <a:lumMod val="75000"/>
                </a:schemeClr>
              </a:solidFill>
              <a:latin typeface="+mn-lt"/>
            </a:endParaRPr>
          </a:p>
        </p:txBody>
      </p:sp>
      <p:sp>
        <p:nvSpPr>
          <p:cNvPr id="9" name="AutoShape 4"/>
          <p:cNvSpPr>
            <a:spLocks noChangeArrowheads="1"/>
          </p:cNvSpPr>
          <p:nvPr/>
        </p:nvSpPr>
        <p:spPr bwMode="auto">
          <a:xfrm>
            <a:off x="4648200" y="3505200"/>
            <a:ext cx="4343400" cy="7620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a:solidFill>
                  <a:schemeClr val="bg2">
                    <a:lumMod val="75000"/>
                  </a:schemeClr>
                </a:solidFill>
                <a:latin typeface="+mn-lt"/>
              </a:rPr>
              <a:t>тафаккурида илмий- тадқиқот  услубини шакллантириш</a:t>
            </a:r>
            <a:endParaRPr lang="ru-RU">
              <a:solidFill>
                <a:schemeClr val="bg2">
                  <a:lumMod val="75000"/>
                </a:schemeClr>
              </a:solidFill>
              <a:latin typeface="+mn-lt"/>
            </a:endParaRPr>
          </a:p>
        </p:txBody>
      </p:sp>
      <p:sp>
        <p:nvSpPr>
          <p:cNvPr id="10" name="AutoShape 4"/>
          <p:cNvSpPr>
            <a:spLocks noChangeArrowheads="1"/>
          </p:cNvSpPr>
          <p:nvPr/>
        </p:nvSpPr>
        <p:spPr bwMode="auto">
          <a:xfrm>
            <a:off x="4648200" y="4419600"/>
            <a:ext cx="4343400" cy="7620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a:solidFill>
                  <a:schemeClr val="bg2">
                    <a:lumMod val="75000"/>
                  </a:schemeClr>
                </a:solidFill>
                <a:latin typeface="+mn-lt"/>
              </a:rPr>
              <a:t>талабаларни мустақил фикрлашга ўргатиш</a:t>
            </a:r>
            <a:endParaRPr lang="ru-RU">
              <a:solidFill>
                <a:schemeClr val="bg2">
                  <a:lumMod val="75000"/>
                </a:schemeClr>
              </a:solidFill>
              <a:latin typeface="+mn-lt"/>
            </a:endParaRPr>
          </a:p>
        </p:txBody>
      </p:sp>
      <p:sp>
        <p:nvSpPr>
          <p:cNvPr id="11" name="AutoShape 4"/>
          <p:cNvSpPr>
            <a:spLocks noChangeArrowheads="1"/>
          </p:cNvSpPr>
          <p:nvPr/>
        </p:nvSpPr>
        <p:spPr bwMode="auto">
          <a:xfrm>
            <a:off x="4648200" y="5334000"/>
            <a:ext cx="4343400" cy="5334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a:solidFill>
                  <a:schemeClr val="bg2">
                    <a:lumMod val="75000"/>
                  </a:schemeClr>
                </a:solidFill>
                <a:latin typeface="+mn-lt"/>
              </a:rPr>
              <a:t>ижодий фикрни ривожлантириш</a:t>
            </a:r>
            <a:endParaRPr lang="ru-RU">
              <a:solidFill>
                <a:schemeClr val="bg2">
                  <a:lumMod val="75000"/>
                </a:schemeClr>
              </a:solidFill>
              <a:latin typeface="+mn-lt"/>
            </a:endParaRPr>
          </a:p>
        </p:txBody>
      </p:sp>
      <p:sp>
        <p:nvSpPr>
          <p:cNvPr id="12" name="AutoShape 4"/>
          <p:cNvSpPr>
            <a:spLocks noChangeArrowheads="1"/>
          </p:cNvSpPr>
          <p:nvPr/>
        </p:nvSpPr>
        <p:spPr bwMode="auto">
          <a:xfrm>
            <a:off x="4648200" y="6019800"/>
            <a:ext cx="4343400" cy="762000"/>
          </a:xfrm>
          <a:prstGeom prst="roundRect">
            <a:avLst>
              <a:gd name="adj" fmla="val 16667"/>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a:solidFill>
                  <a:schemeClr val="bg2">
                    <a:lumMod val="75000"/>
                  </a:schemeClr>
                </a:solidFill>
                <a:latin typeface="+mn-lt"/>
              </a:rPr>
              <a:t>муаммоларни ечимини топиш малака ва кўникмаларини шакллантириш</a:t>
            </a:r>
            <a:endParaRPr lang="ru-RU">
              <a:solidFill>
                <a:schemeClr val="bg2">
                  <a:lumMod val="75000"/>
                </a:schemeClr>
              </a:solidFill>
              <a:latin typeface="+mn-lt"/>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47"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ppt_x</p:attrName>
                                        </p:attrNameLst>
                                      </p:cBhvr>
                                      <p:tavLst>
                                        <p:tav tm="0">
                                          <p:val>
                                            <p:strVal val="#ppt_x"/>
                                          </p:val>
                                        </p:tav>
                                        <p:tav tm="100000">
                                          <p:val>
                                            <p:strVal val="#ppt_x"/>
                                          </p:val>
                                        </p:tav>
                                      </p:tavLst>
                                    </p:anim>
                                    <p:anim calcmode="lin" valueType="num">
                                      <p:cBhvr>
                                        <p:cTn id="14" dur="2000" fill="hold"/>
                                        <p:tgtEl>
                                          <p:spTgt spid="4"/>
                                        </p:tgtEl>
                                        <p:attrNameLst>
                                          <p:attrName>ppt_y</p:attrName>
                                        </p:attrNameLst>
                                      </p:cBhvr>
                                      <p:tavLst>
                                        <p:tav tm="0">
                                          <p:val>
                                            <p:strVal val="#ppt_y-.1"/>
                                          </p:val>
                                        </p:tav>
                                        <p:tav tm="100000">
                                          <p:val>
                                            <p:strVal val="#ppt_y"/>
                                          </p:val>
                                        </p:tav>
                                      </p:tavLst>
                                    </p:anim>
                                  </p:childTnLst>
                                </p:cTn>
                              </p:par>
                            </p:childTnLst>
                          </p:cTn>
                        </p:par>
                        <p:par>
                          <p:cTn id="15" fill="hold">
                            <p:stCondLst>
                              <p:cond delay="4000"/>
                            </p:stCondLst>
                            <p:childTnLst>
                              <p:par>
                                <p:cTn id="16" presetID="47"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anim calcmode="lin" valueType="num">
                                      <p:cBhvr>
                                        <p:cTn id="19" dur="2000" fill="hold"/>
                                        <p:tgtEl>
                                          <p:spTgt spid="5"/>
                                        </p:tgtEl>
                                        <p:attrNameLst>
                                          <p:attrName>ppt_x</p:attrName>
                                        </p:attrNameLst>
                                      </p:cBhvr>
                                      <p:tavLst>
                                        <p:tav tm="0">
                                          <p:val>
                                            <p:strVal val="#ppt_x"/>
                                          </p:val>
                                        </p:tav>
                                        <p:tav tm="100000">
                                          <p:val>
                                            <p:strVal val="#ppt_x"/>
                                          </p:val>
                                        </p:tav>
                                      </p:tavLst>
                                    </p:anim>
                                    <p:anim calcmode="lin" valueType="num">
                                      <p:cBhvr>
                                        <p:cTn id="20" dur="2000" fill="hold"/>
                                        <p:tgtEl>
                                          <p:spTgt spid="5"/>
                                        </p:tgtEl>
                                        <p:attrNameLst>
                                          <p:attrName>ppt_y</p:attrName>
                                        </p:attrNameLst>
                                      </p:cBhvr>
                                      <p:tavLst>
                                        <p:tav tm="0">
                                          <p:val>
                                            <p:strVal val="#ppt_y-.1"/>
                                          </p:val>
                                        </p:tav>
                                        <p:tav tm="100000">
                                          <p:val>
                                            <p:strVal val="#ppt_y"/>
                                          </p:val>
                                        </p:tav>
                                      </p:tavLst>
                                    </p:anim>
                                  </p:childTnLst>
                                </p:cTn>
                              </p:par>
                            </p:childTnLst>
                          </p:cTn>
                        </p:par>
                        <p:par>
                          <p:cTn id="21" fill="hold">
                            <p:stCondLst>
                              <p:cond delay="6000"/>
                            </p:stCondLst>
                            <p:childTnLst>
                              <p:par>
                                <p:cTn id="22" presetID="5" presetClass="entr" presetSubtype="10"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heckerboard(across)">
                                      <p:cBhvr>
                                        <p:cTn id="24" dur="2000"/>
                                        <p:tgtEl>
                                          <p:spTgt spid="6"/>
                                        </p:tgtEl>
                                      </p:cBhvr>
                                    </p:animEffect>
                                  </p:childTnLst>
                                </p:cTn>
                              </p:par>
                            </p:childTnLst>
                          </p:cTn>
                        </p:par>
                        <p:par>
                          <p:cTn id="25" fill="hold">
                            <p:stCondLst>
                              <p:cond delay="8000"/>
                            </p:stCondLst>
                            <p:childTnLst>
                              <p:par>
                                <p:cTn id="26" presetID="5" presetClass="entr" presetSubtype="1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heckerboard(across)">
                                      <p:cBhvr>
                                        <p:cTn id="28" dur="2000"/>
                                        <p:tgtEl>
                                          <p:spTgt spid="7"/>
                                        </p:tgtEl>
                                      </p:cBhvr>
                                    </p:animEffect>
                                  </p:childTnLst>
                                </p:cTn>
                              </p:par>
                            </p:childTnLst>
                          </p:cTn>
                        </p:par>
                        <p:par>
                          <p:cTn id="29" fill="hold">
                            <p:stCondLst>
                              <p:cond delay="10000"/>
                            </p:stCondLst>
                            <p:childTnLst>
                              <p:par>
                                <p:cTn id="30" presetID="5" presetClass="entr" presetSubtype="10"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heckerboard(across)">
                                      <p:cBhvr>
                                        <p:cTn id="32" dur="2000"/>
                                        <p:tgtEl>
                                          <p:spTgt spid="9"/>
                                        </p:tgtEl>
                                      </p:cBhvr>
                                    </p:animEffect>
                                  </p:childTnLst>
                                </p:cTn>
                              </p:par>
                            </p:childTnLst>
                          </p:cTn>
                        </p:par>
                        <p:par>
                          <p:cTn id="33" fill="hold">
                            <p:stCondLst>
                              <p:cond delay="12000"/>
                            </p:stCondLst>
                            <p:childTnLst>
                              <p:par>
                                <p:cTn id="34" presetID="5" presetClass="entr" presetSubtype="10" fill="hold" grpId="0" nodeType="after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checkerboard(across)">
                                      <p:cBhvr>
                                        <p:cTn id="36" dur="2000"/>
                                        <p:tgtEl>
                                          <p:spTgt spid="10"/>
                                        </p:tgtEl>
                                      </p:cBhvr>
                                    </p:animEffect>
                                  </p:childTnLst>
                                </p:cTn>
                              </p:par>
                            </p:childTnLst>
                          </p:cTn>
                        </p:par>
                        <p:par>
                          <p:cTn id="37" fill="hold">
                            <p:stCondLst>
                              <p:cond delay="14000"/>
                            </p:stCondLst>
                            <p:childTnLst>
                              <p:par>
                                <p:cTn id="38" presetID="5" presetClass="entr" presetSubtype="10" fill="hold" grpId="0"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checkerboard(across)">
                                      <p:cBhvr>
                                        <p:cTn id="40" dur="2000"/>
                                        <p:tgtEl>
                                          <p:spTgt spid="11"/>
                                        </p:tgtEl>
                                      </p:cBhvr>
                                    </p:animEffect>
                                  </p:childTnLst>
                                </p:cTn>
                              </p:par>
                            </p:childTnLst>
                          </p:cTn>
                        </p:par>
                        <p:par>
                          <p:cTn id="41" fill="hold">
                            <p:stCondLst>
                              <p:cond delay="16000"/>
                            </p:stCondLst>
                            <p:childTnLst>
                              <p:par>
                                <p:cTn id="42" presetID="5" presetClass="entr" presetSubtype="10" fill="hold" grpId="0" nodeType="after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checkerboard(across)">
                                      <p:cBhvr>
                                        <p:cTn id="4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theme/theme1.xml><?xml version="1.0" encoding="utf-8"?>
<a:theme xmlns:a="http://schemas.openxmlformats.org/drawingml/2006/main" name="Паркет">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2572</TotalTime>
  <Words>1801</Words>
  <Application>Microsoft Office PowerPoint</Application>
  <PresentationFormat>Экран (4:3)</PresentationFormat>
  <Paragraphs>223</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Паркет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ЎҚИТИШНИНГ МАҚСАДИ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Танқидий фикрлаш нима? </vt:lpstr>
      <vt:lpstr>Танқидий фикрлаш шароитлари</vt:lpstr>
      <vt:lpstr>Ўқитишнинг табақалаштирилган ва индивидуал технологияси</vt:lpstr>
      <vt:lpstr>Ўқувчиларнинг савияларига кўра табақалаштириш </vt:lpstr>
      <vt:lpstr>Педагогик ўйинлар технологияси</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User</cp:lastModifiedBy>
  <cp:revision>110</cp:revision>
  <cp:lastPrinted>1601-01-01T00:00:00Z</cp:lastPrinted>
  <dcterms:created xsi:type="dcterms:W3CDTF">1601-01-01T00:00:00Z</dcterms:created>
  <dcterms:modified xsi:type="dcterms:W3CDTF">2012-02-08T12:32:37Z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