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 id="2147483700" r:id="rId2"/>
  </p:sldMasterIdLst>
  <p:sldIdLst>
    <p:sldId id="256" r:id="rId3"/>
    <p:sldId id="314" r:id="rId4"/>
    <p:sldId id="315" r:id="rId5"/>
    <p:sldId id="316" r:id="rId6"/>
    <p:sldId id="317" r:id="rId7"/>
    <p:sldId id="319" r:id="rId8"/>
    <p:sldId id="257" r:id="rId9"/>
    <p:sldId id="258" r:id="rId10"/>
    <p:sldId id="259" r:id="rId11"/>
    <p:sldId id="308" r:id="rId12"/>
    <p:sldId id="313" r:id="rId13"/>
    <p:sldId id="311" r:id="rId14"/>
    <p:sldId id="312" r:id="rId15"/>
    <p:sldId id="271" r:id="rId16"/>
    <p:sldId id="272" r:id="rId17"/>
    <p:sldId id="297"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582"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ru-RU" smtClean="0"/>
              <a:t>Образец заголовка</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0014D231-59F8-46D3-8D8E-D3A54A7FABA5}" type="slidenum">
              <a:rPr lang="ru-RU" smtClean="0"/>
              <a:pPr>
                <a:defRPr/>
              </a:pPr>
              <a:t>‹#›</a:t>
            </a:fld>
            <a:endParaRPr lang="ru-RU"/>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79A86567-3ED0-48F6-8FBA-B88DA1F4E2C9}" type="slidenum">
              <a:rPr lang="ru-RU" smtClean="0"/>
              <a:pPr>
                <a:defRPr/>
              </a:pPr>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AD0E0715-312A-4C36-B378-C4EC148844FB}" type="slidenum">
              <a:rPr lang="ru-RU" smtClean="0"/>
              <a:pPr>
                <a:defRPr/>
              </a:pPr>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ru-RU" smtClean="0"/>
              <a:t>Образец заголовка</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8FB5F94E-D7CC-4BED-AC7B-3DAB9AA1647A}" type="slidenum">
              <a:rPr lang="ru-RU" smtClean="0"/>
              <a:pPr>
                <a:defRPr/>
              </a:pPr>
              <a:t>‹#›</a:t>
            </a:fld>
            <a:endParaRPr lang="ru-RU"/>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D9D8B789-A185-4B8F-90FC-0DFF1BD0852B}" type="slidenum">
              <a:rPr lang="ru-RU" smtClean="0"/>
              <a:pPr>
                <a:defRPr/>
              </a:pPr>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20E7434B-ABE0-490B-A85C-D0DCE272AA64}" type="slidenum">
              <a:rPr lang="ru-RU" smtClean="0"/>
              <a:pPr>
                <a:defRPr/>
              </a:pPr>
              <a:t>‹#›</a:t>
            </a:fld>
            <a:endParaRPr lang="ru-RU"/>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90372DA5-6A61-4FF2-AA06-7EB41631F382}" type="slidenum">
              <a:rPr lang="ru-RU" smtClean="0"/>
              <a:pPr>
                <a:defRPr/>
              </a:pPr>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pPr>
              <a:defRPr/>
            </a:pPr>
            <a:endParaRPr lang="ru-RU"/>
          </a:p>
        </p:txBody>
      </p:sp>
      <p:sp>
        <p:nvSpPr>
          <p:cNvPr id="8" name="Footer Placeholder 7"/>
          <p:cNvSpPr>
            <a:spLocks noGrp="1"/>
          </p:cNvSpPr>
          <p:nvPr>
            <p:ph type="ftr" sz="quarter" idx="11"/>
          </p:nvPr>
        </p:nvSpPr>
        <p:spPr/>
        <p:txBody>
          <a:bodyPr/>
          <a:lstStyle/>
          <a:p>
            <a:pPr>
              <a:defRPr/>
            </a:pPr>
            <a:endParaRPr lang="ru-RU"/>
          </a:p>
        </p:txBody>
      </p:sp>
      <p:sp>
        <p:nvSpPr>
          <p:cNvPr id="9" name="Slide Number Placeholder 8"/>
          <p:cNvSpPr>
            <a:spLocks noGrp="1"/>
          </p:cNvSpPr>
          <p:nvPr>
            <p:ph type="sldNum" sz="quarter" idx="12"/>
          </p:nvPr>
        </p:nvSpPr>
        <p:spPr/>
        <p:txBody>
          <a:bodyPr/>
          <a:lstStyle/>
          <a:p>
            <a:pPr>
              <a:defRPr/>
            </a:pPr>
            <a:fld id="{E40D06B2-7501-4E4F-ABAD-B71816F35DA1}" type="slidenum">
              <a:rPr lang="ru-RU" smtClean="0"/>
              <a:pPr>
                <a:defRPr/>
              </a:pPr>
              <a:t>‹#›</a:t>
            </a:fld>
            <a:endParaRPr lang="ru-RU"/>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pPr>
              <a:defRPr/>
            </a:pPr>
            <a:endParaRPr lang="ru-RU"/>
          </a:p>
        </p:txBody>
      </p:sp>
      <p:sp>
        <p:nvSpPr>
          <p:cNvPr id="4" name="Footer Placeholder 3"/>
          <p:cNvSpPr>
            <a:spLocks noGrp="1"/>
          </p:cNvSpPr>
          <p:nvPr>
            <p:ph type="ftr" sz="quarter" idx="11"/>
          </p:nvPr>
        </p:nvSpPr>
        <p:spPr/>
        <p:txBody>
          <a:bodyPr/>
          <a:lstStyle/>
          <a:p>
            <a:pPr>
              <a:defRPr/>
            </a:pPr>
            <a:endParaRPr lang="ru-RU"/>
          </a:p>
        </p:txBody>
      </p:sp>
      <p:sp>
        <p:nvSpPr>
          <p:cNvPr id="5" name="Slide Number Placeholder 4"/>
          <p:cNvSpPr>
            <a:spLocks noGrp="1"/>
          </p:cNvSpPr>
          <p:nvPr>
            <p:ph type="sldNum" sz="quarter" idx="12"/>
          </p:nvPr>
        </p:nvSpPr>
        <p:spPr/>
        <p:txBody>
          <a:bodyPr/>
          <a:lstStyle/>
          <a:p>
            <a:pPr>
              <a:defRPr/>
            </a:pPr>
            <a:fld id="{E35E42FB-9CFE-434A-974F-582B1365BB51}" type="slidenum">
              <a:rPr lang="ru-RU" smtClean="0"/>
              <a:pPr>
                <a:defRPr/>
              </a:pPr>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ru-RU"/>
          </a:p>
        </p:txBody>
      </p:sp>
      <p:sp>
        <p:nvSpPr>
          <p:cNvPr id="3" name="Footer Placeholder 2"/>
          <p:cNvSpPr>
            <a:spLocks noGrp="1"/>
          </p:cNvSpPr>
          <p:nvPr>
            <p:ph type="ftr" sz="quarter" idx="11"/>
          </p:nvPr>
        </p:nvSpPr>
        <p:spPr/>
        <p:txBody>
          <a:bodyPr/>
          <a:lstStyle/>
          <a:p>
            <a:pPr>
              <a:defRPr/>
            </a:pPr>
            <a:endParaRPr lang="ru-RU"/>
          </a:p>
        </p:txBody>
      </p:sp>
      <p:sp>
        <p:nvSpPr>
          <p:cNvPr id="4" name="Slide Number Placeholder 3"/>
          <p:cNvSpPr>
            <a:spLocks noGrp="1"/>
          </p:cNvSpPr>
          <p:nvPr>
            <p:ph type="sldNum" sz="quarter" idx="12"/>
          </p:nvPr>
        </p:nvSpPr>
        <p:spPr/>
        <p:txBody>
          <a:bodyPr/>
          <a:lstStyle/>
          <a:p>
            <a:pPr>
              <a:defRPr/>
            </a:pPr>
            <a:fld id="{1355A67F-240B-4574-BE0F-75AE48A421A2}" type="slidenum">
              <a:rPr lang="ru-RU" smtClean="0"/>
              <a:pPr>
                <a:defRPr/>
              </a:pPr>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ru-RU" smtClean="0"/>
              <a:t>Образец заголовка</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BC91FD64-B6A4-4339-8D69-8A9C5C4B0550}" type="slidenum">
              <a:rPr lang="ru-RU" smtClean="0"/>
              <a:pPr>
                <a:defRPr/>
              </a:pPr>
              <a:t>‹#›</a:t>
            </a:fld>
            <a:endParaRPr lang="ru-RU"/>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099A850F-5DBE-45FF-B85A-21F33C5A1D94}" type="slidenum">
              <a:rPr lang="ru-RU" smtClean="0"/>
              <a:pPr>
                <a:defRPr/>
              </a:pPr>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ru-RU" smtClean="0"/>
              <a:t>Образец заголовка</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E1A3CB17-413D-45D4-AA85-C640E90C810A}" type="slidenum">
              <a:rPr lang="ru-RU" smtClean="0"/>
              <a:pPr>
                <a:defRPr/>
              </a:pPr>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6591867A-CB48-493C-BDB4-11F0A5BE2046}" type="slidenum">
              <a:rPr lang="ru-RU" smtClean="0"/>
              <a:pPr>
                <a:defRPr/>
              </a:pPr>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FA9DAD4B-7119-4D71-BB58-67838B00108F}" type="slidenum">
              <a:rPr lang="ru-RU" smtClean="0"/>
              <a:pPr>
                <a:defRPr/>
              </a:pPr>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6A029489-B5B5-4E4B-8DC3-698C4BAC769D}" type="slidenum">
              <a:rPr lang="ru-RU" smtClean="0"/>
              <a:pPr>
                <a:defRPr/>
              </a:pPr>
              <a:t>‹#›</a:t>
            </a:fld>
            <a:endParaRPr lang="ru-RU"/>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A3489D93-2CAD-4F86-9C67-97A9E5980859}" type="slidenum">
              <a:rPr lang="ru-RU" smtClean="0"/>
              <a:pPr>
                <a:defRPr/>
              </a:pPr>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pPr>
              <a:defRPr/>
            </a:pPr>
            <a:endParaRPr lang="ru-RU"/>
          </a:p>
        </p:txBody>
      </p:sp>
      <p:sp>
        <p:nvSpPr>
          <p:cNvPr id="8" name="Footer Placeholder 7"/>
          <p:cNvSpPr>
            <a:spLocks noGrp="1"/>
          </p:cNvSpPr>
          <p:nvPr>
            <p:ph type="ftr" sz="quarter" idx="11"/>
          </p:nvPr>
        </p:nvSpPr>
        <p:spPr/>
        <p:txBody>
          <a:bodyPr/>
          <a:lstStyle/>
          <a:p>
            <a:pPr>
              <a:defRPr/>
            </a:pPr>
            <a:endParaRPr lang="ru-RU"/>
          </a:p>
        </p:txBody>
      </p:sp>
      <p:sp>
        <p:nvSpPr>
          <p:cNvPr id="9" name="Slide Number Placeholder 8"/>
          <p:cNvSpPr>
            <a:spLocks noGrp="1"/>
          </p:cNvSpPr>
          <p:nvPr>
            <p:ph type="sldNum" sz="quarter" idx="12"/>
          </p:nvPr>
        </p:nvSpPr>
        <p:spPr/>
        <p:txBody>
          <a:bodyPr/>
          <a:lstStyle/>
          <a:p>
            <a:pPr>
              <a:defRPr/>
            </a:pPr>
            <a:fld id="{C6C11E44-ECC1-458A-B742-E8726D53D3A2}" type="slidenum">
              <a:rPr lang="ru-RU" smtClean="0"/>
              <a:pPr>
                <a:defRPr/>
              </a:pPr>
              <a:t>‹#›</a:t>
            </a:fld>
            <a:endParaRPr lang="ru-RU"/>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pPr>
              <a:defRPr/>
            </a:pPr>
            <a:endParaRPr lang="ru-RU"/>
          </a:p>
        </p:txBody>
      </p:sp>
      <p:sp>
        <p:nvSpPr>
          <p:cNvPr id="4" name="Footer Placeholder 3"/>
          <p:cNvSpPr>
            <a:spLocks noGrp="1"/>
          </p:cNvSpPr>
          <p:nvPr>
            <p:ph type="ftr" sz="quarter" idx="11"/>
          </p:nvPr>
        </p:nvSpPr>
        <p:spPr/>
        <p:txBody>
          <a:bodyPr/>
          <a:lstStyle/>
          <a:p>
            <a:pPr>
              <a:defRPr/>
            </a:pPr>
            <a:endParaRPr lang="ru-RU"/>
          </a:p>
        </p:txBody>
      </p:sp>
      <p:sp>
        <p:nvSpPr>
          <p:cNvPr id="5" name="Slide Number Placeholder 4"/>
          <p:cNvSpPr>
            <a:spLocks noGrp="1"/>
          </p:cNvSpPr>
          <p:nvPr>
            <p:ph type="sldNum" sz="quarter" idx="12"/>
          </p:nvPr>
        </p:nvSpPr>
        <p:spPr/>
        <p:txBody>
          <a:bodyPr/>
          <a:lstStyle/>
          <a:p>
            <a:pPr>
              <a:defRPr/>
            </a:pPr>
            <a:fld id="{44342339-E7EC-42B7-851C-6FF10250042D}" type="slidenum">
              <a:rPr lang="ru-RU" smtClean="0"/>
              <a:pPr>
                <a:defRPr/>
              </a:pPr>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ru-RU"/>
          </a:p>
        </p:txBody>
      </p:sp>
      <p:sp>
        <p:nvSpPr>
          <p:cNvPr id="3" name="Footer Placeholder 2"/>
          <p:cNvSpPr>
            <a:spLocks noGrp="1"/>
          </p:cNvSpPr>
          <p:nvPr>
            <p:ph type="ftr" sz="quarter" idx="11"/>
          </p:nvPr>
        </p:nvSpPr>
        <p:spPr/>
        <p:txBody>
          <a:bodyPr/>
          <a:lstStyle/>
          <a:p>
            <a:pPr>
              <a:defRPr/>
            </a:pPr>
            <a:endParaRPr lang="ru-RU"/>
          </a:p>
        </p:txBody>
      </p:sp>
      <p:sp>
        <p:nvSpPr>
          <p:cNvPr id="4" name="Slide Number Placeholder 3"/>
          <p:cNvSpPr>
            <a:spLocks noGrp="1"/>
          </p:cNvSpPr>
          <p:nvPr>
            <p:ph type="sldNum" sz="quarter" idx="12"/>
          </p:nvPr>
        </p:nvSpPr>
        <p:spPr/>
        <p:txBody>
          <a:bodyPr/>
          <a:lstStyle/>
          <a:p>
            <a:pPr>
              <a:defRPr/>
            </a:pPr>
            <a:fld id="{CA4A3054-6513-44D0-B5C3-5406B88ADADA}" type="slidenum">
              <a:rPr lang="ru-RU" smtClean="0"/>
              <a:pPr>
                <a:defRPr/>
              </a:pPr>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ru-RU" smtClean="0"/>
              <a:t>Образец заголовка</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16C7D621-AA3A-461F-9192-94F4DC32A247}" type="slidenum">
              <a:rPr lang="ru-RU" smtClean="0"/>
              <a:pPr>
                <a:defRPr/>
              </a:pPr>
              <a:t>‹#›</a:t>
            </a:fld>
            <a:endParaRPr lang="ru-RU"/>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ru-RU" smtClean="0"/>
              <a:t>Образец заголовка</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CB68D7B8-02F6-4909-B9E6-8341C869D189}" type="slidenum">
              <a:rPr lang="ru-RU" smtClean="0"/>
              <a:pPr>
                <a:defRPr/>
              </a:pPr>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pPr>
              <a:defRPr/>
            </a:pPr>
            <a:endParaRPr lang="ru-RU"/>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pPr>
              <a:defRPr/>
            </a:pPr>
            <a:endParaRPr lang="ru-RU"/>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pPr>
              <a:defRPr/>
            </a:pPr>
            <a:fld id="{AF40716A-8CBC-4E6D-BF49-BAC3618D9F2C}" type="slidenum">
              <a:rPr lang="ru-RU" smtClean="0"/>
              <a:pPr>
                <a:defRPr/>
              </a:pPr>
              <a:t>‹#›</a:t>
            </a:fld>
            <a:endParaRPr lang="ru-RU"/>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pPr>
              <a:defRPr/>
            </a:pPr>
            <a:endParaRPr lang="ru-RU"/>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pPr>
              <a:defRPr/>
            </a:pPr>
            <a:endParaRPr lang="ru-RU"/>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pPr>
              <a:defRPr/>
            </a:pPr>
            <a:fld id="{AF40716A-8CBC-4E6D-BF49-BAC3618D9F2C}" type="slidenum">
              <a:rPr lang="ru-RU" smtClean="0"/>
              <a:pPr>
                <a:defRPr/>
              </a:pPr>
              <a:t>‹#›</a:t>
            </a:fld>
            <a:endParaRPr lang="ru-RU"/>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ctrTitle"/>
          </p:nvPr>
        </p:nvSpPr>
        <p:spPr>
          <a:xfrm>
            <a:off x="900113" y="-171450"/>
            <a:ext cx="7772400" cy="1371600"/>
          </a:xfrm>
        </p:spPr>
        <p:txBody>
          <a:bodyPr/>
          <a:lstStyle/>
          <a:p>
            <a:pPr eaLnBrk="1" hangingPunct="1"/>
            <a:r>
              <a:rPr lang="uz-Cyrl-UZ" sz="3600" b="1" smtClean="0"/>
              <a:t> </a:t>
            </a:r>
            <a:r>
              <a:rPr lang="en-US" sz="3600" b="1" smtClean="0"/>
              <a:t> </a:t>
            </a:r>
            <a:r>
              <a:rPr lang="ru-RU" sz="3600" smtClean="0"/>
              <a:t> </a:t>
            </a:r>
          </a:p>
        </p:txBody>
      </p:sp>
      <p:sp>
        <p:nvSpPr>
          <p:cNvPr id="25602" name="Rectangle 3"/>
          <p:cNvSpPr>
            <a:spLocks noGrp="1" noChangeArrowheads="1"/>
          </p:cNvSpPr>
          <p:nvPr>
            <p:ph type="subTitle" idx="1"/>
          </p:nvPr>
        </p:nvSpPr>
        <p:spPr>
          <a:xfrm>
            <a:off x="1547117" y="4797152"/>
            <a:ext cx="7345363" cy="1295400"/>
          </a:xfrm>
        </p:spPr>
        <p:txBody>
          <a:bodyPr/>
          <a:lstStyle/>
          <a:p>
            <a:pPr eaLnBrk="1" hangingPunct="1">
              <a:lnSpc>
                <a:spcPct val="80000"/>
              </a:lnSpc>
            </a:pPr>
            <a:endParaRPr lang="uz-Cyrl-UZ" sz="1200" smtClean="0"/>
          </a:p>
          <a:p>
            <a:pPr eaLnBrk="1" hangingPunct="1">
              <a:lnSpc>
                <a:spcPct val="80000"/>
              </a:lnSpc>
            </a:pPr>
            <a:endParaRPr lang="uz-Cyrl-UZ" sz="1200" smtClean="0"/>
          </a:p>
          <a:p>
            <a:pPr algn="r" eaLnBrk="1" hangingPunct="1">
              <a:lnSpc>
                <a:spcPct val="80000"/>
              </a:lnSpc>
            </a:pPr>
            <a:r>
              <a:rPr lang="uz-Cyrl-UZ" sz="1200" smtClean="0"/>
              <a:t>               </a:t>
            </a:r>
            <a:r>
              <a:rPr lang="uz-Cyrl-UZ" sz="3600" smtClean="0"/>
              <a:t>профессор С.М. Йўлдошева</a:t>
            </a:r>
            <a:endParaRPr lang="ru-RU" sz="3600" smtClean="0"/>
          </a:p>
        </p:txBody>
      </p:sp>
      <p:sp>
        <p:nvSpPr>
          <p:cNvPr id="25603" name="Rectangle 4"/>
          <p:cNvSpPr>
            <a:spLocks noChangeArrowheads="1"/>
          </p:cNvSpPr>
          <p:nvPr/>
        </p:nvSpPr>
        <p:spPr bwMode="auto">
          <a:xfrm rot="2687713">
            <a:off x="1908175" y="620713"/>
            <a:ext cx="261938" cy="366712"/>
          </a:xfrm>
          <a:prstGeom prst="rect">
            <a:avLst/>
          </a:prstGeom>
          <a:noFill/>
          <a:ln w="9525">
            <a:noFill/>
            <a:miter lim="800000"/>
            <a:headEnd/>
            <a:tailEnd/>
          </a:ln>
        </p:spPr>
        <p:txBody>
          <a:bodyPr wrap="none">
            <a:spAutoFit/>
          </a:bodyPr>
          <a:lstStyle/>
          <a:p>
            <a:r>
              <a:rPr lang="uz-Cyrl-UZ" b="1">
                <a:solidFill>
                  <a:schemeClr val="tx2"/>
                </a:solidFill>
                <a:latin typeface="Verdana" pitchFamily="34" charset="0"/>
              </a:rPr>
              <a:t> </a:t>
            </a:r>
            <a:endParaRPr lang="ru-RU" b="1">
              <a:solidFill>
                <a:schemeClr val="tx2"/>
              </a:solidFill>
              <a:latin typeface="Verdana" pitchFamily="34" charset="0"/>
            </a:endParaRPr>
          </a:p>
        </p:txBody>
      </p:sp>
      <p:sp>
        <p:nvSpPr>
          <p:cNvPr id="25604" name="Rectangle 5"/>
          <p:cNvSpPr>
            <a:spLocks noChangeArrowheads="1"/>
          </p:cNvSpPr>
          <p:nvPr/>
        </p:nvSpPr>
        <p:spPr bwMode="auto">
          <a:xfrm>
            <a:off x="1115715" y="358205"/>
            <a:ext cx="6624637" cy="2831544"/>
          </a:xfrm>
          <a:prstGeom prst="rect">
            <a:avLst/>
          </a:prstGeom>
          <a:noFill/>
          <a:ln w="9525">
            <a:noFill/>
            <a:miter lim="800000"/>
            <a:headEnd/>
            <a:tailEnd/>
          </a:ln>
        </p:spPr>
        <p:txBody>
          <a:bodyPr>
            <a:spAutoFit/>
          </a:bodyPr>
          <a:lstStyle/>
          <a:p>
            <a:pPr algn="ctr"/>
            <a:r>
              <a:rPr lang="uz-Cyrl-UZ" sz="4000" b="1">
                <a:solidFill>
                  <a:schemeClr val="bg1"/>
                </a:solidFill>
                <a:latin typeface="+mn-lt"/>
              </a:rPr>
              <a:t> </a:t>
            </a:r>
            <a:r>
              <a:rPr lang="uz-Cyrl-UZ" sz="4000" b="1" smtClean="0">
                <a:solidFill>
                  <a:schemeClr val="bg1"/>
                </a:solidFill>
                <a:latin typeface="+mn-lt"/>
              </a:rPr>
              <a:t>Мавзу: Олий </a:t>
            </a:r>
            <a:r>
              <a:rPr lang="uz-Cyrl-UZ" sz="4000" b="1">
                <a:solidFill>
                  <a:schemeClr val="bg1"/>
                </a:solidFill>
                <a:latin typeface="+mn-lt"/>
              </a:rPr>
              <a:t>мактаб таълим-тарбия жараёнининг ўзига хос хусусиятлари</a:t>
            </a:r>
            <a:endParaRPr lang="en-US" sz="4000" b="1">
              <a:solidFill>
                <a:schemeClr val="bg1"/>
              </a:solidFill>
              <a:latin typeface="+mn-lt"/>
            </a:endParaRPr>
          </a:p>
          <a:p>
            <a:pPr algn="ctr"/>
            <a:endParaRPr lang="en-US" b="1"/>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p:nvPr>
        </p:nvSpPr>
        <p:spPr>
          <a:xfrm>
            <a:off x="539750" y="692175"/>
            <a:ext cx="8001000" cy="936625"/>
          </a:xfrm>
        </p:spPr>
        <p:txBody>
          <a:bodyPr>
            <a:noAutofit/>
          </a:bodyPr>
          <a:lstStyle/>
          <a:p>
            <a:pPr algn="ctr" eaLnBrk="1" hangingPunct="1"/>
            <a:r>
              <a:rPr lang="uz-Cyrl-UZ" sz="4000" b="1" smtClean="0">
                <a:solidFill>
                  <a:schemeClr val="accent1">
                    <a:lumMod val="50000"/>
                  </a:schemeClr>
                </a:solidFill>
                <a:latin typeface="+mn-lt"/>
              </a:rPr>
              <a:t>Маърузачи </a:t>
            </a:r>
            <a:r>
              <a:rPr lang="uz-Cyrl-UZ" sz="4000" b="1" smtClean="0">
                <a:solidFill>
                  <a:schemeClr val="accent1">
                    <a:lumMod val="50000"/>
                  </a:schemeClr>
                </a:solidFill>
                <a:latin typeface="+mn-lt"/>
              </a:rPr>
              <a:t>- модераторнинг маҳорати</a:t>
            </a:r>
            <a:r>
              <a:rPr lang="uz-Cyrl-UZ" sz="4000" b="1" smtClean="0">
                <a:solidFill>
                  <a:schemeClr val="accent1">
                    <a:lumMod val="50000"/>
                  </a:schemeClr>
                </a:solidFill>
                <a:latin typeface="+mn-lt"/>
              </a:rPr>
              <a:t>?</a:t>
            </a:r>
            <a:endParaRPr lang="ru-RU" sz="4000" b="1" smtClean="0">
              <a:solidFill>
                <a:schemeClr val="accent1">
                  <a:lumMod val="50000"/>
                </a:schemeClr>
              </a:solidFill>
              <a:latin typeface="+mn-lt"/>
            </a:endParaRPr>
          </a:p>
        </p:txBody>
      </p:sp>
      <p:sp>
        <p:nvSpPr>
          <p:cNvPr id="33794" name="Rectangle 3"/>
          <p:cNvSpPr>
            <a:spLocks noGrp="1" noChangeArrowheads="1"/>
          </p:cNvSpPr>
          <p:nvPr>
            <p:ph idx="1"/>
          </p:nvPr>
        </p:nvSpPr>
        <p:spPr>
          <a:xfrm>
            <a:off x="539750" y="1700213"/>
            <a:ext cx="8001000" cy="4267200"/>
          </a:xfrm>
        </p:spPr>
        <p:style>
          <a:lnRef idx="3">
            <a:schemeClr val="lt1"/>
          </a:lnRef>
          <a:fillRef idx="1">
            <a:schemeClr val="accent1"/>
          </a:fillRef>
          <a:effectRef idx="1">
            <a:schemeClr val="accent1"/>
          </a:effectRef>
          <a:fontRef idx="minor">
            <a:schemeClr val="lt1"/>
          </a:fontRef>
        </p:style>
        <p:txBody>
          <a:bodyPr/>
          <a:lstStyle/>
          <a:p>
            <a:pPr algn="just" eaLnBrk="1" hangingPunct="1">
              <a:buClr>
                <a:schemeClr val="bg1"/>
              </a:buClr>
              <a:buFont typeface="Wingdings" pitchFamily="2" charset="2"/>
              <a:buChar char="v"/>
            </a:pPr>
            <a:r>
              <a:rPr lang="uz-Cyrl-UZ" sz="2800" smtClean="0">
                <a:solidFill>
                  <a:schemeClr val="bg1"/>
                </a:solidFill>
              </a:rPr>
              <a:t>Маърузачи-модераторнинг  махорати унинг касбий ва  мутаххассислик билимлари, кўникма ва малакасининг шаклланганлик даражасига боғлиқ.</a:t>
            </a:r>
          </a:p>
          <a:p>
            <a:pPr algn="just" eaLnBrk="1" hangingPunct="1">
              <a:buClr>
                <a:schemeClr val="bg1"/>
              </a:buClr>
              <a:buFont typeface="Wingdings" pitchFamily="2" charset="2"/>
              <a:buChar char="v"/>
            </a:pPr>
            <a:endParaRPr lang="uz-Cyrl-UZ" sz="1600" smtClean="0">
              <a:solidFill>
                <a:schemeClr val="bg1"/>
              </a:solidFill>
            </a:endParaRPr>
          </a:p>
          <a:p>
            <a:pPr algn="just" eaLnBrk="1" hangingPunct="1">
              <a:buClr>
                <a:schemeClr val="bg1"/>
              </a:buClr>
              <a:buFont typeface="Wingdings" pitchFamily="2" charset="2"/>
              <a:buChar char="v"/>
            </a:pPr>
            <a:r>
              <a:rPr lang="uz-Cyrl-UZ" sz="2800" smtClean="0">
                <a:solidFill>
                  <a:schemeClr val="bg1"/>
                </a:solidFill>
              </a:rPr>
              <a:t>Бу малакалар: лойиҳалаш, яратувчанлик</a:t>
            </a:r>
            <a:r>
              <a:rPr lang="uz-Cyrl-UZ" sz="2800" smtClean="0">
                <a:solidFill>
                  <a:schemeClr val="bg1"/>
                </a:solidFill>
              </a:rPr>
              <a:t>, инновацион </a:t>
            </a:r>
            <a:r>
              <a:rPr lang="uz-Cyrl-UZ" sz="2800" smtClean="0">
                <a:solidFill>
                  <a:schemeClr val="bg1"/>
                </a:solidFill>
              </a:rPr>
              <a:t>ва ташкилотчилик</a:t>
            </a:r>
          </a:p>
          <a:p>
            <a:pPr algn="just" eaLnBrk="1" hangingPunct="1">
              <a:buClr>
                <a:schemeClr val="bg1"/>
              </a:buClr>
              <a:buFont typeface="Wingdings" pitchFamily="2" charset="2"/>
              <a:buChar char="v"/>
            </a:pPr>
            <a:endParaRPr lang="ru-RU" sz="2200" smtClean="0">
              <a:solidFill>
                <a:schemeClr val="bg1"/>
              </a:solidFill>
            </a:endParaRPr>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p:nvPr>
        </p:nvSpPr>
        <p:spPr>
          <a:xfrm>
            <a:off x="539750" y="548605"/>
            <a:ext cx="8001000" cy="792163"/>
          </a:xfrm>
        </p:spPr>
        <p:txBody>
          <a:bodyPr>
            <a:normAutofit fontScale="90000"/>
          </a:bodyPr>
          <a:lstStyle/>
          <a:p>
            <a:pPr algn="ctr" eaLnBrk="1" hangingPunct="1"/>
            <a:r>
              <a:rPr lang="uz-Cyrl-UZ" b="1" smtClean="0">
                <a:solidFill>
                  <a:schemeClr val="accent1">
                    <a:lumMod val="75000"/>
                  </a:schemeClr>
                </a:solidFill>
                <a:latin typeface="+mn-lt"/>
              </a:rPr>
              <a:t>Мантиқий хулоса.....</a:t>
            </a:r>
            <a:endParaRPr lang="ru-RU" b="1" smtClean="0">
              <a:solidFill>
                <a:schemeClr val="accent1">
                  <a:lumMod val="75000"/>
                </a:schemeClr>
              </a:solidFill>
              <a:latin typeface="+mn-lt"/>
            </a:endParaRPr>
          </a:p>
        </p:txBody>
      </p:sp>
      <p:sp>
        <p:nvSpPr>
          <p:cNvPr id="34818" name="Rectangle 3"/>
          <p:cNvSpPr>
            <a:spLocks noGrp="1" noChangeArrowheads="1"/>
          </p:cNvSpPr>
          <p:nvPr>
            <p:ph idx="1"/>
          </p:nvPr>
        </p:nvSpPr>
        <p:spPr>
          <a:xfrm>
            <a:off x="323850" y="1412875"/>
            <a:ext cx="8001000" cy="4606925"/>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eaLnBrk="1" hangingPunct="1">
              <a:lnSpc>
                <a:spcPct val="80000"/>
              </a:lnSpc>
            </a:pPr>
            <a:endParaRPr lang="uz-Cyrl-UZ" sz="2800" smtClean="0">
              <a:solidFill>
                <a:schemeClr val="bg1"/>
              </a:solidFill>
            </a:endParaRPr>
          </a:p>
          <a:p>
            <a:pPr algn="ctr" eaLnBrk="1" hangingPunct="1">
              <a:lnSpc>
                <a:spcPct val="80000"/>
              </a:lnSpc>
            </a:pPr>
            <a:r>
              <a:rPr lang="uz-Cyrl-UZ" sz="2800" smtClean="0">
                <a:solidFill>
                  <a:schemeClr val="bg1"/>
                </a:solidFill>
              </a:rPr>
              <a:t>“Лекторликнинг асосий элементларидан бири- беихтиёр алоқа рефлексини хосил қилишдир” </a:t>
            </a:r>
          </a:p>
          <a:p>
            <a:pPr algn="ctr" eaLnBrk="1" hangingPunct="1">
              <a:lnSpc>
                <a:spcPct val="80000"/>
              </a:lnSpc>
              <a:buFont typeface="Wingdings" pitchFamily="2" charset="2"/>
              <a:buNone/>
            </a:pPr>
            <a:r>
              <a:rPr lang="uz-Cyrl-UZ" sz="2800" smtClean="0">
                <a:solidFill>
                  <a:schemeClr val="bg1"/>
                </a:solidFill>
              </a:rPr>
              <a:t>                                           </a:t>
            </a:r>
            <a:r>
              <a:rPr lang="ru-RU" sz="2800" smtClean="0">
                <a:solidFill>
                  <a:schemeClr val="bg1"/>
                </a:solidFill>
              </a:rPr>
              <a:t>(</a:t>
            </a:r>
            <a:r>
              <a:rPr lang="ru-RU" sz="2800" smtClean="0">
                <a:solidFill>
                  <a:schemeClr val="bg1"/>
                </a:solidFill>
              </a:rPr>
              <a:t>Д. Гриндер, Р. Бэндлер) </a:t>
            </a:r>
          </a:p>
          <a:p>
            <a:pPr algn="ctr" eaLnBrk="1" hangingPunct="1">
              <a:lnSpc>
                <a:spcPct val="80000"/>
              </a:lnSpc>
            </a:pPr>
            <a:endParaRPr lang="uz-Cyrl-UZ" sz="2800" smtClean="0">
              <a:solidFill>
                <a:schemeClr val="bg1"/>
              </a:solidFill>
            </a:endParaRPr>
          </a:p>
          <a:p>
            <a:pPr algn="ctr" eaLnBrk="1" hangingPunct="1">
              <a:lnSpc>
                <a:spcPct val="80000"/>
              </a:lnSpc>
              <a:buFont typeface="Wingdings" pitchFamily="2" charset="2"/>
              <a:buNone/>
            </a:pPr>
            <a:r>
              <a:rPr lang="uz-Cyrl-UZ" sz="2800" smtClean="0">
                <a:solidFill>
                  <a:schemeClr val="bg1"/>
                </a:solidFill>
              </a:rPr>
              <a:t>Бу  инпут дарсларига хос хусусият бўлиб, лектор-модератор қуйидаги тамойиллар асосида ҳаракат қилади. </a:t>
            </a:r>
          </a:p>
          <a:p>
            <a:pPr algn="ctr" eaLnBrk="1" hangingPunct="1">
              <a:lnSpc>
                <a:spcPct val="80000"/>
              </a:lnSpc>
              <a:buFont typeface="Wingdings" pitchFamily="2" charset="2"/>
              <a:buNone/>
            </a:pPr>
            <a:r>
              <a:rPr lang="uz-Cyrl-UZ" sz="2800" smtClean="0">
                <a:solidFill>
                  <a:schemeClr val="bg1"/>
                </a:solidFill>
              </a:rPr>
              <a:t> </a:t>
            </a:r>
            <a:endParaRPr lang="ru-RU" sz="2800" smtClean="0">
              <a:solidFill>
                <a:schemeClr val="bg1"/>
              </a:solidFill>
            </a:endParaRPr>
          </a:p>
          <a:p>
            <a:pPr algn="ctr" eaLnBrk="1" hangingPunct="1">
              <a:lnSpc>
                <a:spcPct val="80000"/>
              </a:lnSpc>
              <a:buFont typeface="Wingdings" pitchFamily="2" charset="2"/>
              <a:buNone/>
            </a:pPr>
            <a:r>
              <a:rPr lang="ru-RU" sz="2800" smtClean="0">
                <a:solidFill>
                  <a:schemeClr val="bg1"/>
                </a:solidFill>
              </a:rPr>
              <a:t> </a:t>
            </a:r>
            <a:r>
              <a:rPr lang="uz-Cyrl-UZ" sz="2800" smtClean="0">
                <a:solidFill>
                  <a:schemeClr val="bg1"/>
                </a:solidFill>
              </a:rPr>
              <a:t> </a:t>
            </a:r>
            <a:endParaRPr lang="ru-RU" sz="2800" smtClean="0">
              <a:solidFill>
                <a:schemeClr val="bg1"/>
              </a:solidFill>
            </a:endParaRPr>
          </a:p>
          <a:p>
            <a:pPr algn="ctr" eaLnBrk="1" hangingPunct="1">
              <a:lnSpc>
                <a:spcPct val="80000"/>
              </a:lnSpc>
            </a:pPr>
            <a:endParaRPr lang="ru-RU" sz="2800" smtClean="0">
              <a:solidFill>
                <a:schemeClr val="bg1"/>
              </a:solidFill>
            </a:endParaRPr>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a:xfrm>
            <a:off x="814536" y="764704"/>
            <a:ext cx="7573888" cy="1168152"/>
          </a:xfrm>
        </p:spPr>
        <p:txBody>
          <a:bodyPr>
            <a:noAutofit/>
          </a:bodyPr>
          <a:lstStyle/>
          <a:p>
            <a:pPr algn="ctr" eaLnBrk="1" hangingPunct="1"/>
            <a:r>
              <a:rPr lang="uz-Cyrl-UZ" sz="4000" b="1" smtClean="0">
                <a:solidFill>
                  <a:schemeClr val="accent1">
                    <a:lumMod val="75000"/>
                  </a:schemeClr>
                </a:solidFill>
                <a:latin typeface="+mn-lt"/>
              </a:rPr>
              <a:t>Инпутни самарали тайёрлаш           </a:t>
            </a:r>
            <a:br>
              <a:rPr lang="uz-Cyrl-UZ" sz="4000" b="1" smtClean="0">
                <a:solidFill>
                  <a:schemeClr val="accent1">
                    <a:lumMod val="75000"/>
                  </a:schemeClr>
                </a:solidFill>
                <a:latin typeface="+mn-lt"/>
              </a:rPr>
            </a:br>
            <a:r>
              <a:rPr lang="uz-Cyrl-UZ" sz="4000" b="1" smtClean="0">
                <a:solidFill>
                  <a:schemeClr val="accent1">
                    <a:lumMod val="75000"/>
                  </a:schemeClr>
                </a:solidFill>
                <a:latin typeface="+mn-lt"/>
              </a:rPr>
              <a:t>тамойиллари</a:t>
            </a:r>
            <a:endParaRPr lang="ru-RU" sz="4000" b="1" smtClean="0">
              <a:solidFill>
                <a:schemeClr val="accent1">
                  <a:lumMod val="75000"/>
                </a:schemeClr>
              </a:solidFill>
              <a:latin typeface="+mn-lt"/>
            </a:endParaRPr>
          </a:p>
        </p:txBody>
      </p:sp>
      <p:sp>
        <p:nvSpPr>
          <p:cNvPr id="35842" name="Rectangle 3"/>
          <p:cNvSpPr>
            <a:spLocks noGrp="1" noChangeArrowheads="1"/>
          </p:cNvSpPr>
          <p:nvPr>
            <p:ph idx="1"/>
          </p:nvPr>
        </p:nvSpPr>
        <p:spPr>
          <a:xfrm>
            <a:off x="539552" y="2132856"/>
            <a:ext cx="8064896" cy="3672408"/>
          </a:xfrm>
        </p:spPr>
        <p:style>
          <a:lnRef idx="3">
            <a:schemeClr val="lt1"/>
          </a:lnRef>
          <a:fillRef idx="1">
            <a:schemeClr val="accent1"/>
          </a:fillRef>
          <a:effectRef idx="1">
            <a:schemeClr val="accent1"/>
          </a:effectRef>
          <a:fontRef idx="minor">
            <a:schemeClr val="lt1"/>
          </a:fontRef>
        </p:style>
        <p:txBody>
          <a:bodyPr>
            <a:noAutofit/>
          </a:bodyPr>
          <a:lstStyle/>
          <a:p>
            <a:pPr eaLnBrk="1" hangingPunct="1"/>
            <a:r>
              <a:rPr lang="uz-Cyrl-UZ" sz="3200" smtClean="0"/>
              <a:t>Инпут вақти 15-20 минутдан </a:t>
            </a:r>
            <a:r>
              <a:rPr lang="uz-Cyrl-UZ" sz="3200" smtClean="0"/>
              <a:t>ошмаслиги</a:t>
            </a:r>
            <a:r>
              <a:rPr lang="uz-Cyrl-UZ" sz="3200" smtClean="0"/>
              <a:t>;</a:t>
            </a:r>
          </a:p>
          <a:p>
            <a:pPr algn="just"/>
            <a:r>
              <a:rPr lang="uz-Cyrl-UZ" sz="3200" smtClean="0"/>
              <a:t>Инпут </a:t>
            </a:r>
            <a:r>
              <a:rPr lang="uz-Cyrl-UZ" sz="3200" smtClean="0"/>
              <a:t>дарслар - визуаллаштирилган бўлиши </a:t>
            </a:r>
            <a:r>
              <a:rPr lang="uz-Cyrl-UZ" sz="3200" smtClean="0"/>
              <a:t>(ватманда намойиш, кодоскоп ёки проекторда намойиш қилиш, доска ёки флип-чатдан </a:t>
            </a:r>
            <a:r>
              <a:rPr lang="uz-Cyrl-UZ" sz="3200" smtClean="0"/>
              <a:t>фойдаланиш</a:t>
            </a:r>
            <a:r>
              <a:rPr lang="uz-Cyrl-UZ" sz="3200" smtClean="0"/>
              <a:t>);</a:t>
            </a:r>
            <a:endParaRPr lang="ru-RU" sz="3200" smtClean="0"/>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idx="1"/>
          </p:nvPr>
        </p:nvSpPr>
        <p:spPr>
          <a:xfrm>
            <a:off x="755576" y="1412776"/>
            <a:ext cx="7543800" cy="4462264"/>
          </a:xfrm>
        </p:spPr>
        <p:style>
          <a:lnRef idx="3">
            <a:schemeClr val="lt1"/>
          </a:lnRef>
          <a:fillRef idx="1">
            <a:schemeClr val="accent1"/>
          </a:fillRef>
          <a:effectRef idx="1">
            <a:schemeClr val="accent1"/>
          </a:effectRef>
          <a:fontRef idx="minor">
            <a:schemeClr val="lt1"/>
          </a:fontRef>
        </p:style>
        <p:txBody>
          <a:bodyPr>
            <a:noAutofit/>
          </a:bodyPr>
          <a:lstStyle/>
          <a:p>
            <a:pPr algn="just" eaLnBrk="1" hangingPunct="1"/>
            <a:r>
              <a:rPr lang="uz-Cyrl-UZ" sz="2800" smtClean="0"/>
              <a:t>Назарий материални жонлантириш-интерфаол усуллар орқали вазиятлар яратиш; қиёслаш, нима учун? қандай</a:t>
            </a:r>
            <a:r>
              <a:rPr lang="uz-Cyrl-UZ" sz="2800" smtClean="0"/>
              <a:t>? методлари </a:t>
            </a:r>
            <a:r>
              <a:rPr lang="uz-Cyrl-UZ" sz="2800" smtClean="0"/>
              <a:t>орқали </a:t>
            </a:r>
            <a:r>
              <a:rPr lang="uz-Cyrl-UZ" sz="2800" smtClean="0"/>
              <a:t>асослаш;</a:t>
            </a:r>
            <a:endParaRPr lang="uz-Cyrl-UZ" sz="2800" smtClean="0"/>
          </a:p>
          <a:p>
            <a:pPr algn="just" eaLnBrk="1" hangingPunct="1"/>
            <a:r>
              <a:rPr lang="uz-Cyrl-UZ" sz="2800" smtClean="0"/>
              <a:t>илмий </a:t>
            </a:r>
            <a:r>
              <a:rPr lang="uz-Cyrl-UZ" sz="2800" smtClean="0"/>
              <a:t>тилда гапириш, илмий атама, ибораларга изоҳ бериш</a:t>
            </a:r>
            <a:r>
              <a:rPr lang="uz-Cyrl-UZ" sz="2800" smtClean="0"/>
              <a:t>;</a:t>
            </a:r>
            <a:endParaRPr lang="uz-Cyrl-UZ" sz="2800" smtClean="0"/>
          </a:p>
          <a:p>
            <a:pPr algn="just"/>
            <a:r>
              <a:rPr lang="uz-Cyrl-UZ" sz="2800" smtClean="0"/>
              <a:t>Инпут монолог эмас, </a:t>
            </a:r>
            <a:r>
              <a:rPr lang="uz-Cyrl-UZ" sz="2800" smtClean="0"/>
              <a:t>иштирокчилар </a:t>
            </a:r>
            <a:r>
              <a:rPr lang="uz-Cyrl-UZ" sz="2800" smtClean="0"/>
              <a:t>билан қайтарма алоқани фаол </a:t>
            </a:r>
            <a:r>
              <a:rPr lang="uz-Cyrl-UZ" sz="2800" smtClean="0"/>
              <a:t>қўллаш </a:t>
            </a:r>
            <a:r>
              <a:rPr lang="uz-Cyrl-UZ" sz="2800" smtClean="0"/>
              <a:t>(ақлий ҳужум, диалог, бумеранг</a:t>
            </a:r>
            <a:r>
              <a:rPr lang="uz-Cyrl-UZ" sz="2800" smtClean="0"/>
              <a:t>);</a:t>
            </a:r>
            <a:endParaRPr lang="ru-RU" sz="2800" smtClean="0"/>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ChangeArrowheads="1"/>
          </p:cNvSpPr>
          <p:nvPr>
            <p:ph type="title"/>
          </p:nvPr>
        </p:nvSpPr>
        <p:spPr>
          <a:xfrm>
            <a:off x="827584" y="460648"/>
            <a:ext cx="7488832" cy="1600200"/>
          </a:xfrm>
        </p:spPr>
        <p:txBody>
          <a:bodyPr>
            <a:normAutofit fontScale="90000"/>
          </a:bodyPr>
          <a:lstStyle/>
          <a:p>
            <a:pPr algn="ctr" eaLnBrk="1" hangingPunct="1"/>
            <a:r>
              <a:rPr lang="uz-Cyrl-UZ" smtClean="0">
                <a:solidFill>
                  <a:schemeClr val="accent1">
                    <a:lumMod val="75000"/>
                  </a:schemeClr>
                </a:solidFill>
                <a:latin typeface="+mn-lt"/>
              </a:rPr>
              <a:t>Маъруза ва </a:t>
            </a:r>
            <a:r>
              <a:rPr lang="uz-Cyrl-UZ" smtClean="0">
                <a:solidFill>
                  <a:schemeClr val="accent1">
                    <a:lumMod val="75000"/>
                  </a:schemeClr>
                </a:solidFill>
                <a:latin typeface="+mn-lt"/>
              </a:rPr>
              <a:t>инпут дарслари</a:t>
            </a:r>
            <a:r>
              <a:rPr lang="uz-Cyrl-UZ" smtClean="0">
                <a:solidFill>
                  <a:schemeClr val="accent1">
                    <a:lumMod val="75000"/>
                  </a:schemeClr>
                </a:solidFill>
                <a:latin typeface="+mn-lt"/>
              </a:rPr>
              <a:t>....  </a:t>
            </a:r>
            <a:endParaRPr lang="ru-RU" smtClean="0">
              <a:solidFill>
                <a:schemeClr val="accent1">
                  <a:lumMod val="75000"/>
                </a:schemeClr>
              </a:solidFill>
              <a:latin typeface="+mn-lt"/>
            </a:endParaRPr>
          </a:p>
        </p:txBody>
      </p:sp>
      <p:sp>
        <p:nvSpPr>
          <p:cNvPr id="41986" name="Rectangle 3"/>
          <p:cNvSpPr>
            <a:spLocks noGrp="1" noChangeArrowheads="1"/>
          </p:cNvSpPr>
          <p:nvPr>
            <p:ph idx="1"/>
          </p:nvPr>
        </p:nvSpPr>
        <p:spPr>
          <a:xfrm>
            <a:off x="478160" y="2204864"/>
            <a:ext cx="8198296" cy="3886200"/>
          </a:xfrm>
        </p:spPr>
        <p:style>
          <a:lnRef idx="3">
            <a:schemeClr val="lt1"/>
          </a:lnRef>
          <a:fillRef idx="1">
            <a:schemeClr val="accent1"/>
          </a:fillRef>
          <a:effectRef idx="1">
            <a:schemeClr val="accent1"/>
          </a:effectRef>
          <a:fontRef idx="minor">
            <a:schemeClr val="lt1"/>
          </a:fontRef>
        </p:style>
        <p:txBody>
          <a:bodyPr>
            <a:normAutofit lnSpcReduction="10000"/>
          </a:bodyPr>
          <a:lstStyle/>
          <a:p>
            <a:pPr algn="just">
              <a:buClr>
                <a:schemeClr val="bg1"/>
              </a:buClr>
              <a:buFont typeface="Wingdings" pitchFamily="2" charset="2"/>
              <a:buChar char="v"/>
            </a:pPr>
            <a:r>
              <a:rPr lang="uz-Cyrl-UZ" sz="3100" smtClean="0"/>
              <a:t> маъруза </a:t>
            </a:r>
            <a:r>
              <a:rPr lang="uz-Cyrl-UZ" sz="3100" smtClean="0"/>
              <a:t>ва инпут</a:t>
            </a:r>
            <a:r>
              <a:rPr lang="ru-RU" sz="3100" smtClean="0"/>
              <a:t> дарслар</a:t>
            </a:r>
            <a:r>
              <a:rPr lang="uz-Cyrl-UZ" sz="3100" smtClean="0"/>
              <a:t>и</a:t>
            </a:r>
            <a:r>
              <a:rPr lang="ru-RU" sz="3100"/>
              <a:t> </a:t>
            </a:r>
            <a:r>
              <a:rPr lang="ru-RU" sz="3100" smtClean="0"/>
              <a:t>илмий </a:t>
            </a:r>
            <a:r>
              <a:rPr lang="ru-RU" sz="3100" smtClean="0"/>
              <a:t>билимлар асосларини </a:t>
            </a:r>
            <a:r>
              <a:rPr lang="ru-RU" sz="3100" smtClean="0"/>
              <a:t>яратади; </a:t>
            </a:r>
          </a:p>
          <a:p>
            <a:pPr algn="just">
              <a:buClr>
                <a:schemeClr val="bg1"/>
              </a:buClr>
              <a:buFont typeface="Wingdings" pitchFamily="2" charset="2"/>
              <a:buChar char="v"/>
            </a:pPr>
            <a:r>
              <a:rPr lang="ru-RU" sz="3100" smtClean="0"/>
              <a:t>назарий </a:t>
            </a:r>
            <a:r>
              <a:rPr lang="ru-RU" sz="3100" smtClean="0"/>
              <a:t>билим за</a:t>
            </a:r>
            <a:r>
              <a:rPr lang="uz-Cyrl-UZ" sz="3100" smtClean="0"/>
              <a:t>ҳирасини </a:t>
            </a:r>
            <a:r>
              <a:rPr lang="uz-Cyrl-UZ" sz="3100" smtClean="0"/>
              <a:t>шакллантиради; </a:t>
            </a:r>
          </a:p>
          <a:p>
            <a:pPr algn="just">
              <a:buClr>
                <a:schemeClr val="bg1"/>
              </a:buClr>
              <a:buFont typeface="Wingdings" pitchFamily="2" charset="2"/>
              <a:buChar char="v"/>
            </a:pPr>
            <a:r>
              <a:rPr lang="uz-Cyrl-UZ" sz="3100" smtClean="0"/>
              <a:t>талабаларга </a:t>
            </a:r>
            <a:r>
              <a:rPr lang="uz-Cyrl-UZ" sz="3100" smtClean="0"/>
              <a:t>илмий-тадқиқот йўналишларини, метод ва услубларини очиб </a:t>
            </a:r>
            <a:r>
              <a:rPr lang="uz-Cyrl-UZ" sz="3100" smtClean="0"/>
              <a:t>беради; </a:t>
            </a:r>
          </a:p>
          <a:p>
            <a:pPr algn="just">
              <a:buClr>
                <a:schemeClr val="bg1"/>
              </a:buClr>
              <a:buFont typeface="Wingdings" pitchFamily="2" charset="2"/>
              <a:buChar char="v"/>
            </a:pPr>
            <a:r>
              <a:rPr lang="uz-Cyrl-UZ" sz="3100" smtClean="0"/>
              <a:t>ўқитишнинг </a:t>
            </a:r>
            <a:r>
              <a:rPr lang="uz-Cyrl-UZ" sz="3100" smtClean="0"/>
              <a:t>бошқа шаклларига йўналтиради ва </a:t>
            </a:r>
            <a:r>
              <a:rPr lang="uz-Cyrl-UZ" sz="3100" smtClean="0"/>
              <a:t>ҳ.к.</a:t>
            </a:r>
            <a:endParaRPr lang="uz-Cyrl-UZ" sz="3100" smtClean="0"/>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ChangeArrowheads="1"/>
          </p:cNvSpPr>
          <p:nvPr>
            <p:ph type="title"/>
          </p:nvPr>
        </p:nvSpPr>
        <p:spPr>
          <a:xfrm>
            <a:off x="539552" y="692696"/>
            <a:ext cx="8064896" cy="1224136"/>
          </a:xfrm>
        </p:spPr>
        <p:txBody>
          <a:bodyPr>
            <a:normAutofit/>
          </a:bodyPr>
          <a:lstStyle/>
          <a:p>
            <a:pPr algn="ctr" eaLnBrk="1" hangingPunct="1"/>
            <a:r>
              <a:rPr lang="uz-Cyrl-UZ" sz="3600" b="1" smtClean="0">
                <a:solidFill>
                  <a:schemeClr val="accent1">
                    <a:lumMod val="75000"/>
                  </a:schemeClr>
                </a:solidFill>
                <a:latin typeface="+mn-lt"/>
              </a:rPr>
              <a:t>Маъруза ва инпут дарсларнинг функциялари</a:t>
            </a:r>
            <a:endParaRPr lang="ru-RU" sz="3600" b="1" smtClean="0">
              <a:solidFill>
                <a:schemeClr val="accent1">
                  <a:lumMod val="75000"/>
                </a:schemeClr>
              </a:solidFill>
              <a:latin typeface="+mn-lt"/>
            </a:endParaRPr>
          </a:p>
        </p:txBody>
      </p:sp>
      <p:sp>
        <p:nvSpPr>
          <p:cNvPr id="43010" name="Rectangle 3"/>
          <p:cNvSpPr>
            <a:spLocks noGrp="1" noChangeArrowheads="1"/>
          </p:cNvSpPr>
          <p:nvPr>
            <p:ph idx="1"/>
          </p:nvPr>
        </p:nvSpPr>
        <p:spPr>
          <a:xfrm>
            <a:off x="467544" y="2060848"/>
            <a:ext cx="7992888" cy="3886200"/>
          </a:xfrm>
        </p:spPr>
        <p:style>
          <a:lnRef idx="3">
            <a:schemeClr val="lt1"/>
          </a:lnRef>
          <a:fillRef idx="1">
            <a:schemeClr val="accent1"/>
          </a:fillRef>
          <a:effectRef idx="1">
            <a:schemeClr val="accent1"/>
          </a:effectRef>
          <a:fontRef idx="minor">
            <a:schemeClr val="lt1"/>
          </a:fontRef>
        </p:style>
        <p:txBody>
          <a:bodyPr>
            <a:normAutofit/>
          </a:bodyPr>
          <a:lstStyle/>
          <a:p>
            <a:pPr eaLnBrk="1" hangingPunct="1">
              <a:buClr>
                <a:schemeClr val="bg1"/>
              </a:buClr>
              <a:buFont typeface="Wingdings" pitchFamily="2" charset="2"/>
              <a:buChar char="q"/>
            </a:pPr>
            <a:r>
              <a:rPr lang="uz-Cyrl-UZ" sz="2800" smtClean="0"/>
              <a:t>таълимийлик</a:t>
            </a:r>
            <a:r>
              <a:rPr lang="uz-Cyrl-UZ" sz="2800" smtClean="0"/>
              <a:t>, </a:t>
            </a:r>
            <a:endParaRPr lang="uz-Cyrl-UZ" sz="2800" smtClean="0"/>
          </a:p>
          <a:p>
            <a:pPr eaLnBrk="1" hangingPunct="1">
              <a:buClr>
                <a:schemeClr val="bg1"/>
              </a:buClr>
              <a:buFont typeface="Wingdings" pitchFamily="2" charset="2"/>
              <a:buChar char="q"/>
            </a:pPr>
            <a:r>
              <a:rPr lang="uz-Cyrl-UZ" sz="2800" smtClean="0"/>
              <a:t>тарбиявийлик</a:t>
            </a:r>
            <a:r>
              <a:rPr lang="uz-Cyrl-UZ" sz="2800" smtClean="0"/>
              <a:t>, </a:t>
            </a:r>
            <a:endParaRPr lang="uz-Cyrl-UZ" sz="2800" smtClean="0"/>
          </a:p>
          <a:p>
            <a:pPr eaLnBrk="1" hangingPunct="1">
              <a:buClr>
                <a:schemeClr val="bg1"/>
              </a:buClr>
              <a:buFont typeface="Wingdings" pitchFamily="2" charset="2"/>
              <a:buChar char="q"/>
            </a:pPr>
            <a:r>
              <a:rPr lang="uz-Cyrl-UZ" sz="2800" smtClean="0"/>
              <a:t>ривожлантирувчи</a:t>
            </a:r>
            <a:r>
              <a:rPr lang="uz-Cyrl-UZ" sz="2800" smtClean="0"/>
              <a:t>, </a:t>
            </a:r>
            <a:endParaRPr lang="uz-Cyrl-UZ" sz="2800" smtClean="0"/>
          </a:p>
          <a:p>
            <a:pPr eaLnBrk="1" hangingPunct="1">
              <a:buClr>
                <a:schemeClr val="bg1"/>
              </a:buClr>
              <a:buFont typeface="Wingdings" pitchFamily="2" charset="2"/>
              <a:buChar char="q"/>
            </a:pPr>
            <a:r>
              <a:rPr lang="uz-Cyrl-UZ" sz="2800" smtClean="0"/>
              <a:t>мотивацион (</a:t>
            </a:r>
            <a:r>
              <a:rPr lang="uz-Cyrl-UZ" sz="2800" smtClean="0"/>
              <a:t>мақсадлилик, йўналтирилганлик) </a:t>
            </a:r>
            <a:endParaRPr lang="uz-Cyrl-UZ" sz="2800" smtClean="0"/>
          </a:p>
          <a:p>
            <a:pPr eaLnBrk="1" hangingPunct="1">
              <a:buClr>
                <a:schemeClr val="bg1"/>
              </a:buClr>
              <a:buFont typeface="Wingdings" pitchFamily="2" charset="2"/>
              <a:buChar char="q"/>
            </a:pPr>
            <a:r>
              <a:rPr lang="uz-Cyrl-UZ" sz="2800" smtClean="0"/>
              <a:t>ташкилотчилик.</a:t>
            </a:r>
            <a:endParaRPr lang="uz-Cyrl-UZ" sz="2800" smtClean="0"/>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a:xfrm>
            <a:off x="1030560" y="620688"/>
            <a:ext cx="7069832" cy="1096144"/>
          </a:xfrm>
        </p:spPr>
        <p:txBody>
          <a:bodyPr/>
          <a:lstStyle/>
          <a:p>
            <a:pPr eaLnBrk="1" hangingPunct="1"/>
            <a:r>
              <a:rPr lang="uz-Cyrl-UZ" smtClean="0">
                <a:solidFill>
                  <a:schemeClr val="accent1">
                    <a:lumMod val="75000"/>
                  </a:schemeClr>
                </a:solidFill>
                <a:latin typeface="+mn-lt"/>
              </a:rPr>
              <a:t>Мантиқий хулоса.....</a:t>
            </a:r>
            <a:endParaRPr lang="ru-RU" smtClean="0">
              <a:solidFill>
                <a:schemeClr val="accent1">
                  <a:lumMod val="75000"/>
                </a:schemeClr>
              </a:solidFill>
              <a:latin typeface="+mn-lt"/>
            </a:endParaRPr>
          </a:p>
        </p:txBody>
      </p:sp>
      <p:sp>
        <p:nvSpPr>
          <p:cNvPr id="48130" name="Rectangle 3"/>
          <p:cNvSpPr>
            <a:spLocks noGrp="1" noChangeArrowheads="1"/>
          </p:cNvSpPr>
          <p:nvPr>
            <p:ph idx="1"/>
          </p:nvPr>
        </p:nvSpPr>
        <p:spPr>
          <a:xfrm>
            <a:off x="611560" y="1772816"/>
            <a:ext cx="8001000" cy="4104034"/>
          </a:xfrm>
        </p:spPr>
        <p:style>
          <a:lnRef idx="3">
            <a:schemeClr val="lt1"/>
          </a:lnRef>
          <a:fillRef idx="1">
            <a:schemeClr val="accent1"/>
          </a:fillRef>
          <a:effectRef idx="1">
            <a:schemeClr val="accent1"/>
          </a:effectRef>
          <a:fontRef idx="minor">
            <a:schemeClr val="lt1"/>
          </a:fontRef>
        </p:style>
        <p:txBody>
          <a:bodyPr>
            <a:normAutofit/>
          </a:bodyPr>
          <a:lstStyle/>
          <a:p>
            <a:pPr algn="just" eaLnBrk="1" hangingPunct="1">
              <a:lnSpc>
                <a:spcPct val="90000"/>
              </a:lnSpc>
            </a:pPr>
            <a:r>
              <a:rPr lang="uz-Cyrl-UZ" sz="3200" smtClean="0">
                <a:solidFill>
                  <a:schemeClr val="bg1"/>
                </a:solidFill>
              </a:rPr>
              <a:t>“</a:t>
            </a:r>
            <a:r>
              <a:rPr lang="uz-Cyrl-UZ" sz="3200" smtClean="0">
                <a:solidFill>
                  <a:schemeClr val="bg1"/>
                </a:solidFill>
              </a:rPr>
              <a:t>Лектор - модераторликнинг </a:t>
            </a:r>
            <a:r>
              <a:rPr lang="uz-Cyrl-UZ" sz="3200" smtClean="0">
                <a:solidFill>
                  <a:schemeClr val="bg1"/>
                </a:solidFill>
              </a:rPr>
              <a:t>асосий элементларидан </a:t>
            </a:r>
            <a:r>
              <a:rPr lang="uz-Cyrl-UZ" sz="3200" smtClean="0">
                <a:solidFill>
                  <a:schemeClr val="bg1"/>
                </a:solidFill>
              </a:rPr>
              <a:t>бири - </a:t>
            </a:r>
            <a:r>
              <a:rPr lang="uz-Cyrl-UZ" sz="3200" smtClean="0">
                <a:solidFill>
                  <a:schemeClr val="bg1"/>
                </a:solidFill>
              </a:rPr>
              <a:t>тингловчилар ихтиёрий тафаккур орқали жавобни топгунча” беихтиёр қайтарма алоқа рефлексини хосил қилиш орқали ечимга тезроқ келиш”дир.</a:t>
            </a:r>
          </a:p>
          <a:p>
            <a:pPr eaLnBrk="1" hangingPunct="1">
              <a:lnSpc>
                <a:spcPct val="90000"/>
              </a:lnSpc>
            </a:pPr>
            <a:r>
              <a:rPr lang="uz-Cyrl-UZ" sz="1800" smtClean="0">
                <a:solidFill>
                  <a:schemeClr val="bg1"/>
                </a:solidFill>
              </a:rPr>
              <a:t> </a:t>
            </a:r>
            <a:endParaRPr lang="ru-RU" sz="1800" smtClean="0">
              <a:solidFill>
                <a:schemeClr val="bg1"/>
              </a:solidFill>
            </a:endParaRPr>
          </a:p>
          <a:p>
            <a:pPr algn="r" eaLnBrk="1" hangingPunct="1">
              <a:lnSpc>
                <a:spcPct val="90000"/>
              </a:lnSpc>
              <a:buFont typeface="Wingdings" pitchFamily="2" charset="2"/>
              <a:buNone/>
            </a:pPr>
            <a:r>
              <a:rPr lang="ru-RU" sz="2100" smtClean="0">
                <a:solidFill>
                  <a:schemeClr val="bg1"/>
                </a:solidFill>
              </a:rPr>
              <a:t> </a:t>
            </a:r>
            <a:r>
              <a:rPr lang="uz-Cyrl-UZ" sz="2100" smtClean="0">
                <a:solidFill>
                  <a:schemeClr val="bg1"/>
                </a:solidFill>
              </a:rPr>
              <a:t>                                      </a:t>
            </a:r>
            <a:r>
              <a:rPr lang="ru-RU" sz="3200" smtClean="0">
                <a:solidFill>
                  <a:schemeClr val="bg1"/>
                </a:solidFill>
              </a:rPr>
              <a:t>Ричард </a:t>
            </a:r>
            <a:r>
              <a:rPr lang="ru-RU" sz="3200" smtClean="0">
                <a:solidFill>
                  <a:schemeClr val="bg1"/>
                </a:solidFill>
              </a:rPr>
              <a:t>Бэндлер</a:t>
            </a:r>
            <a:endParaRPr lang="ru-RU" sz="3200" smtClean="0">
              <a:solidFill>
                <a:schemeClr val="bg1"/>
              </a:solidFill>
            </a:endParaRPr>
          </a:p>
          <a:p>
            <a:pPr eaLnBrk="1" hangingPunct="1">
              <a:lnSpc>
                <a:spcPct val="90000"/>
              </a:lnSpc>
              <a:buFont typeface="Wingdings" pitchFamily="2" charset="2"/>
              <a:buNone/>
            </a:pPr>
            <a:endParaRPr lang="ru-RU" sz="2100" smtClean="0">
              <a:solidFill>
                <a:schemeClr val="bg1"/>
              </a:solidFill>
            </a:endParaRPr>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idx="1"/>
          </p:nvPr>
        </p:nvSpPr>
        <p:spPr>
          <a:xfrm>
            <a:off x="1060648" y="766936"/>
            <a:ext cx="7543800" cy="5326360"/>
          </a:xfrm>
        </p:spPr>
        <p:txBody>
          <a:bodyPr>
            <a:normAutofit fontScale="55000" lnSpcReduction="20000"/>
          </a:bodyPr>
          <a:lstStyle/>
          <a:p>
            <a:pPr marL="0" indent="0" algn="ctr">
              <a:lnSpc>
                <a:spcPct val="120000"/>
              </a:lnSpc>
              <a:buNone/>
            </a:pPr>
            <a:r>
              <a:rPr lang="uz-Cyrl-UZ" sz="2800" smtClean="0">
                <a:solidFill>
                  <a:srgbClr val="006600"/>
                </a:solidFill>
              </a:rPr>
              <a:t> </a:t>
            </a:r>
            <a:r>
              <a:rPr lang="uz-Cyrl-UZ" sz="4500" b="1" smtClean="0">
                <a:solidFill>
                  <a:srgbClr val="006600"/>
                </a:solidFill>
              </a:rPr>
              <a:t>РЕЖА:</a:t>
            </a:r>
          </a:p>
          <a:p>
            <a:pPr marL="0" indent="0" algn="ctr">
              <a:lnSpc>
                <a:spcPct val="120000"/>
              </a:lnSpc>
              <a:buNone/>
            </a:pPr>
            <a:endParaRPr lang="uz-Cyrl-UZ" sz="4500" b="1" smtClean="0">
              <a:solidFill>
                <a:srgbClr val="006600"/>
              </a:solidFill>
            </a:endParaRPr>
          </a:p>
          <a:p>
            <a:pPr marL="0" indent="0" algn="just">
              <a:lnSpc>
                <a:spcPct val="120000"/>
              </a:lnSpc>
              <a:buNone/>
            </a:pPr>
            <a:r>
              <a:rPr lang="uz-Cyrl-UZ" sz="4500" b="1" smtClean="0">
                <a:solidFill>
                  <a:srgbClr val="006600"/>
                </a:solidFill>
              </a:rPr>
              <a:t>1.   Олий </a:t>
            </a:r>
            <a:r>
              <a:rPr lang="uz-Cyrl-UZ" sz="4500" b="1" smtClean="0">
                <a:solidFill>
                  <a:srgbClr val="006600"/>
                </a:solidFill>
              </a:rPr>
              <a:t>мактаб таълим  жараёнининг ўзига хос </a:t>
            </a:r>
            <a:r>
              <a:rPr lang="uz-Cyrl-UZ" sz="4500" b="1" smtClean="0">
                <a:solidFill>
                  <a:srgbClr val="006600"/>
                </a:solidFill>
              </a:rPr>
              <a:t>хусусиятлари.</a:t>
            </a:r>
          </a:p>
          <a:p>
            <a:pPr marL="0" indent="0" algn="just">
              <a:lnSpc>
                <a:spcPct val="120000"/>
              </a:lnSpc>
              <a:buNone/>
            </a:pPr>
            <a:endParaRPr lang="uz-Cyrl-UZ" sz="1300" b="1" smtClean="0">
              <a:solidFill>
                <a:srgbClr val="006600"/>
              </a:solidFill>
            </a:endParaRPr>
          </a:p>
          <a:p>
            <a:pPr marL="0" indent="0" algn="just">
              <a:lnSpc>
                <a:spcPct val="120000"/>
              </a:lnSpc>
              <a:buNone/>
            </a:pPr>
            <a:r>
              <a:rPr lang="uz-Cyrl-UZ" sz="4500" b="1" smtClean="0">
                <a:solidFill>
                  <a:srgbClr val="006600"/>
                </a:solidFill>
              </a:rPr>
              <a:t>2</a:t>
            </a:r>
            <a:r>
              <a:rPr lang="uz-Cyrl-UZ" sz="4500" b="1" smtClean="0">
                <a:solidFill>
                  <a:srgbClr val="006600"/>
                </a:solidFill>
              </a:rPr>
              <a:t>. Олий мактабда ўқитишни ташкил этишнинг шакл ва методлари,  уларга қўйиладиган </a:t>
            </a:r>
            <a:r>
              <a:rPr lang="uz-Cyrl-UZ" sz="4500" b="1" smtClean="0">
                <a:solidFill>
                  <a:srgbClr val="006600"/>
                </a:solidFill>
              </a:rPr>
              <a:t>талаблар.</a:t>
            </a:r>
          </a:p>
          <a:p>
            <a:pPr marL="0" indent="0" algn="just">
              <a:lnSpc>
                <a:spcPct val="120000"/>
              </a:lnSpc>
              <a:buNone/>
            </a:pPr>
            <a:endParaRPr lang="uz-Cyrl-UZ" sz="900" b="1" smtClean="0">
              <a:solidFill>
                <a:srgbClr val="006600"/>
              </a:solidFill>
            </a:endParaRPr>
          </a:p>
          <a:p>
            <a:pPr marL="0" indent="0" algn="just">
              <a:lnSpc>
                <a:spcPct val="120000"/>
              </a:lnSpc>
              <a:buNone/>
            </a:pPr>
            <a:r>
              <a:rPr lang="uz-Cyrl-UZ" sz="4500" b="1" smtClean="0">
                <a:solidFill>
                  <a:srgbClr val="006600"/>
                </a:solidFill>
              </a:rPr>
              <a:t>3</a:t>
            </a:r>
            <a:r>
              <a:rPr lang="uz-Cyrl-UZ" sz="4500" b="1" smtClean="0">
                <a:solidFill>
                  <a:srgbClr val="006600"/>
                </a:solidFill>
              </a:rPr>
              <a:t>. Олий таълимда маъруза ва инпут дарсларни ташкиллаштириш </a:t>
            </a:r>
            <a:r>
              <a:rPr lang="uz-Cyrl-UZ" sz="4500" b="1" smtClean="0">
                <a:solidFill>
                  <a:srgbClr val="006600"/>
                </a:solidFill>
              </a:rPr>
              <a:t>омиллари.</a:t>
            </a:r>
          </a:p>
          <a:p>
            <a:pPr marL="0" indent="0" algn="just">
              <a:lnSpc>
                <a:spcPct val="120000"/>
              </a:lnSpc>
              <a:buNone/>
            </a:pPr>
            <a:endParaRPr lang="uz-Cyrl-UZ" sz="1100" b="1" smtClean="0">
              <a:solidFill>
                <a:srgbClr val="006600"/>
              </a:solidFill>
            </a:endParaRPr>
          </a:p>
          <a:p>
            <a:pPr marL="0" indent="0" algn="just">
              <a:lnSpc>
                <a:spcPct val="120000"/>
              </a:lnSpc>
              <a:buNone/>
            </a:pPr>
            <a:r>
              <a:rPr lang="uz-Cyrl-UZ" sz="4500" b="1" smtClean="0">
                <a:solidFill>
                  <a:srgbClr val="006600"/>
                </a:solidFill>
              </a:rPr>
              <a:t>4</a:t>
            </a:r>
            <a:r>
              <a:rPr lang="uz-Cyrl-UZ" sz="4500" b="1" smtClean="0">
                <a:solidFill>
                  <a:srgbClr val="006600"/>
                </a:solidFill>
              </a:rPr>
              <a:t>.  Олий мактаб тарбия  жараёнининг ўзига хос хусусиятлари</a:t>
            </a:r>
            <a:endParaRPr lang="ru-RU" sz="4500" b="1" smtClean="0">
              <a:solidFill>
                <a:srgbClr val="006600"/>
              </a:solidFill>
            </a:endParaRPr>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a:xfrm>
            <a:off x="323528" y="476672"/>
            <a:ext cx="8496944" cy="1024136"/>
          </a:xfrm>
        </p:spPr>
        <p:txBody>
          <a:bodyPr>
            <a:noAutofit/>
          </a:bodyPr>
          <a:lstStyle/>
          <a:p>
            <a:pPr algn="ctr" eaLnBrk="1" hangingPunct="1"/>
            <a:r>
              <a:rPr lang="uz-Cyrl-UZ" sz="2800" b="1" smtClean="0">
                <a:solidFill>
                  <a:schemeClr val="accent1">
                    <a:lumMod val="50000"/>
                  </a:schemeClr>
                </a:solidFill>
                <a:latin typeface="+mn-lt"/>
              </a:rPr>
              <a:t>Олий мактабда ўқитишни ташкил </a:t>
            </a:r>
            <a:r>
              <a:rPr lang="ru-RU" sz="2800" b="1" smtClean="0">
                <a:solidFill>
                  <a:schemeClr val="accent1">
                    <a:lumMod val="50000"/>
                  </a:schemeClr>
                </a:solidFill>
                <a:latin typeface="+mn-lt"/>
              </a:rPr>
              <a:t>этишнинг шакл ва методларига қўйиладиган </a:t>
            </a:r>
            <a:r>
              <a:rPr lang="ru-RU" sz="2800" b="1" smtClean="0">
                <a:solidFill>
                  <a:schemeClr val="accent1">
                    <a:lumMod val="50000"/>
                  </a:schemeClr>
                </a:solidFill>
                <a:latin typeface="+mn-lt"/>
              </a:rPr>
              <a:t>талаблар</a:t>
            </a:r>
            <a:endParaRPr lang="ru-RU" sz="2800" b="1" smtClean="0">
              <a:solidFill>
                <a:schemeClr val="accent1">
                  <a:lumMod val="50000"/>
                </a:schemeClr>
              </a:solidFill>
              <a:latin typeface="+mn-lt"/>
            </a:endParaRPr>
          </a:p>
        </p:txBody>
      </p:sp>
      <p:sp>
        <p:nvSpPr>
          <p:cNvPr id="27650" name="Rectangle 3"/>
          <p:cNvSpPr>
            <a:spLocks noGrp="1" noChangeArrowheads="1"/>
          </p:cNvSpPr>
          <p:nvPr>
            <p:ph idx="1"/>
          </p:nvPr>
        </p:nvSpPr>
        <p:spPr>
          <a:xfrm>
            <a:off x="323528" y="1556792"/>
            <a:ext cx="8424936" cy="5112568"/>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0" indent="442913" algn="just" eaLnBrk="1" hangingPunct="1">
              <a:lnSpc>
                <a:spcPct val="80000"/>
              </a:lnSpc>
            </a:pPr>
            <a:r>
              <a:rPr lang="ru-RU" sz="1800" smtClean="0"/>
              <a:t>Ҳозирги олий мактаб дидактикасида қандай ўқитиш жараёни қонуниятлари мавжуд</a:t>
            </a:r>
            <a:r>
              <a:rPr lang="ru-RU" sz="1800" smtClean="0"/>
              <a:t>?</a:t>
            </a:r>
          </a:p>
          <a:p>
            <a:pPr marL="0" indent="442913" algn="just" eaLnBrk="1" hangingPunct="1">
              <a:lnSpc>
                <a:spcPct val="80000"/>
              </a:lnSpc>
            </a:pPr>
            <a:r>
              <a:rPr lang="ru-RU" sz="1800" smtClean="0"/>
              <a:t>Олий </a:t>
            </a:r>
            <a:r>
              <a:rPr lang="ru-RU" sz="1800" smtClean="0"/>
              <a:t>мактабдаги ўқув жараёнига систем-структур ёндашув назаридан қаралганда унинг ўзаро боғланган икки тизими амал қилади</a:t>
            </a:r>
            <a:r>
              <a:rPr lang="ru-RU" sz="1800" smtClean="0"/>
              <a:t>.</a:t>
            </a:r>
          </a:p>
          <a:p>
            <a:pPr marL="0" indent="442913" algn="just" eaLnBrk="1" hangingPunct="1">
              <a:lnSpc>
                <a:spcPct val="80000"/>
              </a:lnSpc>
            </a:pPr>
            <a:r>
              <a:rPr lang="ru-RU" sz="1800" b="1" smtClean="0"/>
              <a:t>Биринчидан</a:t>
            </a:r>
            <a:r>
              <a:rPr lang="ru-RU" sz="1800" b="1" smtClean="0"/>
              <a:t>,</a:t>
            </a:r>
            <a:r>
              <a:rPr lang="ru-RU" sz="1800" smtClean="0"/>
              <a:t> ўқув жараёни ўзининг ўқитиш мақсади, ўқитиш ва ўқув фаолияти, таълим мазмуни, ўқитиш воситаларидан иборат мураккаб тизим сифатида намоён бўлади. Улар ўзаро бир-бири билан боғланиб кетган</a:t>
            </a:r>
            <a:r>
              <a:rPr lang="ru-RU" sz="1800" smtClean="0"/>
              <a:t>.</a:t>
            </a:r>
          </a:p>
          <a:p>
            <a:pPr marL="0" indent="442913" algn="just" eaLnBrk="1" hangingPunct="1">
              <a:lnSpc>
                <a:spcPct val="80000"/>
              </a:lnSpc>
            </a:pPr>
            <a:r>
              <a:rPr lang="ru-RU" sz="1800" b="1" smtClean="0"/>
              <a:t>Иккинчидан</a:t>
            </a:r>
            <a:r>
              <a:rPr lang="ru-RU" sz="1800" b="1" smtClean="0"/>
              <a:t>,</a:t>
            </a:r>
            <a:r>
              <a:rPr lang="ru-RU" sz="1800" smtClean="0"/>
              <a:t> ўқув жараёни нисбатан йирик тизим бўлган педагогик жараённинг тагтизимидир. Бу тагтизим ўқитиш, таълим бериш ва тарбия жараёни бирлиги сифатида намоён бўлади. Шу билан бирга бу тизимда салмоқли тизим сифатида олий ўқув юрти ўқув жараёни ривожланиши қонуниятларига бевосита таъсир кўрсатадиган ижтимоий жараёнлар ва талаблар тизими ҳам мавжуд.</a:t>
            </a:r>
            <a:br>
              <a:rPr lang="ru-RU" sz="1800" smtClean="0"/>
            </a:br>
            <a:r>
              <a:rPr lang="ru-RU" sz="1800" smtClean="0"/>
              <a:t>Шундай қилиб, ўкув жараёнининг муҳим ташқи ва ички боғлиқлигини фарқлаш лозим. Шу асосда таълим қонунлари таснифланади. Дидактиканинг ўз қонуниятлари сифатида ўқув жараёни компонентлари орасидаги зарурий, такрорланувчи ва муҳим боғланишларни кўрсатиш мумкин</a:t>
            </a:r>
            <a:r>
              <a:rPr lang="ru-RU" sz="1800" smtClean="0"/>
              <a:t>.</a:t>
            </a:r>
            <a:endParaRPr lang="ru-RU" sz="1800" smtClean="0"/>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a:xfrm>
            <a:off x="395536" y="548680"/>
            <a:ext cx="8208912" cy="952128"/>
          </a:xfrm>
        </p:spPr>
        <p:txBody>
          <a:bodyPr>
            <a:normAutofit fontScale="90000"/>
          </a:bodyPr>
          <a:lstStyle/>
          <a:p>
            <a:pPr algn="ctr" eaLnBrk="1" hangingPunct="1"/>
            <a:r>
              <a:rPr lang="ru-RU" sz="3600" b="1" smtClean="0">
                <a:solidFill>
                  <a:schemeClr val="accent1">
                    <a:lumMod val="50000"/>
                  </a:schemeClr>
                </a:solidFill>
                <a:latin typeface="+mn-lt"/>
              </a:rPr>
              <a:t>Социал-педагогик қонуниятларга қуйидагиларни киритиш мумкин</a:t>
            </a:r>
          </a:p>
        </p:txBody>
      </p:sp>
      <p:sp>
        <p:nvSpPr>
          <p:cNvPr id="28674" name="Rectangle 3"/>
          <p:cNvSpPr>
            <a:spLocks noGrp="1" noChangeArrowheads="1"/>
          </p:cNvSpPr>
          <p:nvPr>
            <p:ph idx="1"/>
          </p:nvPr>
        </p:nvSpPr>
        <p:spPr>
          <a:xfrm>
            <a:off x="683568" y="1556792"/>
            <a:ext cx="8136904" cy="4464496"/>
          </a:xfrm>
        </p:spPr>
        <p:style>
          <a:lnRef idx="3">
            <a:schemeClr val="lt1"/>
          </a:lnRef>
          <a:fillRef idx="1">
            <a:schemeClr val="accent1"/>
          </a:fillRef>
          <a:effectRef idx="1">
            <a:schemeClr val="accent1"/>
          </a:effectRef>
          <a:fontRef idx="minor">
            <a:schemeClr val="lt1"/>
          </a:fontRef>
        </p:style>
        <p:txBody>
          <a:bodyPr>
            <a:noAutofit/>
          </a:bodyPr>
          <a:lstStyle/>
          <a:p>
            <a:pPr marL="0" indent="0" algn="just">
              <a:lnSpc>
                <a:spcPct val="80000"/>
              </a:lnSpc>
            </a:pPr>
            <a:r>
              <a:rPr lang="en-US" sz="2200" smtClean="0"/>
              <a:t> </a:t>
            </a:r>
            <a:r>
              <a:rPr lang="ru-RU" sz="2200" smtClean="0"/>
              <a:t> </a:t>
            </a:r>
            <a:r>
              <a:rPr lang="en-US" sz="2200" smtClean="0"/>
              <a:t>  </a:t>
            </a:r>
            <a:r>
              <a:rPr lang="ru-RU" sz="2200" smtClean="0"/>
              <a:t>.</a:t>
            </a:r>
            <a:br>
              <a:rPr lang="ru-RU" sz="2200" smtClean="0"/>
            </a:br>
            <a:r>
              <a:rPr lang="ru-RU" sz="2200" smtClean="0"/>
              <a:t>• олий ўқув юртидаги таълим жараёни жамият ишлаб чиқариш тараққиётини акс эттиради</a:t>
            </a:r>
            <a:r>
              <a:rPr lang="ru-RU" sz="2200" smtClean="0"/>
              <a:t>;</a:t>
            </a:r>
          </a:p>
          <a:p>
            <a:pPr marL="0" indent="0" algn="just">
              <a:lnSpc>
                <a:spcPct val="80000"/>
              </a:lnSpc>
            </a:pPr>
            <a:r>
              <a:rPr lang="ru-RU" sz="2200" smtClean="0"/>
              <a:t>• </a:t>
            </a:r>
            <a:r>
              <a:rPr lang="ru-RU" sz="2200" smtClean="0"/>
              <a:t>олий ўқув юртидаги таълим жараёни тарбия жараёни ва талабалар ривожланиши билан қонуний боғланган</a:t>
            </a:r>
            <a:r>
              <a:rPr lang="ru-RU" sz="2200" smtClean="0"/>
              <a:t>;</a:t>
            </a:r>
          </a:p>
          <a:p>
            <a:pPr marL="0" indent="0" algn="just">
              <a:lnSpc>
                <a:spcPct val="80000"/>
              </a:lnSpc>
            </a:pPr>
            <a:r>
              <a:rPr lang="ru-RU" sz="2200" smtClean="0"/>
              <a:t>• </a:t>
            </a:r>
            <a:r>
              <a:rPr lang="ru-RU" sz="2200" smtClean="0"/>
              <a:t>олий ўқув юртидаги ўқув жараёни ташқи шароитга ҳам қонуний боғлиқ</a:t>
            </a:r>
            <a:r>
              <a:rPr lang="ru-RU" sz="2200" smtClean="0"/>
              <a:t>;</a:t>
            </a:r>
          </a:p>
          <a:p>
            <a:pPr marL="0" indent="0" algn="just">
              <a:lnSpc>
                <a:spcPct val="80000"/>
              </a:lnSpc>
            </a:pPr>
            <a:r>
              <a:rPr lang="ru-RU" sz="2200" smtClean="0"/>
              <a:t>• </a:t>
            </a:r>
            <a:r>
              <a:rPr lang="ru-RU" sz="2200" smtClean="0"/>
              <a:t>олий ўқув юртидаги ўқитиш ва ўргатиш жараёнлари яхлит ўқитиш жараёни билан, муайян таълим мазмуни билан, икки томонлама қонуний алоқани ташкил этади</a:t>
            </a:r>
            <a:r>
              <a:rPr lang="ru-RU" sz="2200" smtClean="0"/>
              <a:t>;</a:t>
            </a:r>
          </a:p>
          <a:p>
            <a:pPr marL="0" indent="0" algn="just">
              <a:lnSpc>
                <a:spcPct val="80000"/>
              </a:lnSpc>
            </a:pPr>
            <a:r>
              <a:rPr lang="ru-RU" sz="2200" smtClean="0"/>
              <a:t>• </a:t>
            </a:r>
            <a:r>
              <a:rPr lang="ru-RU" sz="2200" smtClean="0"/>
              <a:t>талабани у ёки бу фаолиятга ўргатиш уни шу фаолиятга мақсадга мувофиқ жалб қилиш орқали амалга оширилади;</a:t>
            </a:r>
            <a:br>
              <a:rPr lang="ru-RU" sz="2200" smtClean="0"/>
            </a:br>
            <a:r>
              <a:rPr lang="ru-RU" sz="2200" smtClean="0"/>
              <a:t>• ўқитиш мақсади ва олий ўқув юрти таълим мазмуни, ўқитиш методлари ва шакллари ўртасида қонуний боғлиқлик мавжуд;</a:t>
            </a:r>
            <a:br>
              <a:rPr lang="ru-RU" sz="2200" smtClean="0"/>
            </a:br>
            <a:r>
              <a:rPr lang="en-US" sz="2200" smtClean="0"/>
              <a:t> </a:t>
            </a:r>
            <a:endParaRPr lang="ru-RU" sz="2200" smtClean="0"/>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idx="1"/>
          </p:nvPr>
        </p:nvSpPr>
        <p:spPr>
          <a:xfrm>
            <a:off x="762000" y="685800"/>
            <a:ext cx="7543800" cy="5335488"/>
          </a:xfrm>
        </p:spPr>
        <p:style>
          <a:lnRef idx="3">
            <a:schemeClr val="lt1"/>
          </a:lnRef>
          <a:fillRef idx="1">
            <a:schemeClr val="accent1"/>
          </a:fillRef>
          <a:effectRef idx="1">
            <a:schemeClr val="accent1"/>
          </a:effectRef>
          <a:fontRef idx="minor">
            <a:schemeClr val="lt1"/>
          </a:fontRef>
        </p:style>
        <p:txBody>
          <a:bodyPr>
            <a:normAutofit/>
          </a:bodyPr>
          <a:lstStyle/>
          <a:p>
            <a:pPr algn="just" eaLnBrk="1" hangingPunct="1">
              <a:lnSpc>
                <a:spcPct val="80000"/>
              </a:lnSpc>
            </a:pPr>
            <a:r>
              <a:rPr lang="en-US" sz="2200" b="1" i="1" smtClean="0"/>
              <a:t> </a:t>
            </a:r>
            <a:r>
              <a:rPr lang="ru-RU" sz="2200" smtClean="0"/>
              <a:t>• ўқув жараёни талаба мақсадларининг ўқитувчи мақсадларига мувофиқ келган тақдирдагина давом этади. Бунда ўқитувчи фаолияти ўзлаштирилиши лозим бўлган мазмунга мос бўлиши шартдир</a:t>
            </a:r>
            <a:r>
              <a:rPr lang="ru-RU" sz="2200" smtClean="0"/>
              <a:t>;</a:t>
            </a:r>
          </a:p>
          <a:p>
            <a:pPr algn="just" eaLnBrk="1" hangingPunct="1">
              <a:lnSpc>
                <a:spcPct val="80000"/>
              </a:lnSpc>
            </a:pPr>
            <a:r>
              <a:rPr lang="ru-RU" sz="2200" smtClean="0"/>
              <a:t>• </a:t>
            </a:r>
            <a:r>
              <a:rPr lang="ru-RU" sz="2200" smtClean="0"/>
              <a:t>таълим мазмунининг ўзлаштирилиш суръати ва мустаҳкамлиги ўқитувчи томонидан амалга оширилиши лозим бўлган ўқув фаолиятига талабаларнинг билишга бўлган қизиқишини таъминлаш билан пропорционалдир</a:t>
            </a:r>
            <a:r>
              <a:rPr lang="ru-RU" sz="2200" smtClean="0"/>
              <a:t>;</a:t>
            </a:r>
          </a:p>
          <a:p>
            <a:pPr algn="just">
              <a:lnSpc>
                <a:spcPct val="80000"/>
              </a:lnSpc>
            </a:pPr>
            <a:r>
              <a:rPr lang="ru-RU" sz="2200"/>
              <a:t>• ўқитиш </a:t>
            </a:r>
            <a:r>
              <a:rPr lang="ru-RU" sz="2200" smtClean="0"/>
              <a:t>ва ривожлантиришнинг муваффақиятлилиги ва тезлиги талабани у ўзлаштириши мумкин бўлган ўқув-билиш жараёнига жалб қилинишига боғлиқ;</a:t>
            </a:r>
            <a:br>
              <a:rPr lang="ru-RU" sz="2200" smtClean="0"/>
            </a:br>
            <a:r>
              <a:rPr lang="ru-RU" sz="2200" smtClean="0"/>
              <a:t>• англаб олинган ўқув материали мазмунининг мустаҳкамлиги ушбу мазмунни доимо тўлиқ ва қисман такрорлашдан, уни аввал ўзлаштирилган билимлар тизимига киритишдан кўра муҳимдир. </a:t>
            </a:r>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5"/>
          <p:cNvSpPr>
            <a:spLocks noChangeArrowheads="1"/>
          </p:cNvSpPr>
          <p:nvPr/>
        </p:nvSpPr>
        <p:spPr bwMode="auto">
          <a:xfrm>
            <a:off x="1547540" y="3645123"/>
            <a:ext cx="2376488" cy="935037"/>
          </a:xfrm>
          <a:prstGeom prst="roundRect">
            <a:avLst>
              <a:gd name="adj" fmla="val 16667"/>
            </a:avLst>
          </a:prstGeom>
          <a:solidFill>
            <a:srgbClr val="FFCC99"/>
          </a:solidFill>
          <a:ln w="57150" cmpd="thinThick">
            <a:solidFill>
              <a:schemeClr val="accent6"/>
            </a:solidFill>
            <a:round/>
            <a:headEnd/>
            <a:tailEnd/>
          </a:ln>
          <a:effectLst>
            <a:outerShdw dist="107763" dir="2700000" algn="ctr" rotWithShape="0">
              <a:srgbClr val="808080">
                <a:alpha val="50000"/>
              </a:srgbClr>
            </a:outerShdw>
          </a:effectLst>
        </p:spPr>
        <p:txBody>
          <a:bodyPr lIns="85184" tIns="42593" rIns="85184" bIns="42593"/>
          <a:lstStyle/>
          <a:p>
            <a:pPr algn="ctr"/>
            <a:r>
              <a:rPr lang="uz-Cyrl-UZ" sz="2800">
                <a:solidFill>
                  <a:schemeClr val="accent1">
                    <a:lumMod val="50000"/>
                  </a:schemeClr>
                </a:solidFill>
              </a:rPr>
              <a:t>Монолог</a:t>
            </a:r>
            <a:endParaRPr lang="ru-RU" sz="2800">
              <a:solidFill>
                <a:schemeClr val="accent1">
                  <a:lumMod val="50000"/>
                </a:schemeClr>
              </a:solidFill>
            </a:endParaRPr>
          </a:p>
        </p:txBody>
      </p:sp>
      <p:sp>
        <p:nvSpPr>
          <p:cNvPr id="3" name="AutoShape 6"/>
          <p:cNvSpPr>
            <a:spLocks noChangeArrowheads="1"/>
          </p:cNvSpPr>
          <p:nvPr/>
        </p:nvSpPr>
        <p:spPr bwMode="auto">
          <a:xfrm>
            <a:off x="5219428" y="3572098"/>
            <a:ext cx="2376487" cy="935037"/>
          </a:xfrm>
          <a:prstGeom prst="roundRect">
            <a:avLst>
              <a:gd name="adj" fmla="val 16667"/>
            </a:avLst>
          </a:prstGeom>
          <a:solidFill>
            <a:srgbClr val="FFCC99"/>
          </a:solidFill>
          <a:ln w="57150" cmpd="thinThick">
            <a:solidFill>
              <a:schemeClr val="accent6"/>
            </a:solidFill>
            <a:round/>
            <a:headEnd/>
            <a:tailEnd/>
          </a:ln>
          <a:effectLst>
            <a:outerShdw dist="107763" dir="2700000" algn="ctr" rotWithShape="0">
              <a:srgbClr val="808080">
                <a:alpha val="50000"/>
              </a:srgbClr>
            </a:outerShdw>
          </a:effectLst>
        </p:spPr>
        <p:txBody>
          <a:bodyPr lIns="85184" tIns="42593" rIns="85184" bIns="42593"/>
          <a:lstStyle/>
          <a:p>
            <a:pPr algn="ctr"/>
            <a:r>
              <a:rPr lang="uz-Cyrl-UZ" sz="2800">
                <a:solidFill>
                  <a:schemeClr val="accent1">
                    <a:lumMod val="50000"/>
                  </a:schemeClr>
                </a:solidFill>
              </a:rPr>
              <a:t>Диалог</a:t>
            </a:r>
            <a:endParaRPr lang="ru-RU" sz="2800">
              <a:solidFill>
                <a:schemeClr val="accent1">
                  <a:lumMod val="50000"/>
                </a:schemeClr>
              </a:solidFill>
            </a:endParaRPr>
          </a:p>
        </p:txBody>
      </p:sp>
      <p:sp>
        <p:nvSpPr>
          <p:cNvPr id="4" name="AutoShape 7"/>
          <p:cNvSpPr>
            <a:spLocks noChangeArrowheads="1"/>
          </p:cNvSpPr>
          <p:nvPr/>
        </p:nvSpPr>
        <p:spPr bwMode="auto">
          <a:xfrm>
            <a:off x="3419203" y="4726210"/>
            <a:ext cx="2376487" cy="935038"/>
          </a:xfrm>
          <a:prstGeom prst="roundRect">
            <a:avLst>
              <a:gd name="adj" fmla="val 16667"/>
            </a:avLst>
          </a:prstGeom>
          <a:solidFill>
            <a:srgbClr val="FFCC99"/>
          </a:solidFill>
          <a:ln w="57150" cmpd="thinThick">
            <a:solidFill>
              <a:schemeClr val="accent6"/>
            </a:solidFill>
            <a:round/>
            <a:headEnd/>
            <a:tailEnd/>
          </a:ln>
          <a:effectLst>
            <a:outerShdw dist="107763" dir="2700000" algn="ctr" rotWithShape="0">
              <a:srgbClr val="808080">
                <a:alpha val="50000"/>
              </a:srgbClr>
            </a:outerShdw>
          </a:effectLst>
        </p:spPr>
        <p:txBody>
          <a:bodyPr lIns="85184" tIns="42593" rIns="85184" bIns="42593"/>
          <a:lstStyle/>
          <a:p>
            <a:pPr algn="ctr"/>
            <a:r>
              <a:rPr lang="uz-Cyrl-UZ" sz="2800">
                <a:solidFill>
                  <a:schemeClr val="accent1">
                    <a:lumMod val="50000"/>
                  </a:schemeClr>
                </a:solidFill>
              </a:rPr>
              <a:t>Полилог</a:t>
            </a:r>
            <a:endParaRPr lang="en-US" sz="2800">
              <a:solidFill>
                <a:schemeClr val="accent1">
                  <a:lumMod val="50000"/>
                </a:schemeClr>
              </a:solidFill>
            </a:endParaRPr>
          </a:p>
        </p:txBody>
      </p:sp>
      <p:sp>
        <p:nvSpPr>
          <p:cNvPr id="5" name="Line 11"/>
          <p:cNvSpPr>
            <a:spLocks noChangeShapeType="1"/>
          </p:cNvSpPr>
          <p:nvPr/>
        </p:nvSpPr>
        <p:spPr bwMode="auto">
          <a:xfrm flipH="1">
            <a:off x="2700065" y="2132235"/>
            <a:ext cx="1871663" cy="1439863"/>
          </a:xfrm>
          <a:prstGeom prst="line">
            <a:avLst/>
          </a:prstGeom>
          <a:noFill/>
          <a:ln w="57150">
            <a:solidFill>
              <a:schemeClr val="accent1">
                <a:lumMod val="50000"/>
              </a:schemeClr>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6" name="Line 12"/>
          <p:cNvSpPr>
            <a:spLocks noChangeShapeType="1"/>
          </p:cNvSpPr>
          <p:nvPr/>
        </p:nvSpPr>
        <p:spPr bwMode="auto">
          <a:xfrm>
            <a:off x="4571728" y="2132235"/>
            <a:ext cx="1728787" cy="1368425"/>
          </a:xfrm>
          <a:prstGeom prst="line">
            <a:avLst/>
          </a:prstGeom>
          <a:noFill/>
          <a:ln w="57150">
            <a:solidFill>
              <a:schemeClr val="accent1">
                <a:lumMod val="50000"/>
              </a:schemeClr>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7" name="AutoShape 13"/>
          <p:cNvSpPr>
            <a:spLocks noChangeArrowheads="1"/>
          </p:cNvSpPr>
          <p:nvPr/>
        </p:nvSpPr>
        <p:spPr bwMode="auto">
          <a:xfrm>
            <a:off x="395536" y="764704"/>
            <a:ext cx="8352928" cy="1367531"/>
          </a:xfrm>
          <a:prstGeom prst="bevel">
            <a:avLst>
              <a:gd name="adj" fmla="val 12500"/>
            </a:avLst>
          </a:prstGeom>
          <a:solidFill>
            <a:schemeClr val="accent1">
              <a:lumMod val="75000"/>
            </a:schemeClr>
          </a:solidFill>
          <a:ln w="9525">
            <a:solidFill>
              <a:srgbClr val="000000"/>
            </a:solidFill>
            <a:miter lim="800000"/>
            <a:headEnd/>
            <a:tailEnd/>
          </a:ln>
          <a:effectLst>
            <a:outerShdw dist="107763" dir="2700000" algn="ctr" rotWithShape="0">
              <a:srgbClr val="808080">
                <a:alpha val="50000"/>
              </a:srgbClr>
            </a:outerShdw>
          </a:effectLst>
        </p:spPr>
        <p:txBody>
          <a:bodyPr lIns="85184" tIns="42593" rIns="85184" bIns="42593"/>
          <a:lstStyle/>
          <a:p>
            <a:pPr algn="ctr"/>
            <a:r>
              <a:rPr lang="uz-Cyrl-UZ" sz="2800">
                <a:solidFill>
                  <a:schemeClr val="bg1"/>
                </a:solidFill>
              </a:rPr>
              <a:t>Педагогик мулоқот жараёнидаги маълумотлар алмашуви асосан уч шаклда амалга  оширилади:</a:t>
            </a:r>
            <a:endParaRPr lang="ru-RU" sz="2800">
              <a:solidFill>
                <a:schemeClr val="bg1"/>
              </a:solidFill>
            </a:endParaRPr>
          </a:p>
        </p:txBody>
      </p:sp>
      <p:sp>
        <p:nvSpPr>
          <p:cNvPr id="8" name="Line 14"/>
          <p:cNvSpPr>
            <a:spLocks noChangeShapeType="1"/>
          </p:cNvSpPr>
          <p:nvPr/>
        </p:nvSpPr>
        <p:spPr bwMode="auto">
          <a:xfrm>
            <a:off x="4571728" y="2132235"/>
            <a:ext cx="0" cy="2592388"/>
          </a:xfrm>
          <a:prstGeom prst="line">
            <a:avLst/>
          </a:prstGeom>
          <a:noFill/>
          <a:ln w="57150">
            <a:solidFill>
              <a:schemeClr val="accent1">
                <a:lumMod val="50000"/>
              </a:schemeClr>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Tree>
    <p:extLst>
      <p:ext uri="{BB962C8B-B14F-4D97-AF65-F5344CB8AC3E}">
        <p14:creationId xmlns:p14="http://schemas.microsoft.com/office/powerpoint/2010/main" val="190766742"/>
      </p:ext>
    </p:extLst>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2000"/>
                                        <p:tgtEl>
                                          <p:spTgt spid="7"/>
                                        </p:tgtEl>
                                      </p:cBhvr>
                                    </p:animEffect>
                                  </p:childTnLst>
                                </p:cTn>
                              </p:par>
                            </p:childTnLst>
                          </p:cTn>
                        </p:par>
                        <p:par>
                          <p:cTn id="8" fill="hold">
                            <p:stCondLst>
                              <p:cond delay="2000"/>
                            </p:stCondLst>
                            <p:childTnLst>
                              <p:par>
                                <p:cTn id="9" presetID="23" presetClass="entr" presetSubtype="16"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2000" fill="hold"/>
                                        <p:tgtEl>
                                          <p:spTgt spid="5"/>
                                        </p:tgtEl>
                                        <p:attrNameLst>
                                          <p:attrName>ppt_w</p:attrName>
                                        </p:attrNameLst>
                                      </p:cBhvr>
                                      <p:tavLst>
                                        <p:tav tm="0">
                                          <p:val>
                                            <p:fltVal val="0"/>
                                          </p:val>
                                        </p:tav>
                                        <p:tav tm="100000">
                                          <p:val>
                                            <p:strVal val="#ppt_w"/>
                                          </p:val>
                                        </p:tav>
                                      </p:tavLst>
                                    </p:anim>
                                    <p:anim calcmode="lin" valueType="num">
                                      <p:cBhvr>
                                        <p:cTn id="12" dur="2000" fill="hold"/>
                                        <p:tgtEl>
                                          <p:spTgt spid="5"/>
                                        </p:tgtEl>
                                        <p:attrNameLst>
                                          <p:attrName>ppt_h</p:attrName>
                                        </p:attrNameLst>
                                      </p:cBhvr>
                                      <p:tavLst>
                                        <p:tav tm="0">
                                          <p:val>
                                            <p:fltVal val="0"/>
                                          </p:val>
                                        </p:tav>
                                        <p:tav tm="100000">
                                          <p:val>
                                            <p:strVal val="#ppt_h"/>
                                          </p:val>
                                        </p:tav>
                                      </p:tavLst>
                                    </p:anim>
                                  </p:childTnLst>
                                </p:cTn>
                              </p:par>
                            </p:childTnLst>
                          </p:cTn>
                        </p:par>
                        <p:par>
                          <p:cTn id="13" fill="hold">
                            <p:stCondLst>
                              <p:cond delay="4000"/>
                            </p:stCondLst>
                            <p:childTnLst>
                              <p:par>
                                <p:cTn id="14" presetID="4" presetClass="entr" presetSubtype="16" fill="hold" grpId="0" nodeType="after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box(in)">
                                      <p:cBhvr>
                                        <p:cTn id="16" dur="2000"/>
                                        <p:tgtEl>
                                          <p:spTgt spid="2"/>
                                        </p:tgtEl>
                                      </p:cBhvr>
                                    </p:animEffect>
                                  </p:childTnLst>
                                </p:cTn>
                              </p:par>
                            </p:childTnLst>
                          </p:cTn>
                        </p:par>
                        <p:par>
                          <p:cTn id="17" fill="hold">
                            <p:stCondLst>
                              <p:cond delay="6000"/>
                            </p:stCondLst>
                            <p:childTnLst>
                              <p:par>
                                <p:cTn id="18" presetID="23" presetClass="entr" presetSubtype="16" fill="hold" grpId="0" nodeType="after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p:cTn id="20" dur="2000" fill="hold"/>
                                        <p:tgtEl>
                                          <p:spTgt spid="6"/>
                                        </p:tgtEl>
                                        <p:attrNameLst>
                                          <p:attrName>ppt_w</p:attrName>
                                        </p:attrNameLst>
                                      </p:cBhvr>
                                      <p:tavLst>
                                        <p:tav tm="0">
                                          <p:val>
                                            <p:fltVal val="0"/>
                                          </p:val>
                                        </p:tav>
                                        <p:tav tm="100000">
                                          <p:val>
                                            <p:strVal val="#ppt_w"/>
                                          </p:val>
                                        </p:tav>
                                      </p:tavLst>
                                    </p:anim>
                                    <p:anim calcmode="lin" valueType="num">
                                      <p:cBhvr>
                                        <p:cTn id="21" dur="2000" fill="hold"/>
                                        <p:tgtEl>
                                          <p:spTgt spid="6"/>
                                        </p:tgtEl>
                                        <p:attrNameLst>
                                          <p:attrName>ppt_h</p:attrName>
                                        </p:attrNameLst>
                                      </p:cBhvr>
                                      <p:tavLst>
                                        <p:tav tm="0">
                                          <p:val>
                                            <p:fltVal val="0"/>
                                          </p:val>
                                        </p:tav>
                                        <p:tav tm="100000">
                                          <p:val>
                                            <p:strVal val="#ppt_h"/>
                                          </p:val>
                                        </p:tav>
                                      </p:tavLst>
                                    </p:anim>
                                  </p:childTnLst>
                                </p:cTn>
                              </p:par>
                            </p:childTnLst>
                          </p:cTn>
                        </p:par>
                        <p:par>
                          <p:cTn id="22" fill="hold">
                            <p:stCondLst>
                              <p:cond delay="8000"/>
                            </p:stCondLst>
                            <p:childTnLst>
                              <p:par>
                                <p:cTn id="23" presetID="4" presetClass="entr" presetSubtype="16" fill="hold" grpId="0" nodeType="after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box(in)">
                                      <p:cBhvr>
                                        <p:cTn id="25" dur="2000"/>
                                        <p:tgtEl>
                                          <p:spTgt spid="3"/>
                                        </p:tgtEl>
                                      </p:cBhvr>
                                    </p:animEffect>
                                  </p:childTnLst>
                                </p:cTn>
                              </p:par>
                            </p:childTnLst>
                          </p:cTn>
                        </p:par>
                        <p:par>
                          <p:cTn id="26" fill="hold">
                            <p:stCondLst>
                              <p:cond delay="10000"/>
                            </p:stCondLst>
                            <p:childTnLst>
                              <p:par>
                                <p:cTn id="27" presetID="23" presetClass="entr" presetSubtype="16" fill="hold" grpId="0" nodeType="after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p:cTn id="29" dur="2000" fill="hold"/>
                                        <p:tgtEl>
                                          <p:spTgt spid="8"/>
                                        </p:tgtEl>
                                        <p:attrNameLst>
                                          <p:attrName>ppt_w</p:attrName>
                                        </p:attrNameLst>
                                      </p:cBhvr>
                                      <p:tavLst>
                                        <p:tav tm="0">
                                          <p:val>
                                            <p:fltVal val="0"/>
                                          </p:val>
                                        </p:tav>
                                        <p:tav tm="100000">
                                          <p:val>
                                            <p:strVal val="#ppt_w"/>
                                          </p:val>
                                        </p:tav>
                                      </p:tavLst>
                                    </p:anim>
                                    <p:anim calcmode="lin" valueType="num">
                                      <p:cBhvr>
                                        <p:cTn id="30" dur="2000" fill="hold"/>
                                        <p:tgtEl>
                                          <p:spTgt spid="8"/>
                                        </p:tgtEl>
                                        <p:attrNameLst>
                                          <p:attrName>ppt_h</p:attrName>
                                        </p:attrNameLst>
                                      </p:cBhvr>
                                      <p:tavLst>
                                        <p:tav tm="0">
                                          <p:val>
                                            <p:fltVal val="0"/>
                                          </p:val>
                                        </p:tav>
                                        <p:tav tm="100000">
                                          <p:val>
                                            <p:strVal val="#ppt_h"/>
                                          </p:val>
                                        </p:tav>
                                      </p:tavLst>
                                    </p:anim>
                                  </p:childTnLst>
                                </p:cTn>
                              </p:par>
                            </p:childTnLst>
                          </p:cTn>
                        </p:par>
                        <p:par>
                          <p:cTn id="31" fill="hold">
                            <p:stCondLst>
                              <p:cond delay="12000"/>
                            </p:stCondLst>
                            <p:childTnLst>
                              <p:par>
                                <p:cTn id="32" presetID="4" presetClass="entr" presetSubtype="16" fill="hold" grpId="0" nodeType="after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box(in)">
                                      <p:cBhvr>
                                        <p:cTn id="3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a:xfrm>
            <a:off x="971600" y="476672"/>
            <a:ext cx="7128792" cy="1015008"/>
          </a:xfrm>
        </p:spPr>
        <p:txBody>
          <a:bodyPr>
            <a:normAutofit fontScale="90000"/>
          </a:bodyPr>
          <a:lstStyle/>
          <a:p>
            <a:pPr algn="ctr" eaLnBrk="1" hangingPunct="1"/>
            <a:r>
              <a:rPr lang="uz-Cyrl-UZ" smtClean="0">
                <a:solidFill>
                  <a:schemeClr val="bg2">
                    <a:lumMod val="25000"/>
                  </a:schemeClr>
                </a:solidFill>
                <a:latin typeface="+mn-lt"/>
              </a:rPr>
              <a:t>Мантиқий мушоҳада.....</a:t>
            </a:r>
            <a:endParaRPr lang="ru-RU" smtClean="0">
              <a:solidFill>
                <a:schemeClr val="bg2">
                  <a:lumMod val="25000"/>
                </a:schemeClr>
              </a:solidFill>
              <a:latin typeface="+mn-lt"/>
            </a:endParaRPr>
          </a:p>
        </p:txBody>
      </p:sp>
      <p:sp>
        <p:nvSpPr>
          <p:cNvPr id="30722" name="Rectangle 3"/>
          <p:cNvSpPr>
            <a:spLocks noGrp="1" noChangeArrowheads="1"/>
          </p:cNvSpPr>
          <p:nvPr>
            <p:ph idx="1"/>
          </p:nvPr>
        </p:nvSpPr>
        <p:spPr>
          <a:xfrm>
            <a:off x="762000" y="1837928"/>
            <a:ext cx="7543800" cy="3751312"/>
          </a:xfrm>
        </p:spPr>
        <p:style>
          <a:lnRef idx="3">
            <a:schemeClr val="lt1"/>
          </a:lnRef>
          <a:fillRef idx="1">
            <a:schemeClr val="accent1"/>
          </a:fillRef>
          <a:effectRef idx="1">
            <a:schemeClr val="accent1"/>
          </a:effectRef>
          <a:fontRef idx="minor">
            <a:schemeClr val="lt1"/>
          </a:fontRef>
        </p:style>
        <p:txBody>
          <a:bodyPr>
            <a:noAutofit/>
          </a:bodyPr>
          <a:lstStyle/>
          <a:p>
            <a:pPr algn="just" eaLnBrk="1" hangingPunct="1">
              <a:lnSpc>
                <a:spcPct val="80000"/>
              </a:lnSpc>
            </a:pPr>
            <a:r>
              <a:rPr lang="uz-Cyrl-UZ" sz="2800" smtClean="0">
                <a:solidFill>
                  <a:schemeClr val="bg1"/>
                </a:solidFill>
              </a:rPr>
              <a:t> </a:t>
            </a:r>
            <a:r>
              <a:rPr lang="uz-Cyrl-UZ" sz="2800" smtClean="0">
                <a:solidFill>
                  <a:schemeClr val="bg1"/>
                </a:solidFill>
              </a:rPr>
              <a:t> </a:t>
            </a:r>
            <a:r>
              <a:rPr lang="uz-Cyrl-UZ" sz="2800" i="1" smtClean="0">
                <a:solidFill>
                  <a:schemeClr val="bg1"/>
                </a:solidFill>
              </a:rPr>
              <a:t>“</a:t>
            </a:r>
            <a:r>
              <a:rPr lang="uz-Cyrl-UZ" sz="2800" i="1" smtClean="0">
                <a:solidFill>
                  <a:schemeClr val="bg1"/>
                </a:solidFill>
              </a:rPr>
              <a:t>Бирор бир фанни ўқитувчи инсонлар, шу фан соҳаси бўйича кенг ва чуқур билимга (компитент) эга бўлиши мумкин, аммо  улар шу билимларга қандай эришганликлари ва уни бошқаларга ўргатиш хақида жуда кам билишади.”</a:t>
            </a:r>
          </a:p>
          <a:p>
            <a:pPr marL="0" indent="0" algn="r" eaLnBrk="1" hangingPunct="1">
              <a:lnSpc>
                <a:spcPct val="80000"/>
              </a:lnSpc>
              <a:buNone/>
            </a:pPr>
            <a:r>
              <a:rPr lang="en-US" sz="2800" smtClean="0">
                <a:solidFill>
                  <a:schemeClr val="bg1"/>
                </a:solidFill>
              </a:rPr>
              <a:t>                                               </a:t>
            </a:r>
            <a:r>
              <a:rPr lang="ru-RU" sz="2800" smtClean="0">
                <a:solidFill>
                  <a:schemeClr val="bg1"/>
                </a:solidFill>
              </a:rPr>
              <a:t>                           </a:t>
            </a:r>
            <a:r>
              <a:rPr lang="uz-Cyrl-UZ" sz="2800" smtClean="0">
                <a:solidFill>
                  <a:schemeClr val="bg1"/>
                </a:solidFill>
              </a:rPr>
              <a:t>          </a:t>
            </a:r>
            <a:r>
              <a:rPr lang="ru-RU" sz="2800" smtClean="0">
                <a:solidFill>
                  <a:schemeClr val="bg1"/>
                </a:solidFill>
              </a:rPr>
              <a:t> </a:t>
            </a:r>
            <a:r>
              <a:rPr lang="ru-RU" sz="2800" smtClean="0">
                <a:solidFill>
                  <a:schemeClr val="bg1"/>
                </a:solidFill>
              </a:rPr>
              <a:t>Ричард </a:t>
            </a:r>
            <a:r>
              <a:rPr lang="ru-RU" sz="2800" smtClean="0">
                <a:solidFill>
                  <a:schemeClr val="bg1"/>
                </a:solidFill>
              </a:rPr>
              <a:t>Бэндлер</a:t>
            </a:r>
            <a:endParaRPr lang="ru-RU" sz="2800" smtClean="0">
              <a:solidFill>
                <a:schemeClr val="bg1"/>
              </a:solidFill>
            </a:endParaRPr>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a:xfrm>
            <a:off x="611188" y="476672"/>
            <a:ext cx="8001000" cy="811361"/>
          </a:xfrm>
        </p:spPr>
        <p:txBody>
          <a:bodyPr>
            <a:normAutofit fontScale="90000"/>
          </a:bodyPr>
          <a:lstStyle/>
          <a:p>
            <a:pPr algn="ctr" eaLnBrk="1" hangingPunct="1"/>
            <a:r>
              <a:rPr lang="uz-Cyrl-UZ" b="1" smtClean="0">
                <a:solidFill>
                  <a:schemeClr val="accent1">
                    <a:lumMod val="75000"/>
                  </a:schemeClr>
                </a:solidFill>
                <a:latin typeface="+mn-lt"/>
              </a:rPr>
              <a:t>Маъруза? </a:t>
            </a:r>
            <a:r>
              <a:rPr lang="uz-Cyrl-UZ" smtClean="0">
                <a:solidFill>
                  <a:schemeClr val="accent1">
                    <a:lumMod val="75000"/>
                  </a:schemeClr>
                </a:solidFill>
                <a:latin typeface="+mn-lt"/>
              </a:rPr>
              <a:t>(</a:t>
            </a:r>
            <a:r>
              <a:rPr lang="ru-RU" smtClean="0">
                <a:solidFill>
                  <a:schemeClr val="accent1">
                    <a:lumMod val="75000"/>
                  </a:schemeClr>
                </a:solidFill>
                <a:latin typeface="+mn-lt"/>
              </a:rPr>
              <a:t>лекция</a:t>
            </a:r>
            <a:r>
              <a:rPr lang="uz-Cyrl-UZ" smtClean="0">
                <a:solidFill>
                  <a:schemeClr val="accent1">
                    <a:lumMod val="75000"/>
                  </a:schemeClr>
                </a:solidFill>
                <a:latin typeface="+mn-lt"/>
              </a:rPr>
              <a:t>)</a:t>
            </a:r>
            <a:endParaRPr lang="ru-RU" smtClean="0">
              <a:solidFill>
                <a:schemeClr val="accent1">
                  <a:lumMod val="75000"/>
                </a:schemeClr>
              </a:solidFill>
              <a:latin typeface="+mn-lt"/>
            </a:endParaRPr>
          </a:p>
        </p:txBody>
      </p:sp>
      <p:sp>
        <p:nvSpPr>
          <p:cNvPr id="31746" name="Rectangle 3"/>
          <p:cNvSpPr>
            <a:spLocks noGrp="1" noChangeArrowheads="1"/>
          </p:cNvSpPr>
          <p:nvPr>
            <p:ph idx="1"/>
          </p:nvPr>
        </p:nvSpPr>
        <p:spPr>
          <a:xfrm>
            <a:off x="468313" y="1484784"/>
            <a:ext cx="8099425" cy="4535016"/>
          </a:xfrm>
        </p:spPr>
        <p:style>
          <a:lnRef idx="3">
            <a:schemeClr val="lt1"/>
          </a:lnRef>
          <a:fillRef idx="1">
            <a:schemeClr val="accent1"/>
          </a:fillRef>
          <a:effectRef idx="1">
            <a:schemeClr val="accent1"/>
          </a:effectRef>
          <a:fontRef idx="minor">
            <a:schemeClr val="lt1"/>
          </a:fontRef>
        </p:style>
        <p:txBody>
          <a:bodyPr>
            <a:noAutofit/>
          </a:bodyPr>
          <a:lstStyle/>
          <a:p>
            <a:pPr algn="just" eaLnBrk="1" hangingPunct="1">
              <a:lnSpc>
                <a:spcPct val="80000"/>
              </a:lnSpc>
            </a:pPr>
            <a:endParaRPr lang="uz-Cyrl-UZ" sz="2800" smtClean="0">
              <a:solidFill>
                <a:schemeClr val="bg1"/>
              </a:solidFill>
            </a:endParaRPr>
          </a:p>
          <a:p>
            <a:pPr marL="0" indent="442913" algn="just" eaLnBrk="1" hangingPunct="1">
              <a:lnSpc>
                <a:spcPct val="80000"/>
              </a:lnSpc>
            </a:pPr>
            <a:r>
              <a:rPr lang="uz-Cyrl-UZ" sz="2800" smtClean="0">
                <a:solidFill>
                  <a:schemeClr val="bg1"/>
                </a:solidFill>
              </a:rPr>
              <a:t>М</a:t>
            </a:r>
            <a:r>
              <a:rPr lang="ru-RU" sz="2800" smtClean="0">
                <a:solidFill>
                  <a:schemeClr val="bg1"/>
                </a:solidFill>
              </a:rPr>
              <a:t>а</a:t>
            </a:r>
            <a:r>
              <a:rPr lang="uz-Cyrl-UZ" sz="2800" smtClean="0">
                <a:solidFill>
                  <a:schemeClr val="bg1"/>
                </a:solidFill>
              </a:rPr>
              <a:t>ъруза - </a:t>
            </a:r>
            <a:r>
              <a:rPr lang="ru-RU" sz="2800" smtClean="0">
                <a:solidFill>
                  <a:schemeClr val="bg1"/>
                </a:solidFill>
              </a:rPr>
              <a:t>бу </a:t>
            </a:r>
            <a:r>
              <a:rPr lang="ru-RU" sz="2800" smtClean="0">
                <a:solidFill>
                  <a:schemeClr val="bg1"/>
                </a:solidFill>
              </a:rPr>
              <a:t>таълимнинг анъанавий шакли б</a:t>
            </a:r>
            <a:r>
              <a:rPr lang="uz-Cyrl-UZ" sz="2800" smtClean="0">
                <a:solidFill>
                  <a:schemeClr val="bg1"/>
                </a:solidFill>
              </a:rPr>
              <a:t>ў</a:t>
            </a:r>
            <a:r>
              <a:rPr lang="ru-RU" sz="2800" smtClean="0">
                <a:solidFill>
                  <a:schemeClr val="bg1"/>
                </a:solidFill>
              </a:rPr>
              <a:t>либ</a:t>
            </a:r>
            <a:r>
              <a:rPr lang="ru-RU" sz="2800" smtClean="0">
                <a:solidFill>
                  <a:schemeClr val="bg1"/>
                </a:solidFill>
              </a:rPr>
              <a:t>, </a:t>
            </a:r>
            <a:r>
              <a:rPr lang="uz-Cyrl-UZ" sz="2800" smtClean="0">
                <a:solidFill>
                  <a:schemeClr val="bg1"/>
                </a:solidFill>
              </a:rPr>
              <a:t>ўқитишнинг </a:t>
            </a:r>
            <a:r>
              <a:rPr lang="uz-Cyrl-UZ" sz="2800" smtClean="0">
                <a:solidFill>
                  <a:schemeClr val="bg1"/>
                </a:solidFill>
              </a:rPr>
              <a:t>асосий шаклисифатида назарий билимларни системали равишда, </a:t>
            </a:r>
            <a:r>
              <a:rPr lang="ru-RU" sz="2800" smtClean="0">
                <a:solidFill>
                  <a:schemeClr val="bg1"/>
                </a:solidFill>
              </a:rPr>
              <a:t>узо</a:t>
            </a:r>
            <a:r>
              <a:rPr lang="uz-Cyrl-UZ" sz="2800" smtClean="0">
                <a:solidFill>
                  <a:schemeClr val="bg1"/>
                </a:solidFill>
              </a:rPr>
              <a:t>қ вақт </a:t>
            </a:r>
            <a:r>
              <a:rPr lang="uz-Cyrl-UZ" sz="2800" smtClean="0">
                <a:solidFill>
                  <a:schemeClr val="bg1"/>
                </a:solidFill>
              </a:rPr>
              <a:t>оралиғида (</a:t>
            </a:r>
            <a:r>
              <a:rPr lang="uz-Cyrl-UZ" sz="2800" smtClean="0">
                <a:solidFill>
                  <a:schemeClr val="bg1"/>
                </a:solidFill>
              </a:rPr>
              <a:t>1 соатдан кам бўлмаган)изчил кетма-кетликда, </a:t>
            </a:r>
            <a:r>
              <a:rPr lang="uz-Cyrl-UZ" sz="2800" smtClean="0">
                <a:solidFill>
                  <a:schemeClr val="bg1"/>
                </a:solidFill>
              </a:rPr>
              <a:t>монологик </a:t>
            </a:r>
            <a:r>
              <a:rPr lang="uz-Cyrl-UZ" sz="2800" smtClean="0">
                <a:solidFill>
                  <a:schemeClr val="bg1"/>
                </a:solidFill>
              </a:rPr>
              <a:t>нутқ орқали ўқитувчи томонидан изоҳланишидир.</a:t>
            </a:r>
          </a:p>
          <a:p>
            <a:pPr marL="0" indent="442913" algn="just" eaLnBrk="1" hangingPunct="1">
              <a:lnSpc>
                <a:spcPct val="80000"/>
              </a:lnSpc>
            </a:pPr>
            <a:r>
              <a:rPr lang="uz-Cyrl-UZ" sz="2800" smtClean="0">
                <a:solidFill>
                  <a:schemeClr val="bg1"/>
                </a:solidFill>
              </a:rPr>
              <a:t>Инпут-инглиз тилидан”ахборотни киритиш” ёки  “бошланғич маълумотлар” деган маънони беради. Инпут ноанъанавий дарс шакли, модератор томонидан қисқа вақтда янги ахборотни етказиш (15-20 минут</a:t>
            </a:r>
            <a:r>
              <a:rPr lang="uz-Cyrl-UZ" sz="2800" smtClean="0">
                <a:solidFill>
                  <a:schemeClr val="bg1"/>
                </a:solidFill>
              </a:rPr>
              <a:t>).</a:t>
            </a:r>
            <a:endParaRPr lang="ru-RU" sz="2800" smtClean="0">
              <a:solidFill>
                <a:schemeClr val="bg1"/>
              </a:solidFill>
            </a:endParaRPr>
          </a:p>
          <a:p>
            <a:pPr marL="0" indent="442913" algn="just" eaLnBrk="1" hangingPunct="1">
              <a:lnSpc>
                <a:spcPct val="80000"/>
              </a:lnSpc>
            </a:pPr>
            <a:r>
              <a:rPr lang="uz-Cyrl-UZ" sz="2800" smtClean="0">
                <a:solidFill>
                  <a:schemeClr val="bg1"/>
                </a:solidFill>
              </a:rPr>
              <a:t> </a:t>
            </a:r>
            <a:endParaRPr lang="ru-RU" sz="2800" smtClean="0">
              <a:solidFill>
                <a:schemeClr val="bg1"/>
              </a:solidFill>
            </a:endParaRPr>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3"/>
          <p:cNvSpPr>
            <a:spLocks noGrp="1" noChangeArrowheads="1"/>
          </p:cNvSpPr>
          <p:nvPr>
            <p:ph idx="1"/>
          </p:nvPr>
        </p:nvSpPr>
        <p:spPr>
          <a:xfrm>
            <a:off x="566738" y="908720"/>
            <a:ext cx="8001000" cy="5111080"/>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just" eaLnBrk="1" hangingPunct="1">
              <a:buClr>
                <a:schemeClr val="bg1"/>
              </a:buClr>
              <a:buFont typeface="Wingdings" pitchFamily="2" charset="2"/>
              <a:buChar char="Ø"/>
            </a:pPr>
            <a:r>
              <a:rPr lang="uz-Cyrl-UZ" sz="3200" smtClean="0">
                <a:solidFill>
                  <a:schemeClr val="bg1"/>
                </a:solidFill>
              </a:rPr>
              <a:t> Маъруза - </a:t>
            </a:r>
            <a:r>
              <a:rPr lang="uz-Cyrl-UZ" sz="3200" smtClean="0">
                <a:solidFill>
                  <a:schemeClr val="bg1"/>
                </a:solidFill>
              </a:rPr>
              <a:t>ОТМда таълимни (ўқитишни</a:t>
            </a:r>
            <a:r>
              <a:rPr lang="uz-Cyrl-UZ" sz="3200" smtClean="0">
                <a:solidFill>
                  <a:schemeClr val="bg1"/>
                </a:solidFill>
              </a:rPr>
              <a:t>) ташкиллаштиришнинг </a:t>
            </a:r>
            <a:r>
              <a:rPr lang="uz-Cyrl-UZ" sz="3200" smtClean="0">
                <a:solidFill>
                  <a:schemeClr val="bg1"/>
                </a:solidFill>
              </a:rPr>
              <a:t>асосий анъанавий </a:t>
            </a:r>
            <a:r>
              <a:rPr lang="uz-Cyrl-UZ" sz="3200" smtClean="0">
                <a:solidFill>
                  <a:schemeClr val="bg1"/>
                </a:solidFill>
              </a:rPr>
              <a:t>шаклларидан </a:t>
            </a:r>
            <a:r>
              <a:rPr lang="uz-Cyrl-UZ" sz="3200" smtClean="0">
                <a:solidFill>
                  <a:schemeClr val="bg1"/>
                </a:solidFill>
              </a:rPr>
              <a:t>биридир</a:t>
            </a:r>
            <a:r>
              <a:rPr lang="uz-Cyrl-UZ" sz="3200" smtClean="0">
                <a:solidFill>
                  <a:schemeClr val="bg1"/>
                </a:solidFill>
              </a:rPr>
              <a:t>.</a:t>
            </a:r>
          </a:p>
          <a:p>
            <a:pPr algn="just" eaLnBrk="1" hangingPunct="1">
              <a:buClr>
                <a:schemeClr val="bg1"/>
              </a:buClr>
              <a:buFont typeface="Wingdings" pitchFamily="2" charset="2"/>
              <a:buChar char="Ø"/>
            </a:pPr>
            <a:endParaRPr lang="uz-Cyrl-UZ" sz="3200" smtClean="0">
              <a:solidFill>
                <a:schemeClr val="bg1"/>
              </a:solidFill>
            </a:endParaRPr>
          </a:p>
          <a:p>
            <a:pPr algn="just" eaLnBrk="1" hangingPunct="1">
              <a:buClr>
                <a:schemeClr val="bg1"/>
              </a:buClr>
              <a:buFont typeface="Wingdings" pitchFamily="2" charset="2"/>
              <a:buChar char="Ø"/>
            </a:pPr>
            <a:r>
              <a:rPr lang="uz-Cyrl-UZ" sz="3200" smtClean="0">
                <a:solidFill>
                  <a:schemeClr val="bg1"/>
                </a:solidFill>
              </a:rPr>
              <a:t> Инпут - ОТМда </a:t>
            </a:r>
            <a:r>
              <a:rPr lang="uz-Cyrl-UZ" sz="3200" smtClean="0">
                <a:solidFill>
                  <a:schemeClr val="bg1"/>
                </a:solidFill>
              </a:rPr>
              <a:t>таълимни (ўқитишни</a:t>
            </a:r>
            <a:r>
              <a:rPr lang="uz-Cyrl-UZ" sz="3200" smtClean="0">
                <a:solidFill>
                  <a:schemeClr val="bg1"/>
                </a:solidFill>
              </a:rPr>
              <a:t>) ташкиллаштиришнинг </a:t>
            </a:r>
            <a:r>
              <a:rPr lang="uz-Cyrl-UZ" sz="3200" smtClean="0">
                <a:solidFill>
                  <a:schemeClr val="bg1"/>
                </a:solidFill>
              </a:rPr>
              <a:t>асосий </a:t>
            </a:r>
            <a:r>
              <a:rPr lang="uz-Cyrl-UZ" sz="3200" smtClean="0">
                <a:solidFill>
                  <a:schemeClr val="bg1"/>
                </a:solidFill>
              </a:rPr>
              <a:t>ноанъана-вий шаклларидан </a:t>
            </a:r>
            <a:r>
              <a:rPr lang="uz-Cyrl-UZ" sz="3200" smtClean="0">
                <a:solidFill>
                  <a:schemeClr val="bg1"/>
                </a:solidFill>
              </a:rPr>
              <a:t>биридир</a:t>
            </a:r>
            <a:r>
              <a:rPr lang="uz-Cyrl-UZ" sz="3200" smtClean="0">
                <a:solidFill>
                  <a:schemeClr val="bg1"/>
                </a:solidFill>
              </a:rPr>
              <a:t>.</a:t>
            </a:r>
            <a:endParaRPr lang="uz-Cyrl-UZ" sz="3200" smtClean="0">
              <a:solidFill>
                <a:schemeClr val="bg1"/>
              </a:solidFill>
            </a:endParaRPr>
          </a:p>
          <a:p>
            <a:pPr algn="just" eaLnBrk="1" hangingPunct="1">
              <a:buClr>
                <a:schemeClr val="bg1"/>
              </a:buClr>
              <a:buFont typeface="Wingdings" pitchFamily="2" charset="2"/>
              <a:buChar char="Ø"/>
            </a:pPr>
            <a:endParaRPr lang="ru-RU" sz="3200" smtClean="0">
              <a:solidFill>
                <a:schemeClr val="bg1"/>
              </a:solidFill>
            </a:endParaRPr>
          </a:p>
        </p:txBody>
      </p:sp>
    </p:spTree>
  </p:cSld>
  <p:clrMapOvr>
    <a:masterClrMapping/>
  </p:clrMapOvr>
  <mc:AlternateContent xmlns:mc="http://schemas.openxmlformats.org/markup-compatibility/2006">
    <mc:Choice xmlns:p14="http://schemas.microsoft.com/office/powerpoint/2010/main" Requires="p14">
      <p:transition spd="slow" p14:dur="1750">
        <p14:switch dir="r"/>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1_NewsPrint">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413</TotalTime>
  <Words>655</Words>
  <Application>Microsoft Office PowerPoint</Application>
  <PresentationFormat>Экран (4:3)</PresentationFormat>
  <Paragraphs>77</Paragraphs>
  <Slides>16</Slides>
  <Notes>0</Notes>
  <HiddenSlides>0</HiddenSlides>
  <MMClips>0</MMClips>
  <ScaleCrop>false</ScaleCrop>
  <HeadingPairs>
    <vt:vector size="4" baseType="variant">
      <vt:variant>
        <vt:lpstr>Тема</vt:lpstr>
      </vt:variant>
      <vt:variant>
        <vt:i4>2</vt:i4>
      </vt:variant>
      <vt:variant>
        <vt:lpstr>Заголовки слайдов</vt:lpstr>
      </vt:variant>
      <vt:variant>
        <vt:i4>16</vt:i4>
      </vt:variant>
    </vt:vector>
  </HeadingPairs>
  <TitlesOfParts>
    <vt:vector size="18" baseType="lpstr">
      <vt:lpstr>NewsPrint</vt:lpstr>
      <vt:lpstr>1_NewsPrint</vt:lpstr>
      <vt:lpstr>   </vt:lpstr>
      <vt:lpstr>Презентация PowerPoint</vt:lpstr>
      <vt:lpstr>Олий мактабда ўқитишни ташкил этишнинг шакл ва методларига қўйиладиган талаблар</vt:lpstr>
      <vt:lpstr>Социал-педагогик қонуниятларга қуйидагиларни киритиш мумкин</vt:lpstr>
      <vt:lpstr>Презентация PowerPoint</vt:lpstr>
      <vt:lpstr>Презентация PowerPoint</vt:lpstr>
      <vt:lpstr>Мантиқий мушоҳада.....</vt:lpstr>
      <vt:lpstr>Маъруза? (лекция)</vt:lpstr>
      <vt:lpstr>Презентация PowerPoint</vt:lpstr>
      <vt:lpstr>Маърузачи - модераторнинг маҳорати?</vt:lpstr>
      <vt:lpstr>Мантиқий хулоса.....</vt:lpstr>
      <vt:lpstr>Инпутни самарали тайёрлаш            тамойиллари</vt:lpstr>
      <vt:lpstr>Презентация PowerPoint</vt:lpstr>
      <vt:lpstr>Маъруза ва инпут дарслари....  </vt:lpstr>
      <vt:lpstr>Маъруза ва инпут дарсларнинг функциялари</vt:lpstr>
      <vt:lpstr>Мантиқий хулоса.....</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User</cp:lastModifiedBy>
  <cp:revision>22</cp:revision>
  <dcterms:created xsi:type="dcterms:W3CDTF">1601-01-01T00:00:00Z</dcterms:created>
  <dcterms:modified xsi:type="dcterms:W3CDTF">2012-02-07T11:57:52Z</dcterms:modified>
</cp:coreProperties>
</file>