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2" r:id="rId3"/>
    <p:sldId id="363" r:id="rId4"/>
    <p:sldId id="369" r:id="rId5"/>
    <p:sldId id="372" r:id="rId6"/>
    <p:sldId id="359" r:id="rId7"/>
    <p:sldId id="364" r:id="rId8"/>
    <p:sldId id="360" r:id="rId9"/>
    <p:sldId id="365" r:id="rId10"/>
    <p:sldId id="355" r:id="rId11"/>
    <p:sldId id="361" r:id="rId12"/>
    <p:sldId id="352" r:id="rId13"/>
    <p:sldId id="374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8" autoAdjust="0"/>
    <p:restoredTop sz="87276" autoAdjust="0"/>
  </p:normalViewPr>
  <p:slideViewPr>
    <p:cSldViewPr>
      <p:cViewPr varScale="1">
        <p:scale>
          <a:sx n="92" d="100"/>
          <a:sy n="92" d="100"/>
        </p:scale>
        <p:origin x="23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083D81-1AC6-4D60-9523-78B2739F6469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7ACCD8-C6F6-4D9E-944A-B29C0790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18A5-B1AD-4642-9184-8B50AB458B7E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6DE6-53E8-4577-BCA4-CC593F07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3DB9-3C7E-4CD3-8799-0807D53B3E77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2A03-F7C4-4C26-AA19-BA446C77F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7D71-B7D4-4597-85FE-BBBCE06CBB34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8E2A-7D70-4DB3-988E-76A0C2FF7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C516-3A5C-4407-8890-9446E44D82A3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6753-5692-4898-8DB6-8BA30B60F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21A-38DE-4021-9D94-DC55F880C1DF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9A13-6E3A-4DAD-BBDC-0DB5F8562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6566-E15D-4ECA-A3DA-6D87802BDA58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AFCD-31F4-4D25-92CD-6EE20ACEB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7410-225E-4693-94DD-E57033933A47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F827-8E5D-42F6-8EE8-712BF7ACA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4761-E56B-4CD5-A218-FFD1D5A45861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2C9D-84D5-4AAF-9DE2-0A783E5C9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5C6F-36E4-459D-BCA6-B2631E9975C4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8B39-325D-4A68-A415-2CB9FA796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DD5E-2C62-40A9-8232-3CC75F500844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3EA0-5F84-4FD1-A7F5-03650FA87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4E46-6DEA-449A-A21D-C6075213BB21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1FD5-FAD0-4851-B5E8-54081BD2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11BE-38EE-4B2C-9B05-A26B7B2458F2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1941-CAA5-4059-AB60-DBB31559A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73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DD906-152D-4033-ADE8-8837E54C5584}" type="datetimeFigureOut">
              <a:rPr lang="ru-RU"/>
              <a:pPr>
                <a:defRPr/>
              </a:pPr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BB2F0-49EF-4BD7-89B8-6E5D9BED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ChangeArrowheads="1"/>
          </p:cNvSpPr>
          <p:nvPr/>
        </p:nvSpPr>
        <p:spPr bwMode="auto">
          <a:xfrm>
            <a:off x="395288" y="836613"/>
            <a:ext cx="8496300" cy="56261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b="1"/>
              <a:t>O`ZB</a:t>
            </a:r>
            <a:r>
              <a:rPr lang="fi-FI" b="1"/>
              <a:t>E</a:t>
            </a:r>
            <a:r>
              <a:rPr lang="uz-Cyrl-UZ" b="1"/>
              <a:t>KISTON R</a:t>
            </a:r>
            <a:r>
              <a:rPr lang="fi-FI" b="1"/>
              <a:t>E</a:t>
            </a:r>
            <a:r>
              <a:rPr lang="uz-Cyrl-UZ" b="1"/>
              <a:t>SPUBLIKASI OLIY TALIM, FAN </a:t>
            </a:r>
          </a:p>
          <a:p>
            <a:pPr algn="ctr"/>
            <a:r>
              <a:rPr lang="uz-Cyrl-UZ" b="1"/>
              <a:t>VA INNOVATSIYALAR VAZIRLIGI</a:t>
            </a:r>
            <a:endParaRPr lang="en-US" b="1"/>
          </a:p>
          <a:p>
            <a:pPr algn="ctr"/>
            <a:endParaRPr lang="uz-Cyrl-UZ" b="1"/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«TOSHKENT IRRIGATSIYA VA QISHLOQ XO’JALIGINI MEXANIZATSIYALASH MUHANDISLARI INSTITUTI» 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MILLIY TADQIQOT UNIVERSITETI</a:t>
            </a:r>
            <a:r>
              <a:rPr lang="uz-Cyrl-UZ" sz="1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XUZURIDAGI PEDAGOG KADRLARNI QAYTA TAYY</a:t>
            </a:r>
            <a:r>
              <a:rPr lang="en-US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RLAS</a:t>
            </a:r>
            <a:r>
              <a:rPr lang="en-US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 ULARNING MALAKASINI OS</a:t>
            </a:r>
            <a:r>
              <a:rPr lang="en-US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IRIS</a:t>
            </a:r>
            <a:r>
              <a:rPr lang="en-US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uz-Cyrl-UZ" sz="1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TARMOQ MARKAZI</a:t>
            </a:r>
            <a:endParaRPr lang="ru-RU" sz="17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ru-RU" altLang="ru-RU" sz="15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19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z-Cyrl-UZ" sz="19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Suv xo’jaligi va melioratsiya</a:t>
            </a:r>
            <a:r>
              <a:rPr lang="en-US" sz="19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z-Cyrl-UZ" sz="19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yo’nalishi</a:t>
            </a:r>
            <a:endParaRPr lang="en-US" sz="19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19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uz-Latn-UZ" sz="19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SUVNI TEJAYDIGAN SUG‘ORISH TEXNOLOGIYALARINI TUPROQ-IQLIM SHAROITI VA EKIN TURIGA QARAB TAKOMILLASHTIRISH</a:t>
            </a:r>
            <a:endParaRPr lang="ru-RU" sz="1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auto">
              <a:lnSpc>
                <a:spcPct val="80000"/>
              </a:lnSpc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2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73050" lvl="0" indent="-273050" algn="ctr" fontAlgn="auto">
              <a:lnSpc>
                <a:spcPct val="80000"/>
              </a:lnSpc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uz-Cyrl-UZ" sz="2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mavzu</a:t>
            </a:r>
            <a:endParaRPr lang="ru-RU" altLang="ru-RU" sz="2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auto">
              <a:lnSpc>
                <a:spcPct val="80000"/>
              </a:lnSpc>
              <a:spcAft>
                <a:spcPts val="0"/>
              </a:spcAft>
              <a:buClr>
                <a:srgbClr val="FE8637"/>
              </a:buClr>
              <a:buSzPct val="70000"/>
            </a:pPr>
            <a:endParaRPr lang="ru-RU" altLang="ru-RU" sz="19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altLang="ru-RU" sz="19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professor I.A.Begmatov</a:t>
            </a: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uz-Cyrl-UZ" sz="2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z-Cyrl-UZ" sz="2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KENT-2024 y.</a:t>
            </a:r>
            <a:endParaRPr lang="ru-RU" sz="2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20177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eaLnBrk="1" hangingPunct="1"/>
            <a:r>
              <a:rPr lang="uz-Cyrl-UZ" sz="2800" b="1"/>
              <a:t>“SWOT-tahlil” metodi</a:t>
            </a:r>
            <a:r>
              <a:rPr lang="ru-RU"/>
              <a:t> </a:t>
            </a:r>
          </a:p>
        </p:txBody>
      </p:sp>
      <p:graphicFrame>
        <p:nvGraphicFramePr>
          <p:cNvPr id="27720" name="Group 72"/>
          <p:cNvGraphicFramePr>
            <a:graphicFrameLocks noGrp="1"/>
          </p:cNvGraphicFramePr>
          <p:nvPr/>
        </p:nvGraphicFramePr>
        <p:xfrm>
          <a:off x="0" y="1125538"/>
          <a:ext cx="9144000" cy="5732464"/>
        </p:xfrm>
        <a:graphic>
          <a:graphicData uri="http://schemas.openxmlformats.org/drawingml/2006/table">
            <a:tbl>
              <a:tblPr/>
              <a:tblGrid>
                <a:gridCol w="109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uz-Cyrl-U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Suv isrofgarchiligiga qarshi kurash tadbirlarini qo`llash orqali: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suv isrofi kamayadi;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-suvni fil`tratsiyasi va bug`lanishi kamayadi, oqova chiqmaydi;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-har qanday sug`orish tarmog`da olib qullash mumkin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hosildorlik 50% gacha oshadi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uz-Cyrl-U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Suv isrofgarchiligiga qarshi kurash tadbirlarini qo`llashda: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-tizim uchun mablag` talab qilinadi;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-tuproq tarkibli kanallar qoplamalar bilan qoplanishi uchun murakkab ishlar amalga oshirilishi lozim; </a:t>
                      </a:r>
                      <a:endParaRPr kumimoji="0" lang="uz-Cyrl-U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uz-Cyrl-U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Suv isrofgarchiligiga qarshi kurash tadbirlarini </a:t>
                      </a: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amalga oshirilsa suvdan foydalanish rejasi to`liq bajariladi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Suvning behudaga isrofi kamayadi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Sug`oriladigan maydonlarga suvni etkazib berishda har xil sabablarga ko`ra suv isroflari kamayib suv blan ta`minlanganlik yaxshilanadi</a:t>
                      </a:r>
                      <a:endParaRPr kumimoji="0" lang="uz-Cyrl-U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uz-Cyrl-U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uz-Cyrl-U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Suv isrofgarchiligiga qarshi kurash tadbirlarini</a:t>
                      </a:r>
                      <a:r>
                        <a:rPr kumimoji="0" lang="uz-Cyrl-U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to`g`ri tashkil qila olmaslik, tizim bilan ishlaydigan mutaxassislar etishmasligi </a:t>
                      </a:r>
                      <a:endParaRPr kumimoji="0" lang="uz-Cyrl-U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z-Cyrl-UZ" b="1"/>
              <a:t>“Assesment”  metodi</a:t>
            </a:r>
            <a:r>
              <a:rPr lang="ru-RU"/>
              <a:t> </a:t>
            </a:r>
            <a:br>
              <a:rPr lang="ru-RU" sz="4000"/>
            </a:b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uz-Cyrl-UZ" b="1"/>
              <a:t>Metodning maqsadi:</a:t>
            </a:r>
            <a:r>
              <a:rPr lang="uz-Cyrl-UZ"/>
              <a:t>  mazkur metod ta`lim oluvchilarning bilim darajasini  baholash, nazorat qilish, o`zlashtirish ko`rsatkichi va amaliy ko`nikmalarini tekshirishga yo`naltirilgan.  Mazkur texnika orqali ta`lim oluvchilarning  bilish  faoliyati turli  yo`nalishlar (test, amaliy ko`nikmalar, muammoli vaziyatlar mashqi, qiyosiy tahlil, simptomlarni aniqlash) bo`yicha tashxis qilinadi va baholanadi.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F79646"/>
          </a:solidFill>
        </p:spPr>
        <p:txBody>
          <a:bodyPr/>
          <a:lstStyle/>
          <a:p>
            <a:pPr eaLnBrk="1" hangingPunct="1"/>
            <a:r>
              <a:rPr lang="uz-Cyrl-UZ" sz="2400" b="1">
                <a:latin typeface="Times New Roman" pitchFamily="18" charset="0"/>
                <a:cs typeface="Times New Roman" pitchFamily="18" charset="0"/>
              </a:rPr>
              <a:t>“Assesment”  metodi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Tomchilativ sug’orish usuli mavzusi buyicha assesment topshiriq</a:t>
            </a:r>
            <a:r>
              <a:rPr lang="uz-Cyrl-UZ" sz="4000"/>
              <a:t> </a:t>
            </a:r>
            <a:endParaRPr lang="ru-RU" sz="4000"/>
          </a:p>
        </p:txBody>
      </p: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395288" y="1773238"/>
            <a:ext cx="8497887" cy="5084762"/>
            <a:chOff x="0" y="0"/>
            <a:chExt cx="60352" cy="28797"/>
          </a:xfrm>
        </p:grpSpPr>
        <p:sp>
          <p:nvSpPr>
            <p:cNvPr id="10" name="Полилиния 36"/>
            <p:cNvSpPr>
              <a:spLocks/>
            </p:cNvSpPr>
            <p:nvPr/>
          </p:nvSpPr>
          <p:spPr bwMode="auto">
            <a:xfrm>
              <a:off x="1175" y="1273"/>
              <a:ext cx="28223" cy="12503"/>
            </a:xfrm>
            <a:custGeom>
              <a:avLst/>
              <a:gdLst>
                <a:gd name="T0" fmla="*/ 0 w 2822218"/>
                <a:gd name="T1" fmla="*/ 0 h 881943"/>
                <a:gd name="T2" fmla="*/ 2822218 w 2822218"/>
                <a:gd name="T3" fmla="*/ 0 h 881943"/>
                <a:gd name="T4" fmla="*/ 2822218 w 2822218"/>
                <a:gd name="T5" fmla="*/ 1772399 h 881943"/>
                <a:gd name="T6" fmla="*/ 0 w 2822218"/>
                <a:gd name="T7" fmla="*/ 1772399 h 881943"/>
                <a:gd name="T8" fmla="*/ 0 w 2822218"/>
                <a:gd name="T9" fmla="*/ 0 h 881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2218"/>
                <a:gd name="T16" fmla="*/ 0 h 881943"/>
                <a:gd name="T17" fmla="*/ 2822218 w 2822218"/>
                <a:gd name="T18" fmla="*/ 881943 h 881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2218" h="881943">
                  <a:moveTo>
                    <a:pt x="0" y="0"/>
                  </a:moveTo>
                  <a:lnTo>
                    <a:pt x="2822218" y="0"/>
                  </a:lnTo>
                  <a:lnTo>
                    <a:pt x="2822218" y="881943"/>
                  </a:lnTo>
                  <a:lnTo>
                    <a:pt x="0" y="88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597370" tIns="38100" rIns="38100" bIns="38100"/>
            <a:lstStyle/>
            <a:p>
              <a:pPr marL="800100" lvl="1" indent="-342900" algn="just">
                <a:spcBef>
                  <a:spcPts val="350"/>
                </a:spcBef>
                <a:spcAft>
                  <a:spcPts val="413"/>
                </a:spcAft>
              </a:pPr>
              <a:r>
                <a:rPr lang="uz-Cyrl-UZ" sz="1400" b="1">
                  <a:solidFill>
                    <a:srgbClr val="111111"/>
                  </a:solidFill>
                  <a:latin typeface="Times New Roman" pitchFamily="18" charset="0"/>
                </a:rPr>
                <a:t>Test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1.</a:t>
              </a:r>
              <a:r>
                <a:rPr lang="uz-Cyrl-UZ" sz="1600">
                  <a:solidFill>
                    <a:srgbClr val="111111"/>
                  </a:solidFill>
                  <a:latin typeface="Times New Roman" pitchFamily="18" charset="0"/>
                </a:rPr>
                <a:t>Suv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uz-Cyrl-UZ" sz="1600">
                  <a:solidFill>
                    <a:srgbClr val="111111"/>
                  </a:solidFill>
                  <a:latin typeface="Times New Roman" pitchFamily="18" charset="0"/>
                </a:rPr>
                <a:t>isrofgarchiligi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g</a:t>
              </a:r>
              <a:r>
                <a:rPr lang="uz-Cyrl-UZ" sz="1600">
                  <a:solidFill>
                    <a:srgbClr val="111111"/>
                  </a:solidFill>
                  <a:latin typeface="Times New Roman" pitchFamily="18" charset="0"/>
                </a:rPr>
                <a:t>a</a:t>
              </a:r>
              <a:endParaRPr lang="ru-RU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marL="342900" indent="-342900"/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           qarshi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kurashda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analitik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usullardan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foydalansa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bo</a:t>
              </a:r>
              <a:r>
                <a:rPr lang="ru-RU" sz="1400">
                  <a:solidFill>
                    <a:srgbClr val="111111"/>
                  </a:solidFill>
                  <a:latin typeface="Times New Roman" pitchFamily="18" charset="0"/>
                </a:rPr>
                <a:t>`</a:t>
              </a:r>
              <a:r>
                <a:rPr lang="en-US" sz="1400">
                  <a:solidFill>
                    <a:srgbClr val="111111"/>
                  </a:solidFill>
                  <a:latin typeface="Times New Roman" pitchFamily="18" charset="0"/>
                </a:rPr>
                <a:t>ladimi</a:t>
              </a:r>
              <a:r>
                <a:rPr lang="uz-Cyrl-UZ" sz="1400">
                  <a:solidFill>
                    <a:srgbClr val="111111"/>
                  </a:solidFill>
                  <a:latin typeface="Times New Roman" pitchFamily="18" charset="0"/>
                </a:rPr>
                <a:t> ?</a:t>
              </a:r>
              <a:r>
                <a:rPr lang="ru-RU" sz="1400">
                  <a:solidFill>
                    <a:srgbClr val="000000"/>
                  </a:solidFill>
                  <a:latin typeface="Times New Roman" pitchFamily="18" charset="0"/>
                </a:rPr>
                <a:t>	</a:t>
              </a:r>
              <a:endParaRPr lang="ru-RU" sz="1400">
                <a:latin typeface="Times New Roman" pitchFamily="18" charset="0"/>
              </a:endParaRPr>
            </a:p>
            <a:p>
              <a:pPr marL="342900" indent="-342900" algn="ctr">
                <a:spcBef>
                  <a:spcPts val="350"/>
                </a:spcBef>
                <a:spcAft>
                  <a:spcPts val="350"/>
                </a:spcAft>
                <a:buFontTx/>
                <a:buAutoNum type="alphaUcPeriod"/>
              </a:pPr>
              <a:r>
                <a:rPr lang="sv-SE" sz="140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a bo`ladi.</a:t>
              </a:r>
              <a:endParaRPr lang="ru-RU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marL="342900" indent="-342900" algn="ctr">
                <a:spcBef>
                  <a:spcPts val="350"/>
                </a:spcBef>
                <a:spcAft>
                  <a:spcPts val="350"/>
                </a:spcAft>
              </a:pP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B. Yo`q bo`lmaydi</a:t>
              </a:r>
              <a:endParaRPr lang="uz-Cyrl-UZ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marL="342900" indent="-342900" algn="ctr">
                <a:spcBef>
                  <a:spcPts val="350"/>
                </a:spcBef>
                <a:spcAft>
                  <a:spcPts val="350"/>
                </a:spcAft>
              </a:pPr>
              <a:r>
                <a:rPr lang="uz-Cyrl-UZ" sz="1400">
                  <a:solidFill>
                    <a:srgbClr val="111111"/>
                  </a:solidFill>
                  <a:latin typeface="Times New Roman" pitchFamily="18" charset="0"/>
                </a:rPr>
                <a:t>S.</a:t>
              </a:r>
              <a:r>
                <a:rPr lang="uz-Cyrl-UZ" sz="16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Umuman qo`llanib bo`lmaydi</a:t>
              </a:r>
              <a:endParaRPr lang="uz-Cyrl-UZ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marL="342900" indent="-342900"/>
              <a:endParaRPr lang="uz-Cyrl-UZ" sz="11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342900" indent="-342900"/>
              <a:endParaRPr lang="ru-RU"/>
            </a:p>
          </p:txBody>
        </p:sp>
        <p:sp>
          <p:nvSpPr>
            <p:cNvPr id="11" name="Прямоугольник 37"/>
            <p:cNvSpPr>
              <a:spLocks noChangeArrowheads="1"/>
            </p:cNvSpPr>
            <p:nvPr/>
          </p:nvSpPr>
          <p:spPr bwMode="auto">
            <a:xfrm>
              <a:off x="0" y="0"/>
              <a:ext cx="6173" cy="716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3175">
              <a:solidFill>
                <a:srgbClr val="8FAAD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Полилиния 38"/>
            <p:cNvSpPr>
              <a:spLocks/>
            </p:cNvSpPr>
            <p:nvPr/>
          </p:nvSpPr>
          <p:spPr bwMode="auto">
            <a:xfrm>
              <a:off x="32130" y="1273"/>
              <a:ext cx="28222" cy="12503"/>
            </a:xfrm>
            <a:custGeom>
              <a:avLst/>
              <a:gdLst>
                <a:gd name="T0" fmla="*/ 0 w 2822218"/>
                <a:gd name="T1" fmla="*/ 0 h 881943"/>
                <a:gd name="T2" fmla="*/ 2822218 w 2822218"/>
                <a:gd name="T3" fmla="*/ 0 h 881943"/>
                <a:gd name="T4" fmla="*/ 2822218 w 2822218"/>
                <a:gd name="T5" fmla="*/ 1772399 h 881943"/>
                <a:gd name="T6" fmla="*/ 0 w 2822218"/>
                <a:gd name="T7" fmla="*/ 1772399 h 881943"/>
                <a:gd name="T8" fmla="*/ 0 w 2822218"/>
                <a:gd name="T9" fmla="*/ 0 h 881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2218"/>
                <a:gd name="T16" fmla="*/ 0 h 881943"/>
                <a:gd name="T17" fmla="*/ 2822218 w 2822218"/>
                <a:gd name="T18" fmla="*/ 881943 h 881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2218" h="881943">
                  <a:moveTo>
                    <a:pt x="0" y="0"/>
                  </a:moveTo>
                  <a:lnTo>
                    <a:pt x="2822218" y="0"/>
                  </a:lnTo>
                  <a:lnTo>
                    <a:pt x="2822218" y="881943"/>
                  </a:lnTo>
                  <a:lnTo>
                    <a:pt x="0" y="88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597370" tIns="38100" rIns="38100" bIns="38100"/>
            <a:lstStyle/>
            <a:p>
              <a:pPr lvl="1" algn="just">
                <a:spcBef>
                  <a:spcPts val="350"/>
                </a:spcBef>
                <a:spcAft>
                  <a:spcPts val="413"/>
                </a:spcAft>
              </a:pPr>
              <a:r>
                <a:rPr lang="uz-Cyrl-UZ" sz="1400" b="1">
                  <a:solidFill>
                    <a:srgbClr val="111111"/>
                  </a:solidFill>
                  <a:latin typeface="Times New Roman" pitchFamily="18" charset="0"/>
                </a:rPr>
                <a:t>Muammoli topshiriq</a:t>
              </a:r>
              <a:endParaRPr lang="ru-RU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algn="r">
                <a:spcBef>
                  <a:spcPts val="350"/>
                </a:spcBef>
                <a:spcAft>
                  <a:spcPts val="350"/>
                </a:spcAft>
              </a:pPr>
              <a:r>
                <a:rPr lang="uz-Cyrl-UZ" sz="1600">
                  <a:solidFill>
                    <a:srgbClr val="111111"/>
                  </a:solidFill>
                  <a:latin typeface="Times New Roman" pitchFamily="18" charset="0"/>
                </a:rPr>
                <a:t>Suv isrofgarchiligiga qarshi kurash tadbirlari</a:t>
              </a:r>
              <a:r>
                <a:rPr lang="ru-RU" sz="16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notug</a:t>
              </a:r>
              <a:r>
                <a:rPr lang="ru-RU" sz="1600">
                  <a:solidFill>
                    <a:srgbClr val="111111"/>
                  </a:solidFill>
                  <a:latin typeface="Times New Roman" pitchFamily="18" charset="0"/>
                </a:rPr>
                <a:t>`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ri</a:t>
              </a:r>
              <a:r>
                <a:rPr lang="ru-RU" sz="16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tashkil</a:t>
              </a:r>
              <a:r>
                <a:rPr lang="ru-RU" sz="160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US" sz="1600">
                  <a:solidFill>
                    <a:srgbClr val="111111"/>
                  </a:solidFill>
                  <a:latin typeface="Times New Roman" pitchFamily="18" charset="0"/>
                </a:rPr>
                <a:t>qilinsa</a:t>
              </a:r>
              <a:r>
                <a:rPr lang="uz-Cyrl-UZ" sz="1400">
                  <a:solidFill>
                    <a:srgbClr val="111111"/>
                  </a:solidFill>
                  <a:latin typeface="Courier New" pitchFamily="49" charset="0"/>
                </a:rPr>
                <a:t> 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qanday muammolar yuzaga kelishi mumkin deb o`ylaysiz, misollar</a:t>
              </a:r>
              <a:r>
                <a:rPr lang="uz-Cyrl-UZ" sz="1400">
                  <a:solidFill>
                    <a:srgbClr val="000000"/>
                  </a:solidFill>
                  <a:latin typeface="Courier New" pitchFamily="49" charset="0"/>
                </a:rPr>
                <a:t> k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eltiring.....</a:t>
              </a:r>
              <a:endParaRPr lang="ru-RU"/>
            </a:p>
          </p:txBody>
        </p:sp>
        <p:sp>
          <p:nvSpPr>
            <p:cNvPr id="16" name="Прямоугольник 39"/>
            <p:cNvSpPr>
              <a:spLocks noChangeArrowheads="1"/>
            </p:cNvSpPr>
            <p:nvPr/>
          </p:nvSpPr>
          <p:spPr bwMode="auto">
            <a:xfrm>
              <a:off x="30955" y="0"/>
              <a:ext cx="6173" cy="723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175">
              <a:solidFill>
                <a:srgbClr val="8FAAD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Полилиния 40"/>
            <p:cNvSpPr>
              <a:spLocks/>
            </p:cNvSpPr>
            <p:nvPr/>
          </p:nvSpPr>
          <p:spPr bwMode="auto">
            <a:xfrm>
              <a:off x="1175" y="16295"/>
              <a:ext cx="28223" cy="12502"/>
            </a:xfrm>
            <a:custGeom>
              <a:avLst/>
              <a:gdLst>
                <a:gd name="T0" fmla="*/ 0 w 2822218"/>
                <a:gd name="T1" fmla="*/ 0 h 881943"/>
                <a:gd name="T2" fmla="*/ 2822218 w 2822218"/>
                <a:gd name="T3" fmla="*/ 0 h 881943"/>
                <a:gd name="T4" fmla="*/ 2822218 w 2822218"/>
                <a:gd name="T5" fmla="*/ 1772399 h 881943"/>
                <a:gd name="T6" fmla="*/ 0 w 2822218"/>
                <a:gd name="T7" fmla="*/ 1772399 h 881943"/>
                <a:gd name="T8" fmla="*/ 0 w 2822218"/>
                <a:gd name="T9" fmla="*/ 0 h 881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2218"/>
                <a:gd name="T16" fmla="*/ 0 h 881943"/>
                <a:gd name="T17" fmla="*/ 2822218 w 2822218"/>
                <a:gd name="T18" fmla="*/ 881943 h 881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2218" h="881943">
                  <a:moveTo>
                    <a:pt x="0" y="0"/>
                  </a:moveTo>
                  <a:lnTo>
                    <a:pt x="2822218" y="0"/>
                  </a:lnTo>
                  <a:lnTo>
                    <a:pt x="2822218" y="881943"/>
                  </a:lnTo>
                  <a:lnTo>
                    <a:pt x="0" y="88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597370" tIns="38100" rIns="38100" bIns="38100"/>
            <a:lstStyle/>
            <a:p>
              <a:pPr lvl="1" algn="just">
                <a:spcBef>
                  <a:spcPts val="350"/>
                </a:spcBef>
                <a:spcAft>
                  <a:spcPts val="413"/>
                </a:spcAft>
                <a:buClr>
                  <a:srgbClr val="000000"/>
                </a:buClr>
                <a:buFont typeface="Times New Roman" pitchFamily="18" charset="0"/>
                <a:buChar char="•"/>
              </a:pPr>
              <a:r>
                <a:rPr lang="uz-Cyrl-UZ" sz="1400" b="1">
                  <a:solidFill>
                    <a:srgbClr val="000000"/>
                  </a:solidFill>
                  <a:latin typeface="Times New Roman" pitchFamily="18" charset="0"/>
                </a:rPr>
                <a:t>Tushuncha tahlili</a:t>
              </a:r>
              <a:endParaRPr lang="ru-RU" sz="1400">
                <a:solidFill>
                  <a:srgbClr val="111111"/>
                </a:solidFill>
                <a:latin typeface="Times New Roman" pitchFamily="18" charset="0"/>
              </a:endParaRPr>
            </a:p>
            <a:p>
              <a:pPr lvl="1">
                <a:buFont typeface="Times New Roman" pitchFamily="18" charset="0"/>
                <a:buChar char="•"/>
              </a:pPr>
              <a:r>
                <a:rPr lang="ru-RU" sz="1400">
                  <a:latin typeface="Times New Roman" pitchFamily="18" charset="0"/>
                </a:rPr>
                <a:t>Har qanday suv isrofgarchiligiga qarshi qóllaniladigan tadbir ózini iqtisodiy tomondan oqlay olishiga</a:t>
              </a:r>
              <a:r>
                <a:rPr lang="uz-Cyrl-UZ" sz="1600">
                  <a:latin typeface="Times New Roman" pitchFamily="18" charset="0"/>
                </a:rPr>
                <a:t> 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  <a:ea typeface="BatangChe" pitchFamily="49" charset="-127"/>
                </a:rPr>
                <a:t> izo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h bering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  <a:ea typeface="BatangChe" pitchFamily="49" charset="-127"/>
                </a:rPr>
                <a:t>...</a:t>
              </a:r>
              <a:endParaRPr lang="ru-RU"/>
            </a:p>
          </p:txBody>
        </p:sp>
        <p:sp>
          <p:nvSpPr>
            <p:cNvPr id="18" name="Прямоугольник 41"/>
            <p:cNvSpPr>
              <a:spLocks noChangeArrowheads="1"/>
            </p:cNvSpPr>
            <p:nvPr/>
          </p:nvSpPr>
          <p:spPr bwMode="auto">
            <a:xfrm>
              <a:off x="0" y="15021"/>
              <a:ext cx="6173" cy="721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175">
              <a:solidFill>
                <a:srgbClr val="8FAAD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Полилиния 42"/>
            <p:cNvSpPr>
              <a:spLocks/>
            </p:cNvSpPr>
            <p:nvPr/>
          </p:nvSpPr>
          <p:spPr bwMode="auto">
            <a:xfrm>
              <a:off x="32130" y="16295"/>
              <a:ext cx="28222" cy="12502"/>
            </a:xfrm>
            <a:custGeom>
              <a:avLst/>
              <a:gdLst>
                <a:gd name="T0" fmla="*/ 0 w 2822218"/>
                <a:gd name="T1" fmla="*/ 0 h 881943"/>
                <a:gd name="T2" fmla="*/ 2822218 w 2822218"/>
                <a:gd name="T3" fmla="*/ 0 h 881943"/>
                <a:gd name="T4" fmla="*/ 2822218 w 2822218"/>
                <a:gd name="T5" fmla="*/ 1772399 h 881943"/>
                <a:gd name="T6" fmla="*/ 0 w 2822218"/>
                <a:gd name="T7" fmla="*/ 1772399 h 881943"/>
                <a:gd name="T8" fmla="*/ 0 w 2822218"/>
                <a:gd name="T9" fmla="*/ 0 h 881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22218"/>
                <a:gd name="T16" fmla="*/ 0 h 881943"/>
                <a:gd name="T17" fmla="*/ 2822218 w 2822218"/>
                <a:gd name="T18" fmla="*/ 881943 h 881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22218" h="881943">
                  <a:moveTo>
                    <a:pt x="0" y="0"/>
                  </a:moveTo>
                  <a:lnTo>
                    <a:pt x="2822218" y="0"/>
                  </a:lnTo>
                  <a:lnTo>
                    <a:pt x="2822218" y="881943"/>
                  </a:lnTo>
                  <a:lnTo>
                    <a:pt x="0" y="88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597370" tIns="38100" rIns="38100" bIns="38100"/>
            <a:lstStyle/>
            <a:p>
              <a:pPr lvl="1" algn="just">
                <a:spcBef>
                  <a:spcPts val="350"/>
                </a:spcBef>
                <a:spcAft>
                  <a:spcPts val="413"/>
                </a:spcAft>
              </a:pPr>
              <a:r>
                <a:rPr lang="uz-Cyrl-UZ" sz="1400" b="1">
                  <a:solidFill>
                    <a:srgbClr val="111111"/>
                  </a:solidFill>
                  <a:latin typeface="Times New Roman" pitchFamily="18" charset="0"/>
                </a:rPr>
                <a:t>Amaliy</a:t>
              </a:r>
              <a:r>
                <a:rPr lang="uz-Cyrl-UZ" sz="1400" b="1">
                  <a:solidFill>
                    <a:srgbClr val="111111"/>
                  </a:solidFill>
                  <a:latin typeface="Courier New" pitchFamily="49" charset="0"/>
                </a:rPr>
                <a:t> </a:t>
              </a:r>
              <a:r>
                <a:rPr lang="uz-Cyrl-UZ" sz="1400" b="1">
                  <a:solidFill>
                    <a:srgbClr val="111111"/>
                  </a:solidFill>
                  <a:latin typeface="Times New Roman" pitchFamily="18" charset="0"/>
                </a:rPr>
                <a:t>ko`nikma</a:t>
              </a:r>
              <a:endParaRPr lang="ru-RU" sz="1400">
                <a:solidFill>
                  <a:srgbClr val="111111"/>
                </a:solidFill>
                <a:latin typeface="Courier New" pitchFamily="49" charset="0"/>
              </a:endParaRPr>
            </a:p>
            <a:p>
              <a:pPr lvl="1">
                <a:buFont typeface="Times New Roman" pitchFamily="18" charset="0"/>
                <a:buChar char="•"/>
              </a:pPr>
              <a:r>
                <a:rPr lang="en-US" sz="1600">
                  <a:latin typeface="Times New Roman" pitchFamily="18" charset="0"/>
                </a:rPr>
                <a:t>Kanallardagi</a:t>
              </a:r>
              <a:r>
                <a:rPr lang="ru-RU" sz="1600">
                  <a:latin typeface="Times New Roman" pitchFamily="18" charset="0"/>
                </a:rPr>
                <a:t> </a:t>
              </a:r>
              <a:r>
                <a:rPr lang="en-US" sz="1600">
                  <a:latin typeface="Times New Roman" pitchFamily="18" charset="0"/>
                </a:rPr>
                <a:t>s</a:t>
              </a:r>
              <a:r>
                <a:rPr lang="uz-Cyrl-UZ" sz="1600">
                  <a:latin typeface="Times New Roman" pitchFamily="18" charset="0"/>
                </a:rPr>
                <a:t>uv isrofgarchiligi</a:t>
              </a:r>
              <a:r>
                <a:rPr lang="en-US" sz="1600">
                  <a:latin typeface="Times New Roman" pitchFamily="18" charset="0"/>
                </a:rPr>
                <a:t>ni</a:t>
              </a:r>
              <a:r>
                <a:rPr lang="ru-RU" sz="1600">
                  <a:latin typeface="Times New Roman" pitchFamily="18" charset="0"/>
                </a:rPr>
                <a:t> </a:t>
              </a:r>
              <a:r>
                <a:rPr lang="uz-Cyrl-UZ" sz="1400">
                  <a:latin typeface="Times New Roman" pitchFamily="18" charset="0"/>
                </a:rPr>
                <a:t>mustaqil ravishda aniqlang?</a:t>
              </a:r>
              <a:r>
                <a:rPr lang="uz-Cyrl-UZ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20" name="Прямоугольник 43"/>
            <p:cNvSpPr>
              <a:spLocks noChangeArrowheads="1"/>
            </p:cNvSpPr>
            <p:nvPr/>
          </p:nvSpPr>
          <p:spPr bwMode="auto">
            <a:xfrm>
              <a:off x="30954" y="15021"/>
              <a:ext cx="6173" cy="743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">
              <a:solidFill>
                <a:srgbClr val="8FAAD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uz-Cyrl-UZ" b="1"/>
              <a:t> “Suv isrofgarchiligiga qarshi kurash tadbirlari” mavzusi buyicha materiallar</a:t>
            </a:r>
            <a:endParaRPr lang="ru-RU" b="1"/>
          </a:p>
          <a:p>
            <a:endParaRPr lang="ru-RU" b="1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42481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1767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34925"/>
            <a:ext cx="20177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8351837" cy="1198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 ETIBORINGIZ UCHUN RAXMAT !</a:t>
            </a:r>
            <a:endParaRPr lang="ru-RU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z-Cyrl-UZ" dirty="0"/>
              <a:t> </a:t>
            </a:r>
            <a:r>
              <a:rPr lang="uz-Latn-UZ" dirty="0"/>
              <a:t>Mavzu</a:t>
            </a:r>
            <a:r>
              <a:rPr lang="uz-Cyrl-UZ" dirty="0"/>
              <a:t>ining nazariy va amaliy ahamiyati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/>
              <a:t>Modulning</a:t>
            </a:r>
            <a:r>
              <a:rPr lang="uz-Cyrl-UZ" b="1"/>
              <a:t> nazariy va amaliy ahamiyati </a:t>
            </a:r>
            <a:r>
              <a:rPr lang="uz-Cyrl-UZ"/>
              <a:t>shu bilan belgilanadiki, tadqiqot natijasida olingan xulosalar “Irrigatsiya va melioratsiya” fani bo`yicha tashkiliy xarakterga ega bo`lgan hujjatlarni ishlab chiqish uchun amaliy dastur bo`lishi mumkin. Olingan xulosa va bildirilgan takliflardan ta`lim muassasalari faoliyatida, zamonaviy qishloq xo`jalik mashinalari fanini o`qitishda va takomillashtirishda foydalanish mumkin. 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en-US"/>
              <a:t>Pedagogikada o’qitish metodlari </a:t>
            </a:r>
            <a:endParaRPr lang="ru-RU"/>
          </a:p>
        </p:txBody>
      </p:sp>
      <p:pic>
        <p:nvPicPr>
          <p:cNvPr id="20482" name="Организационная диаграмма 16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9366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uz-Cyrl-UZ" sz="2400" b="1" dirty="0"/>
            </a:br>
            <a:r>
              <a:rPr lang="uz-Cyrl-UZ" sz="2400" b="1" dirty="0">
                <a:latin typeface="Times New Roman" pitchFamily="18" charset="0"/>
                <a:cs typeface="Times New Roman" pitchFamily="18" charset="0"/>
              </a:rPr>
              <a:t>“Aqliy hujum” metodini qo`llaganda quyidagi eslatmaga rioya qiling.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-O`rtoqlarning fikrini xurmat qil;</a:t>
            </a:r>
            <a:br>
              <a:rPr lang="uz-Cyrl-UZ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-Qancha fikr ko`p bo`lsa shuncha yaxshi;</a:t>
            </a:r>
            <a:br>
              <a:rPr lang="uz-Cyrl-UZ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-Agar fikrlar takrorlansa ajablanma va jaxlingni chiqazma;</a:t>
            </a:r>
            <a:br>
              <a:rPr lang="uz-Cyrl-UZ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-Boshqalar fikrini tanqid qilma;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 Fikrlar ko`pligi yangi fikrni tug`ilishiga sabab bo`ladi;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- Fikrlaringda bir oz shubha bo`lsa ham ularni aytishga harakat qil.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Topshiriqni diqqat bilan o`qib chiqing.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Fikrlarni tarmoqlashtirish jarayonida paydo bo`lgan fikrni yozing.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Imlo xato va boshqa jihatlarga e`tibor bermang.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4. Belgilangan vaqt tugamanguncha yozishni to`xtatmang, fikringizni jamlashga harakat qiling.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 5. Fikrlarni chegaralamang, ular o`rtasida aloqadorlikka e`tibor qarating.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uz-Cyrl-UZ" sz="1800" b="1" dirty="0">
                <a:latin typeface="Times New Roman" pitchFamily="18" charset="0"/>
                <a:cs typeface="Times New Roman" pitchFamily="18" charset="0"/>
              </a:rPr>
              <a:t>“Aqliy hujum”  savollari: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Suv isrofgarchiligi deganda nimani tushunasiz?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Suv isrofgarchiligiga qarshi qanday tadbirlarini bilasiz?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Suv isrofgarchiligini oldini olishda nimalarga e`tibor berasiz?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z-Cyrl-UZ" sz="1800" dirty="0">
                <a:latin typeface="Times New Roman" pitchFamily="18" charset="0"/>
                <a:cs typeface="Times New Roman" pitchFamily="18" charset="0"/>
              </a:rPr>
              <a:t>Suv isrofgarchiligi va unga qarshi kurash tadbirlarining samaradorligi deganda nimani tushunasiz?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424862" cy="604837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2239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uz-Cyrl-UZ" sz="2800" b="1">
                <a:latin typeface="Times New Roman" pitchFamily="18" charset="0"/>
                <a:cs typeface="Times New Roman" pitchFamily="18" charset="0"/>
              </a:rPr>
            </a:br>
            <a:r>
              <a:rPr lang="uz-Cyrl-UZ" sz="2800" b="1" i="1"/>
              <a:t>«Nima uchun?» sxemasi orqali –</a:t>
            </a:r>
            <a:r>
              <a:rPr lang="uz-Cyrl-UZ" sz="2800" b="1"/>
              <a:t> Suv isrofgarchiligiga qarshi kurash tadbirlari nima uchun kerak?</a:t>
            </a:r>
            <a:endParaRPr lang="ru-RU" sz="2800" b="1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800"/>
              <a:t>“Nima uchun” jadvali - muammoning dastlabki sabablarini aniqlash bo`yicha fikrlar zanjiri. Tizimli, ijodiy, tahliliy fikrlashni rivojlantiradi va faollashtiradi.</a:t>
            </a:r>
          </a:p>
          <a:p>
            <a:r>
              <a:rPr lang="uz-Cyrl-UZ" sz="2800"/>
              <a:t>	Bilim oluvchilar “Nima uchun” sxemasini tuzish qoidasi bilan tanishadilar. “Nima uchun” so`rog`ini beradilar va chizadilar, shu savolga javob yozadilar. Bu jarayon muammoning dastlabki sababi aniqlanmagunicha davom etadi.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468313" y="0"/>
            <a:ext cx="8229600" cy="5865813"/>
          </a:xfrm>
        </p:spPr>
        <p:txBody>
          <a:bodyPr/>
          <a:lstStyle/>
          <a:p>
            <a:pPr algn="ctr" eaLnBrk="1" hangingPunct="1"/>
            <a:r>
              <a:rPr lang="uz-Cyrl-UZ" b="1"/>
              <a:t>Nima uchun?» sxemasi</a:t>
            </a:r>
            <a:r>
              <a:rPr lang="ru-RU"/>
              <a:t> </a:t>
            </a:r>
            <a:endParaRPr lang="en-US" sz="2400" b="1">
              <a:latin typeface="Broadway" pitchFamily="82" charset="0"/>
            </a:endParaRPr>
          </a:p>
          <a:p>
            <a:pPr eaLnBrk="1" hangingPunct="1"/>
            <a:endParaRPr lang="ru-RU" sz="2000" b="1"/>
          </a:p>
        </p:txBody>
      </p:sp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0" y="2060575"/>
            <a:ext cx="1943100" cy="352901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/>
              <a:t>Suv</a:t>
            </a:r>
            <a:endParaRPr lang="ru-RU" b="1"/>
          </a:p>
          <a:p>
            <a:pPr algn="ctr"/>
            <a:r>
              <a:rPr lang="uz-Cyrl-UZ" b="1"/>
              <a:t> isrofgar</a:t>
            </a:r>
            <a:r>
              <a:rPr lang="ru-RU" b="1"/>
              <a:t>-</a:t>
            </a:r>
          </a:p>
          <a:p>
            <a:pPr algn="ctr"/>
            <a:r>
              <a:rPr lang="uz-Cyrl-UZ" b="1"/>
              <a:t>chiligiga</a:t>
            </a:r>
            <a:endParaRPr lang="ru-RU" b="1"/>
          </a:p>
          <a:p>
            <a:pPr algn="ctr"/>
            <a:r>
              <a:rPr lang="uz-Cyrl-UZ" b="1"/>
              <a:t> qarshi </a:t>
            </a:r>
            <a:endParaRPr lang="ru-RU" b="1"/>
          </a:p>
          <a:p>
            <a:pPr algn="ctr"/>
            <a:r>
              <a:rPr lang="uz-Cyrl-UZ" b="1"/>
              <a:t>Kurash</a:t>
            </a:r>
            <a:endParaRPr lang="ru-RU" b="1"/>
          </a:p>
          <a:p>
            <a:pPr algn="ctr"/>
            <a:r>
              <a:rPr lang="uz-Cyrl-UZ" b="1"/>
              <a:t> tadbirlari</a:t>
            </a:r>
            <a:endParaRPr lang="ru-RU" b="1"/>
          </a:p>
          <a:p>
            <a:pPr algn="ctr"/>
            <a:r>
              <a:rPr lang="uz-Cyrl-UZ" b="1"/>
              <a:t> </a:t>
            </a:r>
            <a:r>
              <a:rPr lang="en-US" b="1"/>
              <a:t>nima</a:t>
            </a:r>
            <a:endParaRPr lang="ru-RU" b="1"/>
          </a:p>
          <a:p>
            <a:pPr algn="ctr"/>
            <a:r>
              <a:rPr lang="en-US" b="1"/>
              <a:t> uchun</a:t>
            </a:r>
            <a:endParaRPr lang="ru-RU" b="1"/>
          </a:p>
          <a:p>
            <a:pPr algn="ctr"/>
            <a:r>
              <a:rPr lang="en-US" b="1"/>
              <a:t> kerak</a:t>
            </a:r>
            <a:r>
              <a:rPr lang="uz-Cyrl-UZ"/>
              <a:t>?</a:t>
            </a:r>
            <a:endParaRPr lang="ru-RU"/>
          </a:p>
        </p:txBody>
      </p:sp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2411413" y="2060575"/>
            <a:ext cx="1152525" cy="33845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/>
              <a:t>Suvni</a:t>
            </a:r>
            <a:endParaRPr lang="ru-RU" b="1"/>
          </a:p>
          <a:p>
            <a:pPr algn="ctr"/>
            <a:r>
              <a:rPr lang="uz-Cyrl-UZ" b="1"/>
              <a:t> iqtisod</a:t>
            </a:r>
            <a:endParaRPr lang="ru-RU" b="1"/>
          </a:p>
          <a:p>
            <a:pPr algn="ctr"/>
            <a:r>
              <a:rPr lang="uz-Cyrl-UZ" b="1"/>
              <a:t> qilish </a:t>
            </a:r>
            <a:endParaRPr lang="ru-RU" b="1"/>
          </a:p>
          <a:p>
            <a:pPr algn="ctr"/>
            <a:r>
              <a:rPr lang="uz-Cyrl-UZ" b="1"/>
              <a:t>uchun</a:t>
            </a:r>
            <a:endParaRPr lang="ru-RU" b="1"/>
          </a:p>
        </p:txBody>
      </p:sp>
      <p:sp>
        <p:nvSpPr>
          <p:cNvPr id="24580" name="AutoShape 10"/>
          <p:cNvSpPr>
            <a:spLocks noChangeArrowheads="1"/>
          </p:cNvSpPr>
          <p:nvPr/>
        </p:nvSpPr>
        <p:spPr bwMode="auto">
          <a:xfrm>
            <a:off x="4211638" y="2060575"/>
            <a:ext cx="1152525" cy="3455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/>
              <a:t>Suv</a:t>
            </a:r>
            <a:endParaRPr lang="ru-RU" b="1"/>
          </a:p>
          <a:p>
            <a:pPr algn="ctr"/>
            <a:r>
              <a:rPr lang="uz-Cyrl-UZ" b="1"/>
              <a:t> isrofgar</a:t>
            </a:r>
          </a:p>
          <a:p>
            <a:pPr algn="ctr"/>
            <a:r>
              <a:rPr lang="uz-Cyrl-UZ" b="1"/>
              <a:t>Chiligini</a:t>
            </a:r>
            <a:endParaRPr lang="ru-RU" b="1"/>
          </a:p>
          <a:p>
            <a:pPr algn="ctr"/>
            <a:r>
              <a:rPr lang="uz-Cyrl-UZ" b="1"/>
              <a:t> kamayti</a:t>
            </a:r>
          </a:p>
          <a:p>
            <a:pPr algn="ctr"/>
            <a:r>
              <a:rPr lang="ru-RU" b="1"/>
              <a:t>-</a:t>
            </a:r>
            <a:r>
              <a:rPr lang="uz-Cyrl-UZ" b="1"/>
              <a:t>ish</a:t>
            </a:r>
            <a:endParaRPr lang="ru-RU" b="1"/>
          </a:p>
          <a:p>
            <a:pPr algn="ctr"/>
            <a:r>
              <a:rPr lang="uz-Cyrl-UZ" b="1"/>
              <a:t>uchun</a:t>
            </a:r>
            <a:endParaRPr lang="ru-RU" b="1"/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5795963" y="2060575"/>
            <a:ext cx="1296987" cy="3455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/>
              <a:t>Suvni </a:t>
            </a:r>
            <a:endParaRPr lang="ru-RU" b="1"/>
          </a:p>
          <a:p>
            <a:pPr algn="ctr"/>
            <a:r>
              <a:rPr lang="uz-Cyrl-UZ" b="1"/>
              <a:t>fil`tratsiyasi</a:t>
            </a:r>
            <a:endParaRPr lang="ru-RU" b="1"/>
          </a:p>
          <a:p>
            <a:pPr algn="ctr"/>
            <a:r>
              <a:rPr lang="uz-Cyrl-UZ" b="1"/>
              <a:t> va </a:t>
            </a:r>
            <a:endParaRPr lang="ru-RU" b="1"/>
          </a:p>
          <a:p>
            <a:pPr algn="ctr"/>
            <a:r>
              <a:rPr lang="uz-Cyrl-UZ" b="1"/>
              <a:t>bug`la</a:t>
            </a:r>
          </a:p>
          <a:p>
            <a:pPr algn="ctr"/>
            <a:r>
              <a:rPr lang="uz-Cyrl-UZ" b="1"/>
              <a:t>Nishi</a:t>
            </a:r>
            <a:r>
              <a:rPr lang="it-IT" b="1"/>
              <a:t>ni</a:t>
            </a:r>
            <a:endParaRPr lang="ru-RU" b="1"/>
          </a:p>
          <a:p>
            <a:pPr algn="ctr"/>
            <a:r>
              <a:rPr lang="it-IT" b="1"/>
              <a:t> </a:t>
            </a:r>
            <a:r>
              <a:rPr lang="uz-Cyrl-UZ" b="1"/>
              <a:t>kamay</a:t>
            </a:r>
          </a:p>
          <a:p>
            <a:pPr algn="ctr"/>
            <a:r>
              <a:rPr lang="uz-Cyrl-UZ" b="1"/>
              <a:t>tirish,</a:t>
            </a:r>
            <a:endParaRPr lang="ru-RU" b="1"/>
          </a:p>
          <a:p>
            <a:pPr algn="ctr"/>
            <a:r>
              <a:rPr lang="uz-Cyrl-UZ" b="1"/>
              <a:t> oqova </a:t>
            </a:r>
            <a:endParaRPr lang="ru-RU" b="1"/>
          </a:p>
          <a:p>
            <a:pPr algn="ctr"/>
            <a:r>
              <a:rPr lang="uz-Cyrl-UZ" b="1"/>
              <a:t>Chiqarmas</a:t>
            </a:r>
            <a:endParaRPr lang="ru-RU" b="1"/>
          </a:p>
          <a:p>
            <a:pPr algn="ctr"/>
            <a:r>
              <a:rPr lang="uz-Cyrl-UZ" b="1"/>
              <a:t>lik </a:t>
            </a:r>
            <a:endParaRPr lang="ru-RU" b="1"/>
          </a:p>
          <a:p>
            <a:pPr algn="ctr"/>
            <a:r>
              <a:rPr lang="uz-Cyrl-UZ" b="1"/>
              <a:t> uchun</a:t>
            </a:r>
            <a:endParaRPr lang="ru-RU" b="1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7812088" y="2133600"/>
            <a:ext cx="1081087" cy="33115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Suvdan</a:t>
            </a:r>
            <a:endParaRPr lang="ru-RU" b="1"/>
          </a:p>
          <a:p>
            <a:pPr algn="ctr"/>
            <a:r>
              <a:rPr lang="en-US" b="1"/>
              <a:t> oqilona </a:t>
            </a:r>
            <a:endParaRPr lang="ru-RU" b="1"/>
          </a:p>
          <a:p>
            <a:pPr algn="ctr"/>
            <a:r>
              <a:rPr lang="en-US" b="1"/>
              <a:t>foydala</a:t>
            </a:r>
          </a:p>
          <a:p>
            <a:pPr algn="ctr"/>
            <a:r>
              <a:rPr lang="en-US" b="1"/>
              <a:t>nish </a:t>
            </a:r>
            <a:endParaRPr lang="ru-RU" b="1"/>
          </a:p>
          <a:p>
            <a:pPr algn="ctr"/>
            <a:r>
              <a:rPr lang="en-US" b="1"/>
              <a:t>uchun</a:t>
            </a:r>
            <a:endParaRPr lang="ru-RU" b="1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1908175" y="3644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>
            <a:off x="3492500" y="36449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5364163" y="3644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>
            <a:off x="7092950" y="35734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1403350" y="1628775"/>
            <a:ext cx="936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Nima uchun</a:t>
            </a:r>
            <a:r>
              <a:rPr lang="ru-RU" sz="1400" b="1"/>
              <a:t>?</a:t>
            </a:r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3543300" y="1412875"/>
            <a:ext cx="11001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Nima uchun</a:t>
            </a:r>
            <a:r>
              <a:rPr lang="ru-RU" sz="1400" b="1"/>
              <a:t>?</a:t>
            </a:r>
            <a:endParaRPr 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5292725" y="1412875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Nima uchun</a:t>
            </a:r>
            <a:r>
              <a:rPr lang="ru-RU" sz="1400" b="1"/>
              <a:t>?</a:t>
            </a:r>
          </a:p>
        </p:txBody>
      </p:sp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6877050" y="1628775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Nima uchun</a:t>
            </a:r>
            <a:r>
              <a:rPr lang="ru-RU" sz="1400" b="1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z-Cyrl-UZ" b="1"/>
              <a:t>Suv isrofgarchiligiga qarshi kurash tadbirlarini  “SWOT-tahlil” metodi</a:t>
            </a:r>
            <a:endParaRPr lang="ru-RU" b="1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just" eaLnBrk="1" hangingPunct="1"/>
            <a:r>
              <a:rPr lang="uz-Cyrl-UZ" b="1">
                <a:latin typeface="Times New Roman" pitchFamily="18" charset="0"/>
                <a:cs typeface="Times New Roman" pitchFamily="18" charset="0"/>
              </a:rPr>
              <a:t>Metodning maqsadi:</a:t>
            </a:r>
            <a:r>
              <a:rPr lang="uz-Cyrl-UZ">
                <a:latin typeface="Times New Roman" pitchFamily="18" charset="0"/>
                <a:cs typeface="Times New Roman" pitchFamily="18" charset="0"/>
              </a:rPr>
              <a:t> mavjud nazariy bilimlar va amaliy tajribalarni tahlil qilish, taqqoslash orqali muammoni hal etish yo`llarini topishga, bilimlarni mustahkamlash, takrorlash, baholashga, mustaqil, tanqidiy fikrlashni, nostandart tafakkurni shakllantirishga xizmat qiladi.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uz-Cyrl-UZ" b="1"/>
              <a:t>“SWOT-tahlil” metodi</a:t>
            </a:r>
            <a:r>
              <a:rPr lang="ru-RU"/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8820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902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Broadway</vt:lpstr>
      <vt:lpstr>Calibri</vt:lpstr>
      <vt:lpstr>Courier New</vt:lpstr>
      <vt:lpstr>Times New Roman</vt:lpstr>
      <vt:lpstr>Тема Office</vt:lpstr>
      <vt:lpstr>PowerPoint Presentation</vt:lpstr>
      <vt:lpstr> Mavzuining nazariy va amaliy ahamiyati</vt:lpstr>
      <vt:lpstr>Pedagogikada o’qitish metodlari </vt:lpstr>
      <vt:lpstr> “Aqliy hujum” metodini qo`llaganda quyidagi eslatmaga rioya qiling. </vt:lpstr>
      <vt:lpstr>PowerPoint Presentation</vt:lpstr>
      <vt:lpstr> «Nima uchun?» sxemasi orqali – Suv isrofgarchiligiga qarshi kurash tadbirlari nima uchun kerak?</vt:lpstr>
      <vt:lpstr>PowerPoint Presentation</vt:lpstr>
      <vt:lpstr>Suv isrofgarchiligiga qarshi kurash tadbirlarini  “SWOT-tahlil” metodi</vt:lpstr>
      <vt:lpstr>“SWOT-tahlil” metodi </vt:lpstr>
      <vt:lpstr>“SWOT-tahlil” metodi </vt:lpstr>
      <vt:lpstr>“Assesment”  metodi  </vt:lpstr>
      <vt:lpstr>“Assesment”  metodi  Tomchilativ sug’orish usuli mavzusi buyicha assesment topshiriq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bektemir nurboyev</cp:lastModifiedBy>
  <cp:revision>89</cp:revision>
  <dcterms:created xsi:type="dcterms:W3CDTF">2018-04-25T15:06:12Z</dcterms:created>
  <dcterms:modified xsi:type="dcterms:W3CDTF">2024-07-12T09:47:39Z</dcterms:modified>
</cp:coreProperties>
</file>