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79" r:id="rId2"/>
    <p:sldId id="282" r:id="rId3"/>
    <p:sldId id="286" r:id="rId4"/>
    <p:sldId id="287" r:id="rId5"/>
    <p:sldId id="307" r:id="rId6"/>
    <p:sldId id="288" r:id="rId7"/>
    <p:sldId id="297" r:id="rId8"/>
    <p:sldId id="292" r:id="rId9"/>
    <p:sldId id="295" r:id="rId10"/>
    <p:sldId id="298" r:id="rId11"/>
    <p:sldId id="300" r:id="rId12"/>
    <p:sldId id="302" r:id="rId13"/>
    <p:sldId id="303" r:id="rId14"/>
    <p:sldId id="308" r:id="rId15"/>
    <p:sldId id="309" r:id="rId16"/>
    <p:sldId id="304" r:id="rId17"/>
    <p:sldId id="305" r:id="rId18"/>
    <p:sldId id="310" r:id="rId19"/>
    <p:sldId id="306"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183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B4C71EC6-210F-42DE-9C53-41977AD35B3D}" type="datetimeFigureOut">
              <a:rPr lang="ru-RU" smtClean="0"/>
              <a:pPr/>
              <a:t>12.07.2024</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12.07.2024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pPr/>
              <a:t>12.07.2024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4"/>
          </p:nvPr>
        </p:nvSpPr>
        <p:spPr/>
        <p:txBody>
          <a:bodyPr rtlCol="0"/>
          <a:lstStyle/>
          <a:p>
            <a:fld id="{B4C71EC6-210F-42DE-9C53-41977AD35B3D}" type="datetimeFigureOut">
              <a:rPr lang="ru-RU" smtClean="0"/>
              <a:pPr/>
              <a:t>12.07.2024</a:t>
            </a:fld>
            <a:endParaRPr lang="ru-RU"/>
          </a:p>
        </p:txBody>
      </p:sp>
      <p:sp>
        <p:nvSpPr>
          <p:cNvPr id="9" name="Номер слайда 8"/>
          <p:cNvSpPr>
            <a:spLocks noGrp="1"/>
          </p:cNvSpPr>
          <p:nvPr>
            <p:ph type="sldNum" sz="quarter" idx="15"/>
          </p:nvPr>
        </p:nvSpPr>
        <p:spPr/>
        <p:txBody>
          <a:bodyPr rtlCol="0"/>
          <a:lstStyle/>
          <a:p>
            <a:fld id="{B19B0651-EE4F-4900-A07F-96A6BFA9D0F0}" type="slidenum">
              <a:rPr lang="ru-RU" smtClean="0"/>
              <a:pPr/>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B4C71EC6-210F-42DE-9C53-41977AD35B3D}" type="datetimeFigureOut">
              <a:rPr lang="ru-RU" smtClean="0"/>
              <a:pPr/>
              <a:t>12.07.2024</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B19B0651-EE4F-4900-A07F-96A6BFA9D0F0}"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pPr/>
              <a:t>12.07.2024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a:t>Образец заголовка</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pPr/>
              <a:t>12.07.2024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6" name="Дата 5"/>
          <p:cNvSpPr>
            <a:spLocks noGrp="1"/>
          </p:cNvSpPr>
          <p:nvPr>
            <p:ph type="dt" sz="half" idx="10"/>
          </p:nvPr>
        </p:nvSpPr>
        <p:spPr/>
        <p:txBody>
          <a:bodyPr rtlCol="0"/>
          <a:lstStyle/>
          <a:p>
            <a:fld id="{B4C71EC6-210F-42DE-9C53-41977AD35B3D}" type="datetimeFigureOut">
              <a:rPr lang="ru-RU" smtClean="0"/>
              <a:pPr/>
              <a:t>12.07.2024</a:t>
            </a:fld>
            <a:endParaRPr lang="ru-RU"/>
          </a:p>
        </p:txBody>
      </p:sp>
      <p:sp>
        <p:nvSpPr>
          <p:cNvPr id="7" name="Номер слайда 6"/>
          <p:cNvSpPr>
            <a:spLocks noGrp="1"/>
          </p:cNvSpPr>
          <p:nvPr>
            <p:ph type="sldNum" sz="quarter" idx="11"/>
          </p:nvPr>
        </p:nvSpPr>
        <p:spPr/>
        <p:txBody>
          <a:bodyPr rtlCol="0"/>
          <a:lstStyle/>
          <a:p>
            <a:fld id="{B19B0651-EE4F-4900-A07F-96A6BFA9D0F0}" type="slidenum">
              <a:rPr lang="ru-RU" smtClean="0"/>
              <a:pPr/>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12.07.2024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21" name="Дата 20"/>
          <p:cNvSpPr>
            <a:spLocks noGrp="1"/>
          </p:cNvSpPr>
          <p:nvPr>
            <p:ph type="dt" sz="half" idx="14"/>
          </p:nvPr>
        </p:nvSpPr>
        <p:spPr/>
        <p:txBody>
          <a:bodyPr rtlCol="0"/>
          <a:lstStyle/>
          <a:p>
            <a:fld id="{B4C71EC6-210F-42DE-9C53-41977AD35B3D}" type="datetimeFigureOut">
              <a:rPr lang="ru-RU" smtClean="0"/>
              <a:pPr/>
              <a:t>12.07.2024</a:t>
            </a:fld>
            <a:endParaRPr lang="ru-RU"/>
          </a:p>
        </p:txBody>
      </p:sp>
      <p:sp>
        <p:nvSpPr>
          <p:cNvPr id="22" name="Номер слайда 21"/>
          <p:cNvSpPr>
            <a:spLocks noGrp="1"/>
          </p:cNvSpPr>
          <p:nvPr>
            <p:ph type="sldNum" sz="quarter" idx="15"/>
          </p:nvPr>
        </p:nvSpPr>
        <p:spPr/>
        <p:txBody>
          <a:bodyPr rtlCol="0"/>
          <a:lstStyle/>
          <a:p>
            <a:fld id="{B19B0651-EE4F-4900-A07F-96A6BFA9D0F0}" type="slidenum">
              <a:rPr lang="ru-RU" smtClean="0"/>
              <a:pPr/>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B4C71EC6-210F-42DE-9C53-41977AD35B3D}" type="datetimeFigureOut">
              <a:rPr lang="ru-RU" smtClean="0"/>
              <a:pPr/>
              <a:t>12.07.2024</a:t>
            </a:fld>
            <a:endParaRPr lang="ru-RU"/>
          </a:p>
        </p:txBody>
      </p:sp>
      <p:sp>
        <p:nvSpPr>
          <p:cNvPr id="18" name="Номер слайда 17"/>
          <p:cNvSpPr>
            <a:spLocks noGrp="1"/>
          </p:cNvSpPr>
          <p:nvPr>
            <p:ph type="sldNum" sz="quarter" idx="11"/>
          </p:nvPr>
        </p:nvSpPr>
        <p:spPr/>
        <p:txBody>
          <a:bodyPr rtlCol="0"/>
          <a:lstStyle/>
          <a:p>
            <a:fld id="{B19B0651-EE4F-4900-A07F-96A6BFA9D0F0}" type="slidenum">
              <a:rPr lang="ru-RU" smtClean="0"/>
              <a:pPr/>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4C71EC6-210F-42DE-9C53-41977AD35B3D}" type="datetimeFigureOut">
              <a:rPr lang="ru-RU" smtClean="0"/>
              <a:pPr/>
              <a:t>12.07.2024</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Заголовок 2"/>
          <p:cNvSpPr>
            <a:spLocks noGrp="1"/>
          </p:cNvSpPr>
          <p:nvPr>
            <p:ph type="title" idx="4294967295"/>
          </p:nvPr>
        </p:nvSpPr>
        <p:spPr>
          <a:xfrm>
            <a:off x="881806" y="571479"/>
            <a:ext cx="7786688" cy="714381"/>
          </a:xfrm>
        </p:spPr>
        <p:txBody>
          <a:bodyPr rtlCol="0">
            <a:normAutofit fontScale="90000"/>
          </a:bodyPr>
          <a:lstStyle/>
          <a:p>
            <a:pPr algn="ctr">
              <a:defRPr/>
            </a:pP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en-US" sz="2400" b="1" dirty="0"/>
            </a:br>
            <a:br>
              <a:rPr lang="ru-RU" sz="2400" dirty="0"/>
            </a:br>
            <a:br>
              <a:rPr lang="ru-RU" sz="2400" cap="all" dirty="0">
                <a:solidFill>
                  <a:schemeClr val="tx1"/>
                </a:solidFill>
                <a:effectLst>
                  <a:reflection blurRad="12700" stA="48000" endA="300" endPos="55000" dir="5400000" sy="-90000" algn="bl" rotWithShape="0"/>
                </a:effectLst>
                <a:latin typeface="Times New Roman" pitchFamily="18" charset="0"/>
                <a:cs typeface="Times New Roman" pitchFamily="18" charset="0"/>
              </a:rPr>
            </a:br>
            <a:br>
              <a:rPr lang="en-US" sz="2400" b="1" dirty="0"/>
            </a:br>
            <a:r>
              <a:rPr lang="en-US" sz="2400" b="1" dirty="0">
                <a:solidFill>
                  <a:srgbClr val="C00000"/>
                </a:solidFill>
                <a:latin typeface="Times New Roman" pitchFamily="18" charset="0"/>
                <a:cs typeface="Times New Roman" pitchFamily="18" charset="0"/>
              </a:rPr>
              <a:t>O’ZBEKISTON RESPUBLIKASI OLIY TA’LIM, FAN  VA INNOVATSIYALAR VAZIRLIGI</a:t>
            </a:r>
            <a:endParaRPr lang="ru-RU" sz="2400" cap="all" dirty="0">
              <a:solidFill>
                <a:srgbClr val="C00000"/>
              </a:solidFill>
              <a:effectLst>
                <a:reflection blurRad="12700" stA="48000" endA="300" endPos="55000" dir="5400000" sy="-90000" algn="bl" rotWithShape="0"/>
              </a:effectLst>
              <a:latin typeface="Times New Roman" pitchFamily="18" charset="0"/>
              <a:cs typeface="Times New Roman" pitchFamily="18" charset="0"/>
            </a:endParaRPr>
          </a:p>
        </p:txBody>
      </p:sp>
      <p:sp>
        <p:nvSpPr>
          <p:cNvPr id="24579" name="Объект 1"/>
          <p:cNvSpPr>
            <a:spLocks noGrp="1"/>
          </p:cNvSpPr>
          <p:nvPr>
            <p:ph idx="4294967295"/>
          </p:nvPr>
        </p:nvSpPr>
        <p:spPr>
          <a:xfrm>
            <a:off x="428596" y="1357298"/>
            <a:ext cx="8050243" cy="4929223"/>
          </a:xfrm>
        </p:spPr>
        <p:txBody>
          <a:bodyPr>
            <a:normAutofit fontScale="92500" lnSpcReduction="10000"/>
          </a:bodyPr>
          <a:lstStyle/>
          <a:p>
            <a:pPr algn="ctr">
              <a:buNone/>
            </a:pPr>
            <a:r>
              <a:rPr lang="en-US" sz="1800" b="1" dirty="0">
                <a:latin typeface="Times New Roman" pitchFamily="18" charset="0"/>
                <a:cs typeface="Times New Roman" pitchFamily="18" charset="0"/>
              </a:rPr>
              <a:t>«TOSHKENT IRRIGATSIYA VA QISHLOQ XO’JALIGINI MEXANIZATSIYALASH MUHANDISLARI INSTITUTI» </a:t>
            </a:r>
            <a:r>
              <a:rPr lang="uz-Cyrl-UZ" sz="1800" b="1" dirty="0">
                <a:latin typeface="Times New Roman" pitchFamily="18" charset="0"/>
                <a:cs typeface="Times New Roman" pitchFamily="18" charset="0"/>
              </a:rPr>
              <a:t>MILLIY TADQIQOT UNIVERSITETI</a:t>
            </a:r>
            <a:r>
              <a:rPr lang="uz-Cyrl-UZ" sz="1800" dirty="0">
                <a:latin typeface="Times New Roman" pitchFamily="18" charset="0"/>
                <a:cs typeface="Times New Roman" pitchFamily="18" charset="0"/>
              </a:rPr>
              <a:t> </a:t>
            </a:r>
            <a:r>
              <a:rPr lang="uz-Cyrl-UZ" sz="1800" b="1" dirty="0">
                <a:latin typeface="Times New Roman" pitchFamily="18" charset="0"/>
                <a:cs typeface="Times New Roman" pitchFamily="18" charset="0"/>
              </a:rPr>
              <a:t>XUZURIDAGI PEDAGOG KADRLARNI QAYTA TAYY</a:t>
            </a:r>
            <a:r>
              <a:rPr lang="en-US" sz="1800" b="1" dirty="0">
                <a:latin typeface="Times New Roman" pitchFamily="18" charset="0"/>
                <a:cs typeface="Times New Roman" pitchFamily="18" charset="0"/>
              </a:rPr>
              <a:t>O</a:t>
            </a:r>
            <a:r>
              <a:rPr lang="uz-Cyrl-UZ" sz="1800" b="1" dirty="0">
                <a:latin typeface="Times New Roman" pitchFamily="18" charset="0"/>
                <a:cs typeface="Times New Roman" pitchFamily="18" charset="0"/>
              </a:rPr>
              <a:t>RLAS</a:t>
            </a:r>
            <a:r>
              <a:rPr lang="en-US" sz="1800" b="1" dirty="0">
                <a:latin typeface="Times New Roman" pitchFamily="18" charset="0"/>
                <a:cs typeface="Times New Roman" pitchFamily="18" charset="0"/>
              </a:rPr>
              <a:t>H </a:t>
            </a:r>
            <a:r>
              <a:rPr lang="uz-Cyrl-UZ" sz="1800" b="1" dirty="0">
                <a:latin typeface="Times New Roman" pitchFamily="18" charset="0"/>
                <a:cs typeface="Times New Roman" pitchFamily="18" charset="0"/>
              </a:rPr>
              <a:t>VA ULARNING MALAKASINI OS</a:t>
            </a:r>
            <a:r>
              <a:rPr lang="en-US" sz="1800" b="1" dirty="0">
                <a:latin typeface="Times New Roman" pitchFamily="18" charset="0"/>
                <a:cs typeface="Times New Roman" pitchFamily="18" charset="0"/>
              </a:rPr>
              <a:t>H</a:t>
            </a:r>
            <a:r>
              <a:rPr lang="uz-Cyrl-UZ" sz="1800" b="1" dirty="0">
                <a:latin typeface="Times New Roman" pitchFamily="18" charset="0"/>
                <a:cs typeface="Times New Roman" pitchFamily="18" charset="0"/>
              </a:rPr>
              <a:t>IRIS</a:t>
            </a:r>
            <a:r>
              <a:rPr lang="en-US" sz="1800" b="1" dirty="0">
                <a:latin typeface="Times New Roman" pitchFamily="18" charset="0"/>
                <a:cs typeface="Times New Roman" pitchFamily="18" charset="0"/>
              </a:rPr>
              <a:t>H </a:t>
            </a:r>
            <a:r>
              <a:rPr lang="uz-Cyrl-UZ" sz="1800" b="1" dirty="0">
                <a:latin typeface="Times New Roman" pitchFamily="18" charset="0"/>
                <a:cs typeface="Times New Roman" pitchFamily="18" charset="0"/>
              </a:rPr>
              <a:t>TARMOQ MARKAZI</a:t>
            </a:r>
            <a:endParaRPr lang="ru-RU" sz="1800" dirty="0">
              <a:latin typeface="Times New Roman" pitchFamily="18" charset="0"/>
              <a:cs typeface="Times New Roman" pitchFamily="18" charset="0"/>
            </a:endParaRPr>
          </a:p>
          <a:p>
            <a:pPr marL="273050" indent="-273050" algn="ctr" eaLnBrk="1" hangingPunct="1">
              <a:lnSpc>
                <a:spcPct val="80000"/>
              </a:lnSpc>
              <a:buFontTx/>
              <a:buNone/>
            </a:pPr>
            <a:endParaRPr lang="ru-RU" altLang="ru-RU" sz="1600" b="1" dirty="0">
              <a:solidFill>
                <a:schemeClr val="tx1"/>
              </a:solidFill>
              <a:latin typeface="Times New Roman" pitchFamily="18" charset="0"/>
              <a:cs typeface="Times New Roman" pitchFamily="18" charset="0"/>
            </a:endParaRPr>
          </a:p>
          <a:p>
            <a:pPr algn="ctr">
              <a:buNone/>
            </a:pPr>
            <a:r>
              <a:rPr lang="en-US" sz="2000" b="1" dirty="0">
                <a:latin typeface="Times New Roman" pitchFamily="18" charset="0"/>
                <a:cs typeface="Times New Roman" pitchFamily="18" charset="0"/>
              </a:rPr>
              <a:t>«</a:t>
            </a:r>
            <a:r>
              <a:rPr lang="uz-Cyrl-UZ" sz="2000" b="1" dirty="0">
                <a:effectLst/>
                <a:latin typeface="Times New Roman" panose="02020603050405020304" pitchFamily="18" charset="0"/>
                <a:ea typeface="Times New Roman" panose="02020603050405020304" pitchFamily="18" charset="0"/>
              </a:rPr>
              <a:t>Suv xo’jaligi va melioratsiya</a:t>
            </a:r>
            <a:r>
              <a:rPr lang="en-US" sz="2000" b="1">
                <a:latin typeface="Times New Roman" pitchFamily="18" charset="0"/>
                <a:cs typeface="Times New Roman" pitchFamily="18" charset="0"/>
              </a:rPr>
              <a:t>» </a:t>
            </a:r>
            <a:r>
              <a:rPr lang="uz-Cyrl-UZ" sz="2000" b="1">
                <a:latin typeface="Times New Roman" pitchFamily="18" charset="0"/>
                <a:cs typeface="Times New Roman" pitchFamily="18" charset="0"/>
              </a:rPr>
              <a:t>yo’nalishi</a:t>
            </a:r>
            <a:endParaRPr lang="en-US" sz="2000" b="1">
              <a:latin typeface="Times New Roman" pitchFamily="18" charset="0"/>
              <a:cs typeface="Times New Roman" pitchFamily="18" charset="0"/>
            </a:endParaRPr>
          </a:p>
          <a:p>
            <a:pPr algn="ctr">
              <a:buNone/>
            </a:pPr>
            <a:endParaRPr lang="en-US" sz="2000" b="1" dirty="0">
              <a:latin typeface="Times New Roman" pitchFamily="18" charset="0"/>
              <a:cs typeface="Times New Roman" pitchFamily="18" charset="0"/>
            </a:endParaRPr>
          </a:p>
          <a:p>
            <a:pPr algn="ctr">
              <a:buNone/>
            </a:pPr>
            <a:r>
              <a:rPr lang="uz-Latn-UZ" sz="2000" b="1">
                <a:latin typeface="Times New Roman" panose="02020603050405020304" pitchFamily="18" charset="0"/>
                <a:ea typeface="Times New Roman" panose="02020603050405020304" pitchFamily="18" charset="0"/>
              </a:rPr>
              <a:t>TOMCHILATIB SUG‘ORISH TIZIMINI LOYIHALASH, QO‘LLASH BO‘YICHA TAVSIYALAR</a:t>
            </a:r>
            <a:endParaRPr lang="en-US" sz="2000" b="1">
              <a:latin typeface="Times New Roman" panose="02020603050405020304" pitchFamily="18" charset="0"/>
              <a:ea typeface="Times New Roman" panose="02020603050405020304" pitchFamily="18" charset="0"/>
            </a:endParaRPr>
          </a:p>
          <a:p>
            <a:pPr algn="ctr">
              <a:buNone/>
            </a:pPr>
            <a:endParaRPr lang="ru-RU" sz="1100" b="1" dirty="0">
              <a:latin typeface="Times New Roman" pitchFamily="18" charset="0"/>
              <a:cs typeface="Times New Roman" pitchFamily="18" charset="0"/>
            </a:endParaRPr>
          </a:p>
          <a:p>
            <a:pPr marL="273050" indent="-273050" algn="ctr">
              <a:lnSpc>
                <a:spcPct val="80000"/>
              </a:lnSpc>
              <a:spcBef>
                <a:spcPct val="0"/>
              </a:spcBef>
              <a:buNone/>
            </a:pPr>
            <a:r>
              <a:rPr lang="uz-Cyrl-UZ">
                <a:effectLst/>
                <a:latin typeface="Times New Roman" panose="02020603050405020304" pitchFamily="18" charset="0"/>
                <a:ea typeface="Times New Roman" panose="02020603050405020304" pitchFamily="18" charset="0"/>
              </a:rPr>
              <a:t>mavzu</a:t>
            </a:r>
            <a:endParaRPr lang="ru-RU" altLang="ru-RU" sz="2800" b="1" dirty="0">
              <a:solidFill>
                <a:schemeClr val="tx1"/>
              </a:solidFill>
              <a:latin typeface="Times New Roman" pitchFamily="18" charset="0"/>
              <a:cs typeface="Times New Roman" pitchFamily="18" charset="0"/>
            </a:endParaRPr>
          </a:p>
          <a:p>
            <a:pPr marL="273050" indent="-273050" algn="ctr" eaLnBrk="1" hangingPunct="1">
              <a:lnSpc>
                <a:spcPct val="80000"/>
              </a:lnSpc>
              <a:spcBef>
                <a:spcPct val="0"/>
              </a:spcBef>
              <a:buFont typeface="Symbol" pitchFamily="18" charset="2"/>
              <a:buNone/>
            </a:pPr>
            <a:endParaRPr lang="ru-RU" altLang="ru-RU" sz="2000" b="1" dirty="0">
              <a:solidFill>
                <a:schemeClr val="tx1"/>
              </a:solidFill>
              <a:latin typeface="Times New Roman" pitchFamily="18" charset="0"/>
              <a:cs typeface="Times New Roman" pitchFamily="18" charset="0"/>
            </a:endParaRPr>
          </a:p>
          <a:p>
            <a:pPr marL="273050" indent="-273050" algn="ctr">
              <a:lnSpc>
                <a:spcPct val="80000"/>
              </a:lnSpc>
              <a:buNone/>
            </a:pPr>
            <a:r>
              <a:rPr lang="en-US" altLang="ru-RU" sz="2000" b="1">
                <a:latin typeface="Times New Roman" pitchFamily="18" charset="0"/>
                <a:cs typeface="Times New Roman" pitchFamily="18" charset="0"/>
              </a:rPr>
              <a:t>professor I.A.Begmatov</a:t>
            </a:r>
          </a:p>
          <a:p>
            <a:pPr marL="273050" indent="-273050" algn="ctr" eaLnBrk="1" hangingPunct="1">
              <a:lnSpc>
                <a:spcPct val="80000"/>
              </a:lnSpc>
              <a:buFont typeface="Wingdings" pitchFamily="2" charset="2"/>
              <a:buNone/>
            </a:pPr>
            <a:endParaRPr lang="en-US" altLang="ru-RU" sz="2000" b="1" dirty="0">
              <a:latin typeface="Times New Roman" pitchFamily="18" charset="0"/>
              <a:cs typeface="Times New Roman" pitchFamily="18" charset="0"/>
            </a:endParaRPr>
          </a:p>
          <a:p>
            <a:pPr marL="768350" lvl="4" indent="-4763" algn="ctr" eaLnBrk="1" hangingPunct="1">
              <a:lnSpc>
                <a:spcPct val="80000"/>
              </a:lnSpc>
              <a:buFontTx/>
              <a:buNone/>
            </a:pPr>
            <a:endParaRPr lang="ru-RU" altLang="ru-RU" sz="1400" b="1" dirty="0">
              <a:latin typeface="Times New Roman" pitchFamily="18" charset="0"/>
              <a:cs typeface="Times New Roman" pitchFamily="18" charset="0"/>
            </a:endParaRPr>
          </a:p>
          <a:p>
            <a:pPr algn="ctr">
              <a:buNone/>
            </a:pPr>
            <a:endParaRPr lang="en-US" b="1" dirty="0">
              <a:latin typeface="Times New Roman" pitchFamily="18" charset="0"/>
              <a:cs typeface="Times New Roman" pitchFamily="18" charset="0"/>
            </a:endParaRPr>
          </a:p>
          <a:p>
            <a:pPr algn="ctr">
              <a:buNone/>
            </a:pPr>
            <a:r>
              <a:rPr lang="uz-Cyrl-UZ" b="1" dirty="0">
                <a:latin typeface="Times New Roman" pitchFamily="18" charset="0"/>
                <a:cs typeface="Times New Roman" pitchFamily="18" charset="0"/>
              </a:rPr>
              <a:t>TOS</a:t>
            </a:r>
            <a:r>
              <a:rPr lang="en-US" b="1" dirty="0">
                <a:latin typeface="Times New Roman" pitchFamily="18" charset="0"/>
                <a:cs typeface="Times New Roman" pitchFamily="18" charset="0"/>
              </a:rPr>
              <a:t>H</a:t>
            </a:r>
            <a:r>
              <a:rPr lang="uz-Cyrl-UZ" b="1" dirty="0">
                <a:latin typeface="Times New Roman" pitchFamily="18" charset="0"/>
                <a:cs typeface="Times New Roman" pitchFamily="18" charset="0"/>
              </a:rPr>
              <a:t>KENT-2024 y.</a:t>
            </a:r>
            <a:endParaRPr lang="ru-RU" dirty="0">
              <a:latin typeface="Times New Roman" pitchFamily="18" charset="0"/>
              <a:cs typeface="Times New Roman" pitchFamily="18" charset="0"/>
            </a:endParaRPr>
          </a:p>
          <a:p>
            <a:pPr marL="273050" indent="-273050" algn="ctr" eaLnBrk="1" hangingPunct="1">
              <a:lnSpc>
                <a:spcPct val="80000"/>
              </a:lnSpc>
              <a:spcBef>
                <a:spcPct val="0"/>
              </a:spcBef>
              <a:buFont typeface="Symbol" pitchFamily="18" charset="2"/>
              <a:buNone/>
            </a:pPr>
            <a:endParaRPr lang="ru-RU" altLang="ru-RU" sz="1800" b="1" dirty="0">
              <a:solidFill>
                <a:schemeClr val="tx1"/>
              </a:solidFill>
              <a:latin typeface="Times New Roman" pitchFamily="18" charset="0"/>
            </a:endParaRPr>
          </a:p>
          <a:p>
            <a:pPr marL="273050" indent="-273050" algn="ctr" eaLnBrk="1" hangingPunct="1">
              <a:lnSpc>
                <a:spcPct val="80000"/>
              </a:lnSpc>
              <a:spcBef>
                <a:spcPct val="0"/>
              </a:spcBef>
              <a:buFont typeface="Symbol" pitchFamily="18" charset="2"/>
              <a:buNone/>
            </a:pPr>
            <a:endParaRPr lang="ru-RU" altLang="ru-RU" sz="1800" dirty="0">
              <a:latin typeface="Times New Roman" pitchFamily="18" charset="0"/>
            </a:endParaRPr>
          </a:p>
          <a:p>
            <a:pPr marL="273050" indent="-273050" eaLnBrk="1" hangingPunct="1">
              <a:lnSpc>
                <a:spcPct val="80000"/>
              </a:lnSpc>
              <a:buFontTx/>
              <a:buChar char="•"/>
            </a:pPr>
            <a:endParaRPr lang="ru-RU" altLang="ru-RU" sz="2000" dirty="0"/>
          </a:p>
        </p:txBody>
      </p:sp>
      <p:pic>
        <p:nvPicPr>
          <p:cNvPr id="24580" name="Picture 8" descr="C:\Users\Gulkhumor\Pictures\Школа\DBCA9HEY96.jpg"/>
          <p:cNvPicPr>
            <a:picLocks noChangeAspect="1" noChangeArrowheads="1"/>
          </p:cNvPicPr>
          <p:nvPr/>
        </p:nvPicPr>
        <p:blipFill>
          <a:blip r:embed="rId2"/>
          <a:srcRect/>
          <a:stretch>
            <a:fillRect/>
          </a:stretch>
        </p:blipFill>
        <p:spPr bwMode="auto">
          <a:xfrm>
            <a:off x="7074644" y="4725144"/>
            <a:ext cx="1593850" cy="1916113"/>
          </a:xfrm>
          <a:prstGeom prst="rect">
            <a:avLst/>
          </a:prstGeom>
          <a:noFill/>
          <a:ln w="9525">
            <a:noFill/>
            <a:miter lim="800000"/>
            <a:headEnd/>
            <a:tailEnd/>
          </a:ln>
        </p:spPr>
      </p:pic>
    </p:spTree>
  </p:cSld>
  <p:clrMapOvr>
    <a:masterClrMapping/>
  </p:clrMapOvr>
  <p:transition>
    <p:wheel spokes="8"/>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803275" y="625475"/>
            <a:ext cx="7858125" cy="1055688"/>
          </a:xfrm>
        </p:spPr>
        <p:txBody>
          <a:bodyPr>
            <a:normAutofit/>
          </a:bodyPr>
          <a:lstStyle/>
          <a:p>
            <a:pPr algn="ctr"/>
            <a:r>
              <a:rPr lang="uz-Cyrl-UZ" sz="2800" b="1" dirty="0">
                <a:solidFill>
                  <a:srgbClr val="FF0000"/>
                </a:solidFill>
              </a:rPr>
              <a:t>“KEYS-STADI” METODI</a:t>
            </a:r>
            <a:br>
              <a:rPr lang="uz-Cyrl-UZ" sz="2800" b="1" dirty="0">
                <a:solidFill>
                  <a:srgbClr val="FF0000"/>
                </a:solidFill>
              </a:rPr>
            </a:br>
            <a:r>
              <a:rPr lang="uz-Cyrl-UZ" sz="2800" b="1" dirty="0">
                <a:solidFill>
                  <a:srgbClr val="FF0000"/>
                </a:solidFill>
              </a:rPr>
              <a:t>(Aniq vaziyatlarni tahlil qilish)</a:t>
            </a:r>
            <a:endParaRPr lang="ru-RU" sz="2800" dirty="0">
              <a:solidFill>
                <a:srgbClr val="FF0000"/>
              </a:solidFill>
            </a:endParaRPr>
          </a:p>
        </p:txBody>
      </p:sp>
      <p:sp>
        <p:nvSpPr>
          <p:cNvPr id="34819" name="Rectangle 3"/>
          <p:cNvSpPr>
            <a:spLocks noGrp="1" noChangeArrowheads="1"/>
          </p:cNvSpPr>
          <p:nvPr>
            <p:ph idx="1"/>
          </p:nvPr>
        </p:nvSpPr>
        <p:spPr>
          <a:xfrm>
            <a:off x="785786" y="2205038"/>
            <a:ext cx="7531127" cy="4464050"/>
          </a:xfrm>
        </p:spPr>
        <p:txBody>
          <a:bodyPr>
            <a:normAutofit/>
          </a:bodyPr>
          <a:lstStyle/>
          <a:p>
            <a:pPr algn="just">
              <a:lnSpc>
                <a:spcPct val="90000"/>
              </a:lnSpc>
            </a:pPr>
            <a:r>
              <a:rPr lang="uz-Cyrl-UZ" sz="2800" b="1" i="1" dirty="0">
                <a:solidFill>
                  <a:srgbClr val="FF0000"/>
                </a:solidFill>
                <a:latin typeface="Times New Roman" pitchFamily="18" charset="0"/>
                <a:cs typeface="Times New Roman" pitchFamily="18" charset="0"/>
              </a:rPr>
              <a:t>Keys</a:t>
            </a:r>
            <a:r>
              <a:rPr lang="uz-Cyrl-UZ" sz="2800" b="1" dirty="0">
                <a:solidFill>
                  <a:srgbClr val="FF0000"/>
                </a:solidFill>
                <a:latin typeface="Times New Roman" pitchFamily="18" charset="0"/>
                <a:cs typeface="Times New Roman" pitchFamily="18" charset="0"/>
              </a:rPr>
              <a:t> (vaziyat) </a:t>
            </a:r>
            <a:r>
              <a:rPr lang="uz-Cyrl-UZ" sz="2800" b="1" dirty="0">
                <a:latin typeface="Times New Roman" pitchFamily="18" charset="0"/>
                <a:cs typeface="Times New Roman" pitchFamily="18" charset="0"/>
              </a:rPr>
              <a:t>- ishlab chiqarishda sodir bo’ladigan, real muammoli vaziyatning tafsilotidir</a:t>
            </a:r>
            <a:r>
              <a:rPr lang="uz-Cyrl-UZ" altLang="ru-RU" sz="2800" b="1" dirty="0">
                <a:solidFill>
                  <a:schemeClr val="tx1"/>
                </a:solidFill>
                <a:latin typeface="Times New Roman" pitchFamily="18" charset="0"/>
                <a:cs typeface="Times New Roman" pitchFamily="18" charset="0"/>
              </a:rPr>
              <a:t> </a:t>
            </a:r>
          </a:p>
          <a:p>
            <a:pPr lvl="0" algn="just"/>
            <a:r>
              <a:rPr lang="uz-Cyrl-UZ" sz="2800" b="1" i="1" dirty="0">
                <a:solidFill>
                  <a:srgbClr val="FF0000"/>
                </a:solidFill>
                <a:latin typeface="Times New Roman" pitchFamily="18" charset="0"/>
                <a:cs typeface="Times New Roman" pitchFamily="18" charset="0"/>
              </a:rPr>
              <a:t>“Keys-stadi” metodi</a:t>
            </a:r>
            <a:r>
              <a:rPr lang="uz-Cyrl-UZ" sz="2800" b="1" dirty="0">
                <a:solidFill>
                  <a:srgbClr val="FF0000"/>
                </a:solidFill>
                <a:latin typeface="Times New Roman" pitchFamily="18" charset="0"/>
                <a:cs typeface="Times New Roman" pitchFamily="18" charset="0"/>
              </a:rPr>
              <a:t> </a:t>
            </a:r>
            <a:r>
              <a:rPr lang="uz-Cyrl-UZ" sz="2800" b="1" dirty="0">
                <a:latin typeface="Times New Roman" pitchFamily="18" charset="0"/>
                <a:cs typeface="Times New Roman" pitchFamily="18" charset="0"/>
              </a:rPr>
              <a:t>- ishlab chiqarish masalalarini mashg’ulotlarda tahlil qilish, muammolarni hal qilish va qaror qabul qilish bo’yicha bilim va ko’nikmalarni shakllantirish metodi hisoblanadi. </a:t>
            </a:r>
            <a:endParaRPr lang="ru-RU" sz="2800" dirty="0">
              <a:latin typeface="Times New Roman" pitchFamily="18" charset="0"/>
              <a:cs typeface="Times New Roman" pitchFamily="18"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a:xfrm>
            <a:off x="357188" y="382588"/>
            <a:ext cx="8426450" cy="1001712"/>
          </a:xfrm>
        </p:spPr>
        <p:txBody>
          <a:bodyPr/>
          <a:lstStyle/>
          <a:p>
            <a:pPr algn="ctr"/>
            <a:r>
              <a:rPr lang="uz-Cyrl-UZ" sz="2800" b="1" i="1" dirty="0">
                <a:solidFill>
                  <a:srgbClr val="FF0000"/>
                </a:solidFill>
              </a:rPr>
              <a:t>«KEYS-STADI»</a:t>
            </a:r>
            <a:br>
              <a:rPr lang="uz-Cyrl-UZ" sz="2800" b="1" i="1" dirty="0">
                <a:solidFill>
                  <a:srgbClr val="FF0000"/>
                </a:solidFill>
              </a:rPr>
            </a:br>
            <a:r>
              <a:rPr lang="uz-Cyrl-UZ" sz="2800" b="1" i="1" dirty="0">
                <a:solidFill>
                  <a:srgbClr val="FF0000"/>
                </a:solidFill>
              </a:rPr>
              <a:t>metodining tuzilmasi</a:t>
            </a:r>
            <a:endParaRPr lang="ru-RU" sz="2800" dirty="0">
              <a:solidFill>
                <a:srgbClr val="FF0000"/>
              </a:solidFill>
            </a:endParaRPr>
          </a:p>
        </p:txBody>
      </p:sp>
      <p:sp>
        <p:nvSpPr>
          <p:cNvPr id="36868" name="Text Box 3"/>
          <p:cNvSpPr txBox="1">
            <a:spLocks noChangeArrowheads="1"/>
          </p:cNvSpPr>
          <p:nvPr/>
        </p:nvSpPr>
        <p:spPr bwMode="auto">
          <a:xfrm>
            <a:off x="428625" y="1700213"/>
            <a:ext cx="8429625" cy="720725"/>
          </a:xfrm>
          <a:prstGeom prst="rect">
            <a:avLst/>
          </a:prstGeom>
          <a:solidFill>
            <a:srgbClr val="CCFFCC"/>
          </a:solidFill>
          <a:ln w="9525">
            <a:solidFill>
              <a:srgbClr val="000000"/>
            </a:solidFill>
            <a:miter lim="800000"/>
            <a:headEnd/>
            <a:tailEnd/>
          </a:ln>
          <a:effectLst>
            <a:outerShdw dist="107763" dir="18900000" algn="ctr" rotWithShape="0">
              <a:srgbClr val="808080">
                <a:alpha val="50000"/>
              </a:srgbClr>
            </a:outerShdw>
          </a:effectLst>
        </p:spPr>
        <p:txBody>
          <a:bodyPr/>
          <a:lstStyle/>
          <a:p>
            <a:pPr algn="ctr"/>
            <a:r>
              <a:rPr lang="uz-Cyrl-UZ" dirty="0"/>
              <a:t>Topshiriq bilan tanishtirish, uni bajarish muddatini belgilash va baholash tizimini e’lon qilish </a:t>
            </a:r>
            <a:endParaRPr lang="ru-RU" dirty="0"/>
          </a:p>
        </p:txBody>
      </p:sp>
      <p:sp>
        <p:nvSpPr>
          <p:cNvPr id="36869" name="Text Box 4"/>
          <p:cNvSpPr txBox="1">
            <a:spLocks noChangeArrowheads="1"/>
          </p:cNvSpPr>
          <p:nvPr/>
        </p:nvSpPr>
        <p:spPr bwMode="auto">
          <a:xfrm>
            <a:off x="785813" y="2708275"/>
            <a:ext cx="7786687" cy="765175"/>
          </a:xfrm>
          <a:prstGeom prst="rect">
            <a:avLst/>
          </a:prstGeom>
          <a:solidFill>
            <a:srgbClr val="CCFFCC"/>
          </a:solidFill>
          <a:ln w="9525">
            <a:solidFill>
              <a:srgbClr val="000000"/>
            </a:solidFill>
            <a:miter lim="800000"/>
            <a:headEnd/>
            <a:tailEnd/>
          </a:ln>
          <a:effectLst>
            <a:outerShdw dist="107763" dir="18900000" algn="ctr" rotWithShape="0">
              <a:srgbClr val="808080">
                <a:alpha val="50000"/>
              </a:srgbClr>
            </a:outerShdw>
          </a:effectLst>
        </p:spPr>
        <p:txBody>
          <a:bodyPr/>
          <a:lstStyle/>
          <a:p>
            <a:pPr algn="ctr"/>
            <a:r>
              <a:rPr lang="uz-Cyrl-UZ" dirty="0"/>
              <a:t>Ta’lim oluvchilarni kichik guruhlarga ajratish va topshiriqlar taqsimlash </a:t>
            </a:r>
            <a:endParaRPr lang="ru-RU" dirty="0"/>
          </a:p>
        </p:txBody>
      </p:sp>
      <p:sp>
        <p:nvSpPr>
          <p:cNvPr id="36870" name="Text Box 5"/>
          <p:cNvSpPr txBox="1">
            <a:spLocks noChangeArrowheads="1"/>
          </p:cNvSpPr>
          <p:nvPr/>
        </p:nvSpPr>
        <p:spPr bwMode="auto">
          <a:xfrm>
            <a:off x="1285875" y="4652963"/>
            <a:ext cx="6858000" cy="792162"/>
          </a:xfrm>
          <a:prstGeom prst="rect">
            <a:avLst/>
          </a:prstGeom>
          <a:solidFill>
            <a:srgbClr val="CCFFCC"/>
          </a:solidFill>
          <a:ln w="9525">
            <a:solidFill>
              <a:srgbClr val="000000"/>
            </a:solidFill>
            <a:miter lim="800000"/>
            <a:headEnd/>
            <a:tailEnd/>
          </a:ln>
          <a:effectLst>
            <a:outerShdw dist="107763" dir="18900000" algn="ctr" rotWithShape="0">
              <a:srgbClr val="808080">
                <a:alpha val="50000"/>
              </a:srgbClr>
            </a:outerShdw>
          </a:effectLst>
        </p:spPr>
        <p:txBody>
          <a:bodyPr/>
          <a:lstStyle/>
          <a:p>
            <a:pPr algn="ctr"/>
            <a:r>
              <a:rPr lang="uz-Cyrl-UZ" dirty="0"/>
              <a:t>Kichik guruhlarda vaziyatlarni hal etish yo’llarini ishlab chiqish </a:t>
            </a:r>
            <a:endParaRPr lang="ru-RU" dirty="0"/>
          </a:p>
        </p:txBody>
      </p:sp>
      <p:sp>
        <p:nvSpPr>
          <p:cNvPr id="36871" name="Text Box 6"/>
          <p:cNvSpPr txBox="1">
            <a:spLocks noChangeArrowheads="1"/>
          </p:cNvSpPr>
          <p:nvPr/>
        </p:nvSpPr>
        <p:spPr bwMode="auto">
          <a:xfrm>
            <a:off x="1928813" y="5734050"/>
            <a:ext cx="5786437" cy="503238"/>
          </a:xfrm>
          <a:prstGeom prst="rect">
            <a:avLst/>
          </a:prstGeom>
          <a:solidFill>
            <a:srgbClr val="CCFFCC"/>
          </a:solidFill>
          <a:ln w="9525">
            <a:solidFill>
              <a:srgbClr val="000000"/>
            </a:solidFill>
            <a:miter lim="800000"/>
            <a:headEnd/>
            <a:tailEnd/>
          </a:ln>
          <a:effectLst>
            <a:outerShdw dist="107763" dir="18900000" algn="ctr" rotWithShape="0">
              <a:srgbClr val="808080">
                <a:alpha val="50000"/>
              </a:srgbClr>
            </a:outerShdw>
          </a:effectLst>
        </p:spPr>
        <p:txBody>
          <a:bodyPr/>
          <a:lstStyle/>
          <a:p>
            <a:pPr algn="ctr"/>
            <a:r>
              <a:rPr lang="uz-Cyrl-UZ" dirty="0"/>
              <a:t>Muhokama, tahlil qilish va baholash</a:t>
            </a:r>
            <a:r>
              <a:rPr lang="en-US" dirty="0"/>
              <a:t> </a:t>
            </a:r>
            <a:endParaRPr lang="ru-RU" dirty="0"/>
          </a:p>
        </p:txBody>
      </p:sp>
      <p:sp>
        <p:nvSpPr>
          <p:cNvPr id="35848" name="AutoShape 7"/>
          <p:cNvSpPr>
            <a:spLocks noChangeArrowheads="1"/>
          </p:cNvSpPr>
          <p:nvPr/>
        </p:nvSpPr>
        <p:spPr bwMode="auto">
          <a:xfrm>
            <a:off x="4465638" y="2420938"/>
            <a:ext cx="506412" cy="254000"/>
          </a:xfrm>
          <a:prstGeom prst="downArrow">
            <a:avLst>
              <a:gd name="adj1" fmla="val 50000"/>
              <a:gd name="adj2" fmla="val 25000"/>
            </a:avLst>
          </a:prstGeom>
          <a:solidFill>
            <a:srgbClr val="000000"/>
          </a:solidFill>
          <a:ln w="9525">
            <a:solidFill>
              <a:srgbClr val="000000"/>
            </a:solidFill>
            <a:miter lim="800000"/>
            <a:headEnd/>
            <a:tailEnd/>
          </a:ln>
        </p:spPr>
        <p:txBody>
          <a:bodyPr/>
          <a:lstStyle/>
          <a:p>
            <a:pPr algn="ctr" eaLnBrk="1" hangingPunct="1"/>
            <a:endParaRPr lang="ru-RU" altLang="ru-RU"/>
          </a:p>
        </p:txBody>
      </p:sp>
      <p:sp>
        <p:nvSpPr>
          <p:cNvPr id="35849" name="AutoShape 8"/>
          <p:cNvSpPr>
            <a:spLocks noChangeArrowheads="1"/>
          </p:cNvSpPr>
          <p:nvPr/>
        </p:nvSpPr>
        <p:spPr bwMode="auto">
          <a:xfrm>
            <a:off x="4502150" y="3459163"/>
            <a:ext cx="508000" cy="257175"/>
          </a:xfrm>
          <a:prstGeom prst="downArrow">
            <a:avLst>
              <a:gd name="adj1" fmla="val 50000"/>
              <a:gd name="adj2" fmla="val 25000"/>
            </a:avLst>
          </a:prstGeom>
          <a:solidFill>
            <a:srgbClr val="000000"/>
          </a:solidFill>
          <a:ln w="9525">
            <a:solidFill>
              <a:srgbClr val="000000"/>
            </a:solidFill>
            <a:miter lim="800000"/>
            <a:headEnd/>
            <a:tailEnd/>
          </a:ln>
        </p:spPr>
        <p:txBody>
          <a:bodyPr/>
          <a:lstStyle/>
          <a:p>
            <a:pPr algn="ctr" eaLnBrk="1" hangingPunct="1"/>
            <a:endParaRPr lang="ru-RU" altLang="ru-RU"/>
          </a:p>
        </p:txBody>
      </p:sp>
      <p:sp>
        <p:nvSpPr>
          <p:cNvPr id="35850" name="AutoShape 9"/>
          <p:cNvSpPr>
            <a:spLocks noChangeArrowheads="1"/>
          </p:cNvSpPr>
          <p:nvPr/>
        </p:nvSpPr>
        <p:spPr bwMode="auto">
          <a:xfrm>
            <a:off x="4573588" y="5445125"/>
            <a:ext cx="508000" cy="254000"/>
          </a:xfrm>
          <a:prstGeom prst="downArrow">
            <a:avLst>
              <a:gd name="adj1" fmla="val 50000"/>
              <a:gd name="adj2" fmla="val 25000"/>
            </a:avLst>
          </a:prstGeom>
          <a:solidFill>
            <a:srgbClr val="000000"/>
          </a:solidFill>
          <a:ln w="9525">
            <a:solidFill>
              <a:srgbClr val="000000"/>
            </a:solidFill>
            <a:miter lim="800000"/>
            <a:headEnd/>
            <a:tailEnd/>
          </a:ln>
        </p:spPr>
        <p:txBody>
          <a:bodyPr/>
          <a:lstStyle/>
          <a:p>
            <a:pPr algn="ctr" eaLnBrk="1" hangingPunct="1"/>
            <a:endParaRPr lang="ru-RU" altLang="ru-RU"/>
          </a:p>
        </p:txBody>
      </p:sp>
      <p:sp>
        <p:nvSpPr>
          <p:cNvPr id="36875" name="Text Box 10"/>
          <p:cNvSpPr txBox="1">
            <a:spLocks noChangeArrowheads="1"/>
          </p:cNvSpPr>
          <p:nvPr/>
        </p:nvSpPr>
        <p:spPr bwMode="auto">
          <a:xfrm>
            <a:off x="1071563" y="3789363"/>
            <a:ext cx="7286625" cy="576262"/>
          </a:xfrm>
          <a:prstGeom prst="rect">
            <a:avLst/>
          </a:prstGeom>
          <a:solidFill>
            <a:srgbClr val="CCFFCC"/>
          </a:solidFill>
          <a:ln w="9525">
            <a:solidFill>
              <a:srgbClr val="000000"/>
            </a:solidFill>
            <a:miter lim="800000"/>
            <a:headEnd/>
            <a:tailEnd/>
          </a:ln>
          <a:effectLst>
            <a:outerShdw dist="107763" dir="18900000" algn="ctr" rotWithShape="0">
              <a:srgbClr val="808080">
                <a:alpha val="50000"/>
              </a:srgbClr>
            </a:outerShdw>
          </a:effectLst>
        </p:spPr>
        <p:txBody>
          <a:bodyPr/>
          <a:lstStyle/>
          <a:p>
            <a:pPr algn="ctr"/>
            <a:r>
              <a:rPr lang="uz-Cyrl-UZ" dirty="0"/>
              <a:t>Kichik guruhlarda vaziyatlarni tahlil qilish </a:t>
            </a:r>
            <a:endParaRPr lang="ru-RU" dirty="0"/>
          </a:p>
        </p:txBody>
      </p:sp>
      <p:sp>
        <p:nvSpPr>
          <p:cNvPr id="35852" name="AutoShape 11"/>
          <p:cNvSpPr>
            <a:spLocks noChangeArrowheads="1"/>
          </p:cNvSpPr>
          <p:nvPr/>
        </p:nvSpPr>
        <p:spPr bwMode="auto">
          <a:xfrm>
            <a:off x="4570413" y="4365625"/>
            <a:ext cx="508000" cy="257175"/>
          </a:xfrm>
          <a:prstGeom prst="downArrow">
            <a:avLst>
              <a:gd name="adj1" fmla="val 50000"/>
              <a:gd name="adj2" fmla="val 25000"/>
            </a:avLst>
          </a:prstGeom>
          <a:solidFill>
            <a:srgbClr val="000000"/>
          </a:solidFill>
          <a:ln w="9525">
            <a:solidFill>
              <a:srgbClr val="000000"/>
            </a:solidFill>
            <a:miter lim="800000"/>
            <a:headEnd/>
            <a:tailEnd/>
          </a:ln>
        </p:spPr>
        <p:txBody>
          <a:bodyPr/>
          <a:lstStyle/>
          <a:p>
            <a:pPr algn="ctr" eaLnBrk="1" hangingPunct="1"/>
            <a:endParaRPr lang="ru-RU" altLang="ru-RU"/>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91842"/>
                                        </p:tgtEl>
                                        <p:attrNameLst>
                                          <p:attrName>style.visibility</p:attrName>
                                        </p:attrNameLst>
                                      </p:cBhvr>
                                      <p:to>
                                        <p:strVal val="visible"/>
                                      </p:to>
                                    </p:set>
                                    <p:anim calcmode="lin" valueType="num">
                                      <p:cBhvr>
                                        <p:cTn id="7" dur="1000" fill="hold"/>
                                        <p:tgtEl>
                                          <p:spTgt spid="291842"/>
                                        </p:tgtEl>
                                        <p:attrNameLst>
                                          <p:attrName>ppt_w</p:attrName>
                                        </p:attrNameLst>
                                      </p:cBhvr>
                                      <p:tavLst>
                                        <p:tav tm="0">
                                          <p:val>
                                            <p:fltVal val="0"/>
                                          </p:val>
                                        </p:tav>
                                        <p:tav tm="100000">
                                          <p:val>
                                            <p:strVal val="#ppt_w"/>
                                          </p:val>
                                        </p:tav>
                                      </p:tavLst>
                                    </p:anim>
                                    <p:anim calcmode="lin" valueType="num">
                                      <p:cBhvr>
                                        <p:cTn id="8" dur="1000" fill="hold"/>
                                        <p:tgtEl>
                                          <p:spTgt spid="291842"/>
                                        </p:tgtEl>
                                        <p:attrNameLst>
                                          <p:attrName>ppt_h</p:attrName>
                                        </p:attrNameLst>
                                      </p:cBhvr>
                                      <p:tavLst>
                                        <p:tav tm="0">
                                          <p:val>
                                            <p:fltVal val="0"/>
                                          </p:val>
                                        </p:tav>
                                        <p:tav tm="100000">
                                          <p:val>
                                            <p:strVal val="#ppt_h"/>
                                          </p:val>
                                        </p:tav>
                                      </p:tavLst>
                                    </p:anim>
                                    <p:animEffect transition="in" filter="fade">
                                      <p:cBhvr>
                                        <p:cTn id="9" dur="1000"/>
                                        <p:tgtEl>
                                          <p:spTgt spid="2918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282" name="Rectangle 2"/>
          <p:cNvSpPr>
            <a:spLocks noGrp="1" noChangeArrowheads="1"/>
          </p:cNvSpPr>
          <p:nvPr>
            <p:ph idx="1"/>
          </p:nvPr>
        </p:nvSpPr>
        <p:spPr>
          <a:xfrm>
            <a:off x="804069" y="1628800"/>
            <a:ext cx="7500938" cy="4114800"/>
          </a:xfrm>
        </p:spPr>
        <p:txBody>
          <a:bodyPr>
            <a:normAutofit/>
          </a:bodyPr>
          <a:lstStyle/>
          <a:p>
            <a:pPr algn="just"/>
            <a:r>
              <a:rPr lang="en-US" sz="3200" b="1" i="1" dirty="0">
                <a:solidFill>
                  <a:srgbClr val="FF0000"/>
                </a:solidFill>
                <a:latin typeface="Times New Roman" pitchFamily="18" charset="0"/>
                <a:cs typeface="Times New Roman" pitchFamily="18" charset="0"/>
              </a:rPr>
              <a:t>“</a:t>
            </a:r>
            <a:r>
              <a:rPr lang="uz-Cyrl-UZ" sz="3200" b="1" i="1" dirty="0">
                <a:solidFill>
                  <a:srgbClr val="FF0000"/>
                </a:solidFill>
                <a:latin typeface="Times New Roman" pitchFamily="18" charset="0"/>
                <a:cs typeface="Times New Roman" pitchFamily="18" charset="0"/>
              </a:rPr>
              <a:t>KLASTER</a:t>
            </a:r>
            <a:r>
              <a:rPr lang="en-US" sz="3200" b="1" i="1" dirty="0">
                <a:solidFill>
                  <a:srgbClr val="FF0000"/>
                </a:solidFill>
                <a:latin typeface="Times New Roman" pitchFamily="18" charset="0"/>
                <a:cs typeface="Times New Roman" pitchFamily="18" charset="0"/>
              </a:rPr>
              <a:t>”  </a:t>
            </a:r>
            <a:r>
              <a:rPr lang="uz-Cyrl-UZ" sz="3200" b="1" i="1" dirty="0">
                <a:solidFill>
                  <a:srgbClr val="FF0000"/>
                </a:solidFill>
                <a:latin typeface="Times New Roman" pitchFamily="18" charset="0"/>
                <a:cs typeface="Times New Roman" pitchFamily="18" charset="0"/>
              </a:rPr>
              <a:t>metodi</a:t>
            </a:r>
            <a:r>
              <a:rPr lang="en-US" sz="3200" b="1" i="1" dirty="0">
                <a:solidFill>
                  <a:srgbClr val="FF0000"/>
                </a:solidFill>
                <a:latin typeface="Times New Roman" pitchFamily="18" charset="0"/>
                <a:cs typeface="Times New Roman" pitchFamily="18" charset="0"/>
              </a:rPr>
              <a:t>-</a:t>
            </a:r>
            <a:r>
              <a:rPr lang="en-US" sz="3200" b="1" dirty="0">
                <a:solidFill>
                  <a:srgbClr val="FF0000"/>
                </a:solidFill>
                <a:latin typeface="Times New Roman" pitchFamily="18" charset="0"/>
                <a:cs typeface="Times New Roman" pitchFamily="18" charset="0"/>
              </a:rPr>
              <a:t>  </a:t>
            </a:r>
            <a:r>
              <a:rPr lang="uz-Cyrl-UZ" sz="3200" b="1" dirty="0">
                <a:latin typeface="Times New Roman" pitchFamily="18" charset="0"/>
                <a:cs typeface="Times New Roman" pitchFamily="18" charset="0"/>
              </a:rPr>
              <a:t>ta’lim oluvchilarda berilgan mavzu xususida erkin  fikrlash va turli javoblar o’rtasida bog’liqlik o’rnatish va guruhlash imkoniyatini yaratuvchi metoddir</a:t>
            </a:r>
            <a:r>
              <a:rPr lang="en-US" sz="3200" b="1" dirty="0">
                <a:latin typeface="Times New Roman" pitchFamily="18" charset="0"/>
                <a:cs typeface="Times New Roman" pitchFamily="18" charset="0"/>
              </a:rPr>
              <a:t>. </a:t>
            </a:r>
            <a:endParaRPr lang="ru-RU" sz="3200" dirty="0">
              <a:latin typeface="Times New Roman" pitchFamily="18" charset="0"/>
              <a:cs typeface="Times New Roman" pitchFamily="18" charset="0"/>
            </a:endParaRPr>
          </a:p>
        </p:txBody>
      </p:sp>
      <p:sp>
        <p:nvSpPr>
          <p:cNvPr id="225283" name="WordArt 3"/>
          <p:cNvSpPr>
            <a:spLocks noChangeArrowheads="1" noChangeShapeType="1" noTextEdit="1"/>
          </p:cNvSpPr>
          <p:nvPr/>
        </p:nvSpPr>
        <p:spPr bwMode="auto">
          <a:xfrm>
            <a:off x="2071670" y="857232"/>
            <a:ext cx="4751387" cy="523875"/>
          </a:xfrm>
          <a:prstGeom prst="rect">
            <a:avLst/>
          </a:prstGeom>
        </p:spPr>
        <p:txBody>
          <a:bodyPr wrap="none" fromWordArt="1">
            <a:prstTxWarp prst="textPlain">
              <a:avLst>
                <a:gd name="adj" fmla="val 50000"/>
              </a:avLst>
            </a:prstTxWarp>
          </a:bodyPr>
          <a:lstStyle/>
          <a:p>
            <a:pPr algn="ctr"/>
            <a:r>
              <a:rPr lang="ru-RU" sz="3600" b="1" kern="10" dirty="0">
                <a:ln w="9525">
                  <a:solidFill>
                    <a:schemeClr val="tx1"/>
                  </a:solidFill>
                  <a:round/>
                  <a:headEnd/>
                  <a:tailEnd/>
                </a:ln>
                <a:solidFill>
                  <a:srgbClr val="FF0000"/>
                </a:solidFill>
                <a:effectLst>
                  <a:outerShdw dist="563972" dir="14049741" sx="125000" sy="125000" algn="tl" rotWithShape="0">
                    <a:srgbClr val="C7DFD3">
                      <a:alpha val="79999"/>
                    </a:srgbClr>
                  </a:outerShdw>
                </a:effectLst>
                <a:latin typeface="Times New Roman"/>
                <a:cs typeface="Times New Roman"/>
              </a:rPr>
              <a:t>"</a:t>
            </a:r>
            <a:r>
              <a:rPr lang="en-US" sz="3600" b="1" dirty="0">
                <a:solidFill>
                  <a:srgbClr val="FF0000"/>
                </a:solidFill>
              </a:rPr>
              <a:t>KLASTER"  METODI</a:t>
            </a:r>
            <a:endParaRPr lang="ru-RU" sz="3600" b="1" dirty="0">
              <a:solidFill>
                <a:srgbClr val="FF0000"/>
              </a:solidFill>
            </a:endParaRPr>
          </a:p>
          <a:p>
            <a:pPr algn="ctr"/>
            <a:endParaRPr lang="ru-RU" sz="3600" b="1" kern="10" dirty="0">
              <a:ln w="9525">
                <a:solidFill>
                  <a:schemeClr val="tx1"/>
                </a:solidFill>
                <a:round/>
                <a:headEnd/>
                <a:tailEnd/>
              </a:ln>
              <a:solidFill>
                <a:srgbClr val="FF0000"/>
              </a:solidFill>
              <a:effectLst>
                <a:outerShdw dist="563972" dir="14049741" sx="125000" sy="125000" algn="tl" rotWithShape="0">
                  <a:srgbClr val="C7DFD3">
                    <a:alpha val="79999"/>
                  </a:srgbClr>
                </a:outerShdw>
              </a:effectLst>
              <a:latin typeface="Times New Roman" pitchFamily="18" charset="0"/>
              <a:cs typeface="Times New Roman" pitchFamily="18" charset="0"/>
            </a:endParaRPr>
          </a:p>
        </p:txBody>
      </p:sp>
      <p:pic>
        <p:nvPicPr>
          <p:cNvPr id="225284" name="Picture 4" descr="AG00004_"/>
          <p:cNvPicPr>
            <a:picLocks noChangeAspect="1" noChangeArrowheads="1" noCrop="1"/>
          </p:cNvPicPr>
          <p:nvPr/>
        </p:nvPicPr>
        <p:blipFill>
          <a:blip r:embed="rId2"/>
          <a:srcRect/>
          <a:stretch>
            <a:fillRect/>
          </a:stretch>
        </p:blipFill>
        <p:spPr bwMode="auto">
          <a:xfrm>
            <a:off x="490169" y="4995830"/>
            <a:ext cx="2198688" cy="17145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25283"/>
                                        </p:tgtEl>
                                        <p:attrNameLst>
                                          <p:attrName>style.visibility</p:attrName>
                                        </p:attrNameLst>
                                      </p:cBhvr>
                                      <p:to>
                                        <p:strVal val="visible"/>
                                      </p:to>
                                    </p:set>
                                    <p:animEffect transition="in" filter="wipe(up)">
                                      <p:cBhvr>
                                        <p:cTn id="7" dur="1000"/>
                                        <p:tgtEl>
                                          <p:spTgt spid="225283"/>
                                        </p:tgtEl>
                                      </p:cBhvr>
                                    </p:animEffect>
                                  </p:childTnLst>
                                </p:cTn>
                              </p:par>
                            </p:childTnLst>
                          </p:cTn>
                        </p:par>
                        <p:par>
                          <p:cTn id="8" fill="hold" nodeType="afterGroup">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225282">
                                            <p:txEl>
                                              <p:pRg st="0" end="0"/>
                                            </p:txEl>
                                          </p:spTgt>
                                        </p:tgtEl>
                                        <p:attrNameLst>
                                          <p:attrName>style.visibility</p:attrName>
                                        </p:attrNameLst>
                                      </p:cBhvr>
                                      <p:to>
                                        <p:strVal val="visible"/>
                                      </p:to>
                                    </p:set>
                                    <p:animEffect transition="in" filter="wipe(up)">
                                      <p:cBhvr>
                                        <p:cTn id="11" dur="500"/>
                                        <p:tgtEl>
                                          <p:spTgt spid="225282">
                                            <p:txEl>
                                              <p:pRg st="0" end="0"/>
                                            </p:txEl>
                                          </p:spTgt>
                                        </p:tgtEl>
                                      </p:cBhvr>
                                    </p:animEffect>
                                  </p:childTnLst>
                                </p:cTn>
                              </p:par>
                            </p:childTnLst>
                          </p:cTn>
                        </p:par>
                        <p:par>
                          <p:cTn id="12" fill="hold" nodeType="afterGroup">
                            <p:stCondLst>
                              <p:cond delay="1500"/>
                            </p:stCondLst>
                            <p:childTnLst>
                              <p:par>
                                <p:cTn id="13" presetID="23" presetClass="entr" presetSubtype="16" fill="hold" nodeType="afterEffect">
                                  <p:stCondLst>
                                    <p:cond delay="0"/>
                                  </p:stCondLst>
                                  <p:childTnLst>
                                    <p:set>
                                      <p:cBhvr>
                                        <p:cTn id="14" dur="1" fill="hold">
                                          <p:stCondLst>
                                            <p:cond delay="0"/>
                                          </p:stCondLst>
                                        </p:cTn>
                                        <p:tgtEl>
                                          <p:spTgt spid="225284"/>
                                        </p:tgtEl>
                                        <p:attrNameLst>
                                          <p:attrName>style.visibility</p:attrName>
                                        </p:attrNameLst>
                                      </p:cBhvr>
                                      <p:to>
                                        <p:strVal val="visible"/>
                                      </p:to>
                                    </p:set>
                                    <p:anim calcmode="lin" valueType="num">
                                      <p:cBhvr>
                                        <p:cTn id="15" dur="500" fill="hold"/>
                                        <p:tgtEl>
                                          <p:spTgt spid="225284"/>
                                        </p:tgtEl>
                                        <p:attrNameLst>
                                          <p:attrName>ppt_w</p:attrName>
                                        </p:attrNameLst>
                                      </p:cBhvr>
                                      <p:tavLst>
                                        <p:tav tm="0">
                                          <p:val>
                                            <p:fltVal val="0"/>
                                          </p:val>
                                        </p:tav>
                                        <p:tav tm="100000">
                                          <p:val>
                                            <p:strVal val="#ppt_w"/>
                                          </p:val>
                                        </p:tav>
                                      </p:tavLst>
                                    </p:anim>
                                    <p:anim calcmode="lin" valueType="num">
                                      <p:cBhvr>
                                        <p:cTn id="16" dur="500" fill="hold"/>
                                        <p:tgtEl>
                                          <p:spTgt spid="22528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82" grpId="0" build="p"/>
      <p:bldP spid="225283"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6306" name="Rectangle 2"/>
          <p:cNvSpPr>
            <a:spLocks noGrp="1" noChangeArrowheads="1"/>
          </p:cNvSpPr>
          <p:nvPr>
            <p:ph type="title"/>
          </p:nvPr>
        </p:nvSpPr>
        <p:spPr>
          <a:xfrm>
            <a:off x="827088" y="214313"/>
            <a:ext cx="7793037" cy="1462087"/>
          </a:xfrm>
        </p:spPr>
        <p:txBody>
          <a:bodyPr/>
          <a:lstStyle/>
          <a:p>
            <a:pPr algn="ctr"/>
            <a:r>
              <a:rPr lang="en-US" sz="3200" b="1" i="1" dirty="0"/>
              <a:t>«</a:t>
            </a:r>
            <a:r>
              <a:rPr lang="uz-Cyrl-UZ" sz="3200" b="1" i="1" dirty="0"/>
              <a:t>KLASTER</a:t>
            </a:r>
            <a:r>
              <a:rPr lang="en-US" sz="3200" b="1" i="1" dirty="0"/>
              <a:t>»</a:t>
            </a:r>
            <a:br>
              <a:rPr lang="en-US" sz="3200" b="1" i="1" dirty="0"/>
            </a:br>
            <a:r>
              <a:rPr lang="uz-Cyrl-UZ" sz="3200" b="1" i="1" dirty="0"/>
              <a:t>metodining tuzilmasi</a:t>
            </a:r>
            <a:endParaRPr lang="ru-RU" sz="3200" dirty="0"/>
          </a:p>
        </p:txBody>
      </p:sp>
      <p:sp>
        <p:nvSpPr>
          <p:cNvPr id="37891" name="Номер слайда 5"/>
          <p:cNvSpPr>
            <a:spLocks noGrp="1"/>
          </p:cNvSpPr>
          <p:nvPr>
            <p:ph type="sldNum" sz="quarter" idx="4294967295"/>
          </p:nvPr>
        </p:nvSpPr>
        <p:spPr>
          <a:xfrm>
            <a:off x="511175" y="787400"/>
            <a:ext cx="585788" cy="365125"/>
          </a:xfrm>
          <a:prstGeom prst="rect">
            <a:avLst/>
          </a:prstGeom>
          <a:noFill/>
          <a:ln>
            <a:miter lim="800000"/>
            <a:headEnd/>
            <a:tailEnd/>
          </a:ln>
        </p:spPr>
        <p:txBody>
          <a:bodyPr/>
          <a:lstStyle/>
          <a:p>
            <a:fld id="{38595096-F8BE-4B7F-ADB0-AACC97E5666E}" type="slidenum">
              <a:rPr lang="ru-RU" altLang="ru-RU" sz="1000" smtClean="0">
                <a:solidFill>
                  <a:schemeClr val="tx1"/>
                </a:solidFill>
                <a:latin typeface="Arial" pitchFamily="34" charset="0"/>
              </a:rPr>
              <a:pPr/>
              <a:t>13</a:t>
            </a:fld>
            <a:endParaRPr lang="ru-RU" altLang="ru-RU" sz="1000">
              <a:solidFill>
                <a:schemeClr val="tx1"/>
              </a:solidFill>
              <a:latin typeface="Arial" pitchFamily="34" charset="0"/>
            </a:endParaRPr>
          </a:p>
        </p:txBody>
      </p:sp>
      <p:grpSp>
        <p:nvGrpSpPr>
          <p:cNvPr id="2" name="Group 3"/>
          <p:cNvGrpSpPr>
            <a:grpSpLocks/>
          </p:cNvGrpSpPr>
          <p:nvPr/>
        </p:nvGrpSpPr>
        <p:grpSpPr bwMode="auto">
          <a:xfrm>
            <a:off x="698500" y="1916113"/>
            <a:ext cx="7921625" cy="4321175"/>
            <a:chOff x="884" y="1207"/>
            <a:chExt cx="3946" cy="2722"/>
          </a:xfrm>
        </p:grpSpPr>
        <p:sp>
          <p:nvSpPr>
            <p:cNvPr id="38917" name="Text Box 4"/>
            <p:cNvSpPr txBox="1">
              <a:spLocks noChangeArrowheads="1"/>
            </p:cNvSpPr>
            <p:nvPr/>
          </p:nvSpPr>
          <p:spPr bwMode="auto">
            <a:xfrm>
              <a:off x="884" y="1207"/>
              <a:ext cx="3946" cy="300"/>
            </a:xfrm>
            <a:prstGeom prst="rect">
              <a:avLst/>
            </a:prstGeom>
            <a:solidFill>
              <a:srgbClr val="CCFFCC"/>
            </a:solidFill>
            <a:ln w="9525">
              <a:solidFill>
                <a:srgbClr val="000000"/>
              </a:solidFill>
              <a:miter lim="800000"/>
              <a:headEnd/>
              <a:tailEnd/>
            </a:ln>
            <a:effectLst>
              <a:outerShdw dist="107763" dir="18900000" algn="ctr" rotWithShape="0">
                <a:srgbClr val="808080">
                  <a:alpha val="50000"/>
                </a:srgbClr>
              </a:outerShdw>
            </a:effectLst>
          </p:spPr>
          <p:txBody>
            <a:bodyPr/>
            <a:lstStyle/>
            <a:p>
              <a:pPr algn="ctr"/>
              <a:r>
                <a:rPr lang="uz-Cyrl-UZ" dirty="0"/>
                <a:t>Kalit so’z yoki ibora yoziladi </a:t>
              </a:r>
              <a:endParaRPr lang="ru-RU" dirty="0"/>
            </a:p>
          </p:txBody>
        </p:sp>
        <p:sp>
          <p:nvSpPr>
            <p:cNvPr id="38918" name="Text Box 5"/>
            <p:cNvSpPr txBox="1">
              <a:spLocks noChangeArrowheads="1"/>
            </p:cNvSpPr>
            <p:nvPr/>
          </p:nvSpPr>
          <p:spPr bwMode="auto">
            <a:xfrm>
              <a:off x="975" y="1744"/>
              <a:ext cx="3850" cy="325"/>
            </a:xfrm>
            <a:prstGeom prst="rect">
              <a:avLst/>
            </a:prstGeom>
            <a:solidFill>
              <a:srgbClr val="CCFFCC"/>
            </a:solidFill>
            <a:ln w="9525">
              <a:solidFill>
                <a:srgbClr val="000000"/>
              </a:solidFill>
              <a:miter lim="800000"/>
              <a:headEnd/>
              <a:tailEnd/>
            </a:ln>
            <a:effectLst>
              <a:outerShdw dist="107763" dir="18900000" algn="ctr" rotWithShape="0">
                <a:srgbClr val="808080">
                  <a:alpha val="50000"/>
                </a:srgbClr>
              </a:outerShdw>
            </a:effectLst>
          </p:spPr>
          <p:txBody>
            <a:bodyPr/>
            <a:lstStyle/>
            <a:p>
              <a:pPr algn="ctr"/>
              <a:r>
                <a:rPr lang="uz-Cyrl-UZ" dirty="0"/>
                <a:t>Kalit so’zga taalluqli so’zlar yoziladi </a:t>
              </a:r>
              <a:endParaRPr lang="ru-RU" dirty="0"/>
            </a:p>
          </p:txBody>
        </p:sp>
        <p:sp>
          <p:nvSpPr>
            <p:cNvPr id="38919" name="Text Box 6"/>
            <p:cNvSpPr txBox="1">
              <a:spLocks noChangeArrowheads="1"/>
            </p:cNvSpPr>
            <p:nvPr/>
          </p:nvSpPr>
          <p:spPr bwMode="auto">
            <a:xfrm>
              <a:off x="1141" y="2295"/>
              <a:ext cx="3646" cy="495"/>
            </a:xfrm>
            <a:prstGeom prst="rect">
              <a:avLst/>
            </a:prstGeom>
            <a:solidFill>
              <a:srgbClr val="CCFFCC"/>
            </a:solidFill>
            <a:ln w="9525">
              <a:solidFill>
                <a:srgbClr val="000000"/>
              </a:solidFill>
              <a:miter lim="800000"/>
              <a:headEnd/>
              <a:tailEnd/>
            </a:ln>
            <a:effectLst>
              <a:outerShdw dist="107763" dir="18900000" algn="ctr" rotWithShape="0">
                <a:srgbClr val="808080">
                  <a:alpha val="50000"/>
                </a:srgbClr>
              </a:outerShdw>
            </a:effectLst>
          </p:spPr>
          <p:txBody>
            <a:bodyPr/>
            <a:lstStyle/>
            <a:p>
              <a:pPr algn="ctr"/>
              <a:r>
                <a:rPr lang="uz-Cyrl-UZ" dirty="0"/>
                <a:t>So’zlar o’rtasida bog’lanish</a:t>
              </a:r>
              <a:r>
                <a:rPr lang="en-US" dirty="0"/>
                <a:t> </a:t>
              </a:r>
              <a:r>
                <a:rPr lang="uz-Cyrl-UZ" dirty="0"/>
                <a:t>o’rnatiladi </a:t>
              </a:r>
              <a:endParaRPr lang="ru-RU" dirty="0"/>
            </a:p>
          </p:txBody>
        </p:sp>
        <p:sp>
          <p:nvSpPr>
            <p:cNvPr id="38920" name="Text Box 7"/>
            <p:cNvSpPr txBox="1">
              <a:spLocks noChangeArrowheads="1"/>
            </p:cNvSpPr>
            <p:nvPr/>
          </p:nvSpPr>
          <p:spPr bwMode="auto">
            <a:xfrm>
              <a:off x="1313" y="3086"/>
              <a:ext cx="3169" cy="299"/>
            </a:xfrm>
            <a:prstGeom prst="rect">
              <a:avLst/>
            </a:prstGeom>
            <a:solidFill>
              <a:srgbClr val="CCFFCC"/>
            </a:solidFill>
            <a:ln w="9525">
              <a:solidFill>
                <a:srgbClr val="000000"/>
              </a:solidFill>
              <a:miter lim="800000"/>
              <a:headEnd/>
              <a:tailEnd/>
            </a:ln>
            <a:effectLst>
              <a:outerShdw dist="107763" dir="18900000" algn="ctr" rotWithShape="0">
                <a:srgbClr val="808080">
                  <a:alpha val="50000"/>
                </a:srgbClr>
              </a:outerShdw>
            </a:effectLst>
          </p:spPr>
          <p:txBody>
            <a:bodyPr/>
            <a:lstStyle/>
            <a:p>
              <a:pPr algn="ctr"/>
              <a:r>
                <a:rPr lang="uz-Cyrl-UZ" dirty="0"/>
                <a:t>So’zlar tarmoqlab chiqiladi </a:t>
              </a:r>
              <a:endParaRPr lang="ru-RU" dirty="0"/>
            </a:p>
          </p:txBody>
        </p:sp>
        <p:sp>
          <p:nvSpPr>
            <p:cNvPr id="38921" name="Text Box 8"/>
            <p:cNvSpPr txBox="1">
              <a:spLocks noChangeArrowheads="1"/>
            </p:cNvSpPr>
            <p:nvPr/>
          </p:nvSpPr>
          <p:spPr bwMode="auto">
            <a:xfrm>
              <a:off x="1379" y="3653"/>
              <a:ext cx="3105" cy="276"/>
            </a:xfrm>
            <a:prstGeom prst="rect">
              <a:avLst/>
            </a:prstGeom>
            <a:solidFill>
              <a:srgbClr val="CCFFCC"/>
            </a:solidFill>
            <a:ln w="9525">
              <a:solidFill>
                <a:srgbClr val="000000"/>
              </a:solidFill>
              <a:miter lim="800000"/>
              <a:headEnd/>
              <a:tailEnd/>
            </a:ln>
            <a:effectLst>
              <a:outerShdw dist="107763" dir="18900000" algn="ctr" rotWithShape="0">
                <a:srgbClr val="808080">
                  <a:alpha val="50000"/>
                </a:srgbClr>
              </a:outerShdw>
            </a:effectLst>
          </p:spPr>
          <p:txBody>
            <a:bodyPr/>
            <a:lstStyle/>
            <a:p>
              <a:pPr algn="ctr"/>
              <a:r>
                <a:rPr lang="uz-Cyrl-UZ" dirty="0"/>
                <a:t>Tarmoqlar tahlil qilinadi </a:t>
              </a:r>
              <a:endParaRPr lang="ru-RU" dirty="0"/>
            </a:p>
          </p:txBody>
        </p:sp>
        <p:sp>
          <p:nvSpPr>
            <p:cNvPr id="37898" name="AutoShape 9"/>
            <p:cNvSpPr>
              <a:spLocks noChangeArrowheads="1"/>
            </p:cNvSpPr>
            <p:nvPr/>
          </p:nvSpPr>
          <p:spPr bwMode="auto">
            <a:xfrm>
              <a:off x="2673" y="1516"/>
              <a:ext cx="319" cy="219"/>
            </a:xfrm>
            <a:prstGeom prst="downArrow">
              <a:avLst>
                <a:gd name="adj1" fmla="val 50000"/>
                <a:gd name="adj2" fmla="val 25000"/>
              </a:avLst>
            </a:prstGeom>
            <a:solidFill>
              <a:srgbClr val="000000"/>
            </a:solidFill>
            <a:ln w="9525">
              <a:solidFill>
                <a:srgbClr val="000000"/>
              </a:solidFill>
              <a:miter lim="800000"/>
              <a:headEnd/>
              <a:tailEnd/>
            </a:ln>
          </p:spPr>
          <p:txBody>
            <a:bodyPr/>
            <a:lstStyle/>
            <a:p>
              <a:pPr algn="ctr" eaLnBrk="1" hangingPunct="1"/>
              <a:endParaRPr lang="ru-RU" altLang="ru-RU"/>
            </a:p>
          </p:txBody>
        </p:sp>
        <p:sp>
          <p:nvSpPr>
            <p:cNvPr id="37899" name="AutoShape 10"/>
            <p:cNvSpPr>
              <a:spLocks noChangeArrowheads="1"/>
            </p:cNvSpPr>
            <p:nvPr/>
          </p:nvSpPr>
          <p:spPr bwMode="auto">
            <a:xfrm>
              <a:off x="2684" y="2069"/>
              <a:ext cx="319" cy="218"/>
            </a:xfrm>
            <a:prstGeom prst="downArrow">
              <a:avLst>
                <a:gd name="adj1" fmla="val 50000"/>
                <a:gd name="adj2" fmla="val 25000"/>
              </a:avLst>
            </a:prstGeom>
            <a:solidFill>
              <a:srgbClr val="000000"/>
            </a:solidFill>
            <a:ln w="9525">
              <a:solidFill>
                <a:srgbClr val="000000"/>
              </a:solidFill>
              <a:miter lim="800000"/>
              <a:headEnd/>
              <a:tailEnd/>
            </a:ln>
          </p:spPr>
          <p:txBody>
            <a:bodyPr/>
            <a:lstStyle/>
            <a:p>
              <a:pPr algn="ctr" eaLnBrk="1" hangingPunct="1"/>
              <a:endParaRPr lang="ru-RU" altLang="ru-RU"/>
            </a:p>
          </p:txBody>
        </p:sp>
        <p:sp>
          <p:nvSpPr>
            <p:cNvPr id="37900" name="AutoShape 11"/>
            <p:cNvSpPr>
              <a:spLocks noChangeArrowheads="1"/>
            </p:cNvSpPr>
            <p:nvPr/>
          </p:nvSpPr>
          <p:spPr bwMode="auto">
            <a:xfrm>
              <a:off x="2672" y="2855"/>
              <a:ext cx="320" cy="219"/>
            </a:xfrm>
            <a:prstGeom prst="downArrow">
              <a:avLst>
                <a:gd name="adj1" fmla="val 50000"/>
                <a:gd name="adj2" fmla="val 25000"/>
              </a:avLst>
            </a:prstGeom>
            <a:solidFill>
              <a:srgbClr val="000000"/>
            </a:solidFill>
            <a:ln w="9525">
              <a:solidFill>
                <a:srgbClr val="000000"/>
              </a:solidFill>
              <a:miter lim="800000"/>
              <a:headEnd/>
              <a:tailEnd/>
            </a:ln>
          </p:spPr>
          <p:txBody>
            <a:bodyPr/>
            <a:lstStyle/>
            <a:p>
              <a:pPr algn="ctr" eaLnBrk="1" hangingPunct="1"/>
              <a:endParaRPr lang="ru-RU" altLang="ru-RU"/>
            </a:p>
          </p:txBody>
        </p:sp>
        <p:sp>
          <p:nvSpPr>
            <p:cNvPr id="37901" name="AutoShape 12"/>
            <p:cNvSpPr>
              <a:spLocks noChangeArrowheads="1"/>
            </p:cNvSpPr>
            <p:nvPr/>
          </p:nvSpPr>
          <p:spPr bwMode="auto">
            <a:xfrm>
              <a:off x="2672" y="3407"/>
              <a:ext cx="320" cy="218"/>
            </a:xfrm>
            <a:prstGeom prst="downArrow">
              <a:avLst>
                <a:gd name="adj1" fmla="val 50000"/>
                <a:gd name="adj2" fmla="val 25000"/>
              </a:avLst>
            </a:prstGeom>
            <a:solidFill>
              <a:srgbClr val="000000"/>
            </a:solidFill>
            <a:ln w="9525">
              <a:solidFill>
                <a:srgbClr val="000000"/>
              </a:solidFill>
              <a:miter lim="800000"/>
              <a:headEnd/>
              <a:tailEnd/>
            </a:ln>
          </p:spPr>
          <p:txBody>
            <a:bodyPr/>
            <a:lstStyle/>
            <a:p>
              <a:pPr algn="ctr" eaLnBrk="1" hangingPunct="1"/>
              <a:endParaRPr lang="ru-RU" altLang="ru-RU"/>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nodeType="afterEffect">
                                  <p:stCondLst>
                                    <p:cond delay="0"/>
                                  </p:stCondLst>
                                  <p:childTnLst>
                                    <p:set>
                                      <p:cBhvr>
                                        <p:cTn id="6" dur="1" fill="hold">
                                          <p:stCondLst>
                                            <p:cond delay="0"/>
                                          </p:stCondLst>
                                        </p:cTn>
                                        <p:tgtEl>
                                          <p:spTgt spid="226306"/>
                                        </p:tgtEl>
                                        <p:attrNameLst>
                                          <p:attrName>style.visibility</p:attrName>
                                        </p:attrNameLst>
                                      </p:cBhvr>
                                      <p:to>
                                        <p:strVal val="visible"/>
                                      </p:to>
                                    </p:set>
                                    <p:anim calcmode="lin" valueType="num">
                                      <p:cBhvr>
                                        <p:cTn id="7" dur="500" decel="50000" fill="hold">
                                          <p:stCondLst>
                                            <p:cond delay="0"/>
                                          </p:stCondLst>
                                        </p:cTn>
                                        <p:tgtEl>
                                          <p:spTgt spid="226306"/>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26306"/>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26306"/>
                                        </p:tgtEl>
                                        <p:attrNameLst>
                                          <p:attrName>ppt_w</p:attrName>
                                        </p:attrNameLst>
                                      </p:cBhvr>
                                      <p:tavLst>
                                        <p:tav tm="0">
                                          <p:val>
                                            <p:strVal val="#ppt_w*.05"/>
                                          </p:val>
                                        </p:tav>
                                        <p:tav tm="100000">
                                          <p:val>
                                            <p:strVal val="#ppt_w"/>
                                          </p:val>
                                        </p:tav>
                                      </p:tavLst>
                                    </p:anim>
                                    <p:anim calcmode="lin" valueType="num">
                                      <p:cBhvr>
                                        <p:cTn id="10" dur="1000" fill="hold"/>
                                        <p:tgtEl>
                                          <p:spTgt spid="226306"/>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26306"/>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26306"/>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26306"/>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26306"/>
                                        </p:tgtEl>
                                      </p:cBhvr>
                                    </p:animEffect>
                                  </p:childTnLst>
                                </p:cTn>
                              </p:par>
                            </p:childTnLst>
                          </p:cTn>
                        </p:par>
                        <p:par>
                          <p:cTn id="15" fill="hold" nodeType="afterGroup">
                            <p:stCondLst>
                              <p:cond delay="1000"/>
                            </p:stCondLst>
                            <p:childTnLst>
                              <p:par>
                                <p:cTn id="16" presetID="22" presetClass="entr" presetSubtype="1" fill="hold"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wipe(up)">
                                      <p:cBhvr>
                                        <p:cTn id="18"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AE89F240-008F-CCE8-F392-6F3F3101E5A3}"/>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539580" rIns="91440" bIns="45720" numCol="1" anchor="ctr" anchorCtr="0" compatLnSpc="1">
            <a:prstTxWarp prst="textNoShape">
              <a:avLst/>
            </a:prstTxWarp>
            <a:spAutoFit/>
          </a:bodyPr>
          <a:lstStyle/>
          <a:p>
            <a:endParaRPr lang="ru-RU"/>
          </a:p>
        </p:txBody>
      </p:sp>
      <p:sp>
        <p:nvSpPr>
          <p:cNvPr id="6" name="Rectangle 3">
            <a:extLst>
              <a:ext uri="{FF2B5EF4-FFF2-40B4-BE49-F238E27FC236}">
                <a16:creationId xmlns:a16="http://schemas.microsoft.com/office/drawing/2014/main" id="{5D934060-C7F5-11FE-1382-29915B4EB353}"/>
              </a:ext>
            </a:extLst>
          </p:cNvPr>
          <p:cNvSpPr>
            <a:spLocks noChangeArrowheads="1"/>
          </p:cNvSpPr>
          <p:nvPr/>
        </p:nvSpPr>
        <p:spPr bwMode="auto">
          <a:xfrm>
            <a:off x="0" y="60579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ru-RU" altLang="ru-RU" sz="1400" b="0" i="0" u="none" strike="noStrike" cap="none" normalizeH="0" baseline="0">
                <a:ln>
                  <a:noFill/>
                </a:ln>
                <a:solidFill>
                  <a:schemeClr val="tx1"/>
                </a:solidFill>
                <a:effectLst/>
                <a:latin typeface="Times New Roman" panose="02020603050405020304" pitchFamily="18" charset="0"/>
                <a:ea typeface="PMingLiU" panose="02020500000000000000" pitchFamily="18" charset="-120"/>
                <a:cs typeface="Times New Roman" panose="02020603050405020304" pitchFamily="18" charset="0"/>
              </a:rPr>
            </a:br>
            <a:endParaRPr kumimoji="0" lang="ru-RU" altLang="ru-RU" sz="1800" b="0" i="0" u="none" strike="noStrike" cap="none" normalizeH="0" baseline="0">
              <a:ln>
                <a:noFill/>
              </a:ln>
              <a:solidFill>
                <a:schemeClr val="tx1"/>
              </a:solidFill>
              <a:effectLst/>
              <a:latin typeface="Arial" panose="020B0604020202020204" pitchFamily="34" charset="0"/>
            </a:endParaRPr>
          </a:p>
        </p:txBody>
      </p:sp>
      <p:pic>
        <p:nvPicPr>
          <p:cNvPr id="8" name="Рисунок 7">
            <a:extLst>
              <a:ext uri="{FF2B5EF4-FFF2-40B4-BE49-F238E27FC236}">
                <a16:creationId xmlns:a16="http://schemas.microsoft.com/office/drawing/2014/main" id="{F735EAD1-B2EC-9313-EE96-A14F99E9BB15}"/>
              </a:ext>
            </a:extLst>
          </p:cNvPr>
          <p:cNvPicPr>
            <a:picLocks noChangeAspect="1"/>
          </p:cNvPicPr>
          <p:nvPr/>
        </p:nvPicPr>
        <p:blipFill>
          <a:blip r:embed="rId2"/>
          <a:stretch>
            <a:fillRect/>
          </a:stretch>
        </p:blipFill>
        <p:spPr>
          <a:xfrm>
            <a:off x="-6762" y="0"/>
            <a:ext cx="10915466" cy="6858000"/>
          </a:xfrm>
          <a:prstGeom prst="rect">
            <a:avLst/>
          </a:prstGeom>
        </p:spPr>
      </p:pic>
    </p:spTree>
    <p:extLst>
      <p:ext uri="{BB962C8B-B14F-4D97-AF65-F5344CB8AC3E}">
        <p14:creationId xmlns:p14="http://schemas.microsoft.com/office/powerpoint/2010/main" val="203701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2439E3E4-2151-A428-070C-3DBB92B0117D}"/>
              </a:ext>
            </a:extLst>
          </p:cNvPr>
          <p:cNvPicPr>
            <a:picLocks noChangeAspect="1"/>
          </p:cNvPicPr>
          <p:nvPr/>
        </p:nvPicPr>
        <p:blipFill>
          <a:blip r:embed="rId2"/>
          <a:stretch>
            <a:fillRect/>
          </a:stretch>
        </p:blipFill>
        <p:spPr>
          <a:xfrm>
            <a:off x="-1260648" y="116632"/>
            <a:ext cx="11665296" cy="6624735"/>
          </a:xfrm>
          <a:prstGeom prst="rect">
            <a:avLst/>
          </a:prstGeom>
        </p:spPr>
      </p:pic>
    </p:spTree>
    <p:extLst>
      <p:ext uri="{BB962C8B-B14F-4D97-AF65-F5344CB8AC3E}">
        <p14:creationId xmlns:p14="http://schemas.microsoft.com/office/powerpoint/2010/main" val="3240740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a:xfrm>
            <a:off x="323850" y="71438"/>
            <a:ext cx="7034213" cy="642937"/>
          </a:xfrm>
        </p:spPr>
        <p:txBody>
          <a:bodyPr>
            <a:normAutofit fontScale="90000"/>
          </a:bodyPr>
          <a:lstStyle/>
          <a:p>
            <a:pPr algn="ctr">
              <a:lnSpc>
                <a:spcPct val="90000"/>
              </a:lnSpc>
            </a:pPr>
            <a:r>
              <a:rPr lang="en-US" altLang="ru-RU" sz="3200" b="1" dirty="0">
                <a:solidFill>
                  <a:srgbClr val="FF0000"/>
                </a:solidFill>
                <a:latin typeface="Times New Roman" pitchFamily="18" charset="0"/>
                <a:cs typeface="Times New Roman" pitchFamily="18" charset="0"/>
              </a:rPr>
              <a:t> </a:t>
            </a:r>
            <a:r>
              <a:rPr lang="uz-Cyrl-UZ" altLang="ru-RU" sz="3200" b="1" dirty="0">
                <a:solidFill>
                  <a:srgbClr val="FF0000"/>
                </a:solidFill>
                <a:latin typeface="Times New Roman" pitchFamily="18" charset="0"/>
                <a:cs typeface="Times New Roman" pitchFamily="18" charset="0"/>
              </a:rPr>
              <a:t>           </a:t>
            </a:r>
            <a:br>
              <a:rPr lang="en-US" altLang="ru-RU" sz="3200" b="1" dirty="0">
                <a:solidFill>
                  <a:srgbClr val="FF0000"/>
                </a:solidFill>
                <a:latin typeface="Times New Roman" pitchFamily="18" charset="0"/>
                <a:cs typeface="Times New Roman" pitchFamily="18" charset="0"/>
              </a:rPr>
            </a:br>
            <a:br>
              <a:rPr lang="en-US" altLang="ru-RU" sz="3200" b="1" dirty="0">
                <a:solidFill>
                  <a:srgbClr val="FF0000"/>
                </a:solidFill>
                <a:latin typeface="Times New Roman" pitchFamily="18" charset="0"/>
                <a:cs typeface="Times New Roman" pitchFamily="18" charset="0"/>
              </a:rPr>
            </a:br>
            <a:br>
              <a:rPr lang="en-US" altLang="ru-RU" sz="3200" b="1" dirty="0">
                <a:solidFill>
                  <a:srgbClr val="FF0000"/>
                </a:solidFill>
                <a:latin typeface="Times New Roman" pitchFamily="18" charset="0"/>
                <a:cs typeface="Times New Roman" pitchFamily="18" charset="0"/>
              </a:rPr>
            </a:br>
            <a:r>
              <a:rPr lang="uz-Cyrl-UZ" sz="3200" b="1" dirty="0"/>
              <a:t>XULOSA VA TAKLIFLAR</a:t>
            </a:r>
            <a:endParaRPr lang="ru-RU" altLang="ru-RU" sz="3200" b="1" i="1" dirty="0">
              <a:solidFill>
                <a:srgbClr val="002060"/>
              </a:solidFill>
              <a:latin typeface="BalticaUzbek"/>
              <a:cs typeface="Times New Roman" pitchFamily="18" charset="0"/>
            </a:endParaRPr>
          </a:p>
        </p:txBody>
      </p:sp>
      <p:sp>
        <p:nvSpPr>
          <p:cNvPr id="53251" name="Номер слайда 5"/>
          <p:cNvSpPr>
            <a:spLocks noGrp="1"/>
          </p:cNvSpPr>
          <p:nvPr>
            <p:ph type="sldNum" sz="quarter" idx="4294967295"/>
          </p:nvPr>
        </p:nvSpPr>
        <p:spPr>
          <a:xfrm>
            <a:off x="511175" y="787400"/>
            <a:ext cx="585788" cy="365125"/>
          </a:xfrm>
          <a:prstGeom prst="rect">
            <a:avLst/>
          </a:prstGeom>
          <a:noFill/>
          <a:ln>
            <a:miter lim="800000"/>
            <a:headEnd/>
            <a:tailEnd/>
          </a:ln>
        </p:spPr>
        <p:txBody>
          <a:bodyPr/>
          <a:lstStyle/>
          <a:p>
            <a:fld id="{1C7FF479-668D-46EC-90DD-D587C447E3A1}" type="slidenum">
              <a:rPr lang="ru-RU" altLang="ru-RU" sz="1000" smtClean="0">
                <a:solidFill>
                  <a:schemeClr val="tx1"/>
                </a:solidFill>
                <a:latin typeface="Arial" pitchFamily="34" charset="0"/>
              </a:rPr>
              <a:pPr/>
              <a:t>16</a:t>
            </a:fld>
            <a:endParaRPr lang="ru-RU" altLang="ru-RU" sz="1000">
              <a:solidFill>
                <a:schemeClr val="tx1"/>
              </a:solidFill>
              <a:latin typeface="Arial" pitchFamily="34" charset="0"/>
            </a:endParaRPr>
          </a:p>
        </p:txBody>
      </p:sp>
      <p:sp>
        <p:nvSpPr>
          <p:cNvPr id="55300" name="Text Box 3"/>
          <p:cNvSpPr txBox="1">
            <a:spLocks noChangeArrowheads="1"/>
          </p:cNvSpPr>
          <p:nvPr/>
        </p:nvSpPr>
        <p:spPr bwMode="auto">
          <a:xfrm>
            <a:off x="214313" y="642938"/>
            <a:ext cx="8715375" cy="2000250"/>
          </a:xfrm>
          <a:prstGeom prst="rect">
            <a:avLst/>
          </a:prstGeom>
          <a:solidFill>
            <a:srgbClr val="CCFFCC"/>
          </a:solidFill>
          <a:ln w="9525">
            <a:solidFill>
              <a:srgbClr val="000000"/>
            </a:solidFill>
            <a:miter lim="800000"/>
            <a:headEnd/>
            <a:tailEnd/>
          </a:ln>
          <a:effectLst>
            <a:outerShdw dist="107763" dir="18900000" algn="ctr" rotWithShape="0">
              <a:srgbClr val="808080">
                <a:alpha val="50000"/>
              </a:srgbClr>
            </a:outerShdw>
          </a:effectLst>
        </p:spPr>
        <p:txBody>
          <a:bodyPr/>
          <a:lstStyle/>
          <a:p>
            <a:pPr lvl="0" algn="just" defTabSz="762000">
              <a:defRPr/>
            </a:pPr>
            <a:r>
              <a:rPr lang="uz-Cyrl-UZ" altLang="ru-RU" sz="1800" b="1" dirty="0">
                <a:cs typeface="Times New Roman" pitchFamily="18" charset="0"/>
              </a:rPr>
              <a:t>1. </a:t>
            </a:r>
            <a:r>
              <a:rPr lang="uz-Cyrl-UZ" sz="2000" dirty="0">
                <a:latin typeface="Times New Roman" pitchFamily="18" charset="0"/>
                <a:cs typeface="Times New Roman" pitchFamily="18" charset="0"/>
              </a:rPr>
              <a:t>Hozirgi davrda jadal rivojlanish barcha sohalardagi kabi ta’lim sohasining barcha bosqichlarida, shu jumladan oliy ta’lim tizimida chuqur islohotlar o’tkazilishini, ya’ni ta’lim beruvchi va ta’lim oluvchilarning jarayonga yangicha ijodiy yondashuvini, o’quv dasturlarining muntazam ravishda takomillashtirilib borilishini, ta’lim jarayonini innovat</a:t>
            </a:r>
            <a:r>
              <a:rPr lang="uz-Latn-UZ" sz="2000" dirty="0">
                <a:latin typeface="Times New Roman" pitchFamily="18" charset="0"/>
                <a:cs typeface="Times New Roman" pitchFamily="18" charset="0"/>
              </a:rPr>
              <a:t>s</a:t>
            </a:r>
            <a:r>
              <a:rPr lang="uz-Cyrl-UZ" sz="2000" dirty="0">
                <a:latin typeface="Times New Roman" pitchFamily="18" charset="0"/>
                <a:cs typeface="Times New Roman" pitchFamily="18" charset="0"/>
              </a:rPr>
              <a:t>ion pedagogik va axborot kommunika</a:t>
            </a:r>
            <a:r>
              <a:rPr lang="en-US" sz="2000" dirty="0">
                <a:latin typeface="Times New Roman" pitchFamily="18" charset="0"/>
                <a:cs typeface="Times New Roman" pitchFamily="18" charset="0"/>
              </a:rPr>
              <a:t>t</a:t>
            </a:r>
            <a:r>
              <a:rPr lang="uz-Cyrl-UZ" sz="2000" dirty="0">
                <a:latin typeface="Times New Roman" pitchFamily="18" charset="0"/>
                <a:cs typeface="Times New Roman" pitchFamily="18" charset="0"/>
              </a:rPr>
              <a:t>sion texnologiyalarni qo’llab tashkil qilishni talab qiladi</a:t>
            </a:r>
            <a:r>
              <a:rPr lang="en-US" sz="2000" dirty="0">
                <a:latin typeface="Times New Roman" pitchFamily="18" charset="0"/>
                <a:cs typeface="Times New Roman" pitchFamily="18" charset="0"/>
              </a:rPr>
              <a:t>.</a:t>
            </a:r>
            <a:endParaRPr lang="ru-RU" sz="2000" dirty="0">
              <a:latin typeface="Times New Roman" pitchFamily="18" charset="0"/>
              <a:cs typeface="Times New Roman" pitchFamily="18" charset="0"/>
            </a:endParaRPr>
          </a:p>
          <a:p>
            <a:pPr algn="ctr" defTabSz="762000" eaLnBrk="1" hangingPunct="1">
              <a:defRPr/>
            </a:pPr>
            <a:endParaRPr lang="ru-RU" altLang="ru-RU" sz="1900" b="1" dirty="0">
              <a:cs typeface="Times New Roman" pitchFamily="18" charset="0"/>
            </a:endParaRPr>
          </a:p>
        </p:txBody>
      </p:sp>
      <p:sp>
        <p:nvSpPr>
          <p:cNvPr id="55301" name="Text Box 4"/>
          <p:cNvSpPr txBox="1">
            <a:spLocks noChangeArrowheads="1"/>
          </p:cNvSpPr>
          <p:nvPr/>
        </p:nvSpPr>
        <p:spPr bwMode="auto">
          <a:xfrm>
            <a:off x="214313" y="2928938"/>
            <a:ext cx="8715375" cy="1285875"/>
          </a:xfrm>
          <a:prstGeom prst="rect">
            <a:avLst/>
          </a:prstGeom>
          <a:solidFill>
            <a:srgbClr val="CCFFCC"/>
          </a:solidFill>
          <a:ln w="9525">
            <a:solidFill>
              <a:srgbClr val="000000"/>
            </a:solidFill>
            <a:miter lim="800000"/>
            <a:headEnd/>
            <a:tailEnd/>
          </a:ln>
          <a:effectLst>
            <a:outerShdw dist="107763" dir="18900000" algn="ctr" rotWithShape="0">
              <a:srgbClr val="808080">
                <a:alpha val="50000"/>
              </a:srgbClr>
            </a:outerShdw>
          </a:effectLst>
        </p:spPr>
        <p:txBody>
          <a:bodyPr/>
          <a:lstStyle/>
          <a:p>
            <a:pPr indent="450215" algn="just"/>
            <a:r>
              <a:rPr lang="uz-Cyrl-UZ" altLang="ru-RU" sz="2000" dirty="0">
                <a:latin typeface="Times New Roman" panose="02020603050405020304" pitchFamily="18" charset="0"/>
                <a:cs typeface="Times New Roman" pitchFamily="18" charset="0"/>
              </a:rPr>
              <a:t>2.</a:t>
            </a:r>
            <a:r>
              <a:rPr lang="uz-Cyrl-UZ" sz="2000" dirty="0">
                <a:effectLst/>
                <a:latin typeface="Times New Roman" panose="02020603050405020304" pitchFamily="18" charset="0"/>
                <a:ea typeface="Times New Roman" panose="02020603050405020304" pitchFamily="18" charset="0"/>
                <a:cs typeface="Times New Roman" panose="02020603050405020304" pitchFamily="18" charset="0"/>
              </a:rPr>
              <a:t> Talabalarga qaror qabul qilishda tizimli tahlil metodlari yordamida olingan ma’lumotlardan foydalanish texnikasidan foydalanishni o’rgatish, talabalarga qarorni bajarishini ta’minlashda ijrochilar va ijro axloqi, ijro tartibi va ijro natijasini baholashni o’rgatish ko’zda tutilgan.</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5302" name="Text Box 6"/>
          <p:cNvSpPr txBox="1">
            <a:spLocks noChangeArrowheads="1"/>
          </p:cNvSpPr>
          <p:nvPr/>
        </p:nvSpPr>
        <p:spPr bwMode="auto">
          <a:xfrm>
            <a:off x="214282" y="4513113"/>
            <a:ext cx="8715375" cy="2344887"/>
          </a:xfrm>
          <a:prstGeom prst="rect">
            <a:avLst/>
          </a:prstGeom>
          <a:solidFill>
            <a:srgbClr val="CCFFCC"/>
          </a:solidFill>
          <a:ln w="9525">
            <a:solidFill>
              <a:srgbClr val="000000"/>
            </a:solidFill>
            <a:miter lim="800000"/>
            <a:headEnd/>
            <a:tailEnd/>
          </a:ln>
          <a:effectLst>
            <a:outerShdw dist="107763" dir="18900000" algn="ctr" rotWithShape="0">
              <a:srgbClr val="808080">
                <a:alpha val="50000"/>
              </a:srgbClr>
            </a:outerShdw>
          </a:effectLst>
        </p:spPr>
        <p:txBody>
          <a:bodyPr/>
          <a:lstStyle/>
          <a:p>
            <a:pPr lvl="0" algn="just"/>
            <a:r>
              <a:rPr lang="uz-Cyrl-UZ" sz="2000" dirty="0">
                <a:latin typeface="Times New Roman" pitchFamily="18" charset="0"/>
                <a:cs typeface="Times New Roman" pitchFamily="18" charset="0"/>
              </a:rPr>
              <a:t>3. Davlat dasturlaridagi eng muhim ustuvor yo’nalishlarda faol qatnashadigan yuqori malakali raqobatdosh kadrlarni tayyorlash dolzarb muammolardan biri hisoblanadi. Yuqoridagi kamchiliklarni bartaraf etish va oliy ta’lim muassasalarida o’quv dasturlarini tuzish va ularni bir me’yorga keltirish uchun Oliy ta’lim </a:t>
            </a:r>
            <a:r>
              <a:rPr lang="en-US" sz="2000" dirty="0">
                <a:latin typeface="Times New Roman" pitchFamily="18" charset="0"/>
                <a:cs typeface="Times New Roman" pitchFamily="18" charset="0"/>
              </a:rPr>
              <a:t>fan </a:t>
            </a:r>
            <a:r>
              <a:rPr lang="en-US" sz="2000" dirty="0" err="1">
                <a:latin typeface="Times New Roman" pitchFamily="18" charset="0"/>
                <a:cs typeface="Times New Roman" pitchFamily="18" charset="0"/>
              </a:rPr>
              <a:t>va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innovatsiyalar</a:t>
            </a:r>
            <a:r>
              <a:rPr lang="en-US" sz="2000" dirty="0">
                <a:latin typeface="Times New Roman" pitchFamily="18" charset="0"/>
                <a:cs typeface="Times New Roman" pitchFamily="18" charset="0"/>
              </a:rPr>
              <a:t> </a:t>
            </a:r>
            <a:r>
              <a:rPr lang="uz-Cyrl-UZ" sz="2000" dirty="0">
                <a:latin typeface="Times New Roman" pitchFamily="18" charset="0"/>
                <a:cs typeface="Times New Roman" pitchFamily="18" charset="0"/>
              </a:rPr>
              <a:t>vazirligi tomonidan fanning namunaviy va ishchi o’quv dasturlarini tartibga soladigan maxsus yo’riqnomalar ishlab chiqilishi va amalga kiritilishi lozim.</a:t>
            </a:r>
            <a:endParaRPr lang="ru-RU" sz="2000" dirty="0">
              <a:latin typeface="Times New Roman" pitchFamily="18" charset="0"/>
              <a:cs typeface="Times New Roman" pitchFamily="18" charset="0"/>
            </a:endParaRPr>
          </a:p>
        </p:txBody>
      </p:sp>
      <p:sp>
        <p:nvSpPr>
          <p:cNvPr id="53255" name="AutoShape 8"/>
          <p:cNvSpPr>
            <a:spLocks noChangeArrowheads="1"/>
          </p:cNvSpPr>
          <p:nvPr/>
        </p:nvSpPr>
        <p:spPr bwMode="auto">
          <a:xfrm>
            <a:off x="4214813" y="2643188"/>
            <a:ext cx="519112" cy="285750"/>
          </a:xfrm>
          <a:prstGeom prst="downArrow">
            <a:avLst>
              <a:gd name="adj1" fmla="val 50000"/>
              <a:gd name="adj2" fmla="val 25000"/>
            </a:avLst>
          </a:prstGeom>
          <a:solidFill>
            <a:srgbClr val="000000"/>
          </a:solidFill>
          <a:ln w="9525">
            <a:solidFill>
              <a:srgbClr val="000000"/>
            </a:solidFill>
            <a:miter lim="800000"/>
            <a:headEnd/>
            <a:tailEnd/>
          </a:ln>
        </p:spPr>
        <p:txBody>
          <a:bodyPr/>
          <a:lstStyle/>
          <a:p>
            <a:pPr algn="ctr" eaLnBrk="1" hangingPunct="1"/>
            <a:endParaRPr lang="ru-RU" altLang="ru-RU"/>
          </a:p>
        </p:txBody>
      </p:sp>
      <p:sp>
        <p:nvSpPr>
          <p:cNvPr id="53256" name="AutoShape 9"/>
          <p:cNvSpPr>
            <a:spLocks noChangeArrowheads="1"/>
          </p:cNvSpPr>
          <p:nvPr/>
        </p:nvSpPr>
        <p:spPr bwMode="auto">
          <a:xfrm>
            <a:off x="4214813" y="4221088"/>
            <a:ext cx="519112" cy="285750"/>
          </a:xfrm>
          <a:prstGeom prst="downArrow">
            <a:avLst>
              <a:gd name="adj1" fmla="val 50000"/>
              <a:gd name="adj2" fmla="val 25000"/>
            </a:avLst>
          </a:prstGeom>
          <a:solidFill>
            <a:srgbClr val="000000"/>
          </a:solidFill>
          <a:ln w="9525">
            <a:solidFill>
              <a:srgbClr val="000000"/>
            </a:solidFill>
            <a:miter lim="800000"/>
            <a:headEnd/>
            <a:tailEnd/>
          </a:ln>
        </p:spPr>
        <p:txBody>
          <a:bodyPr/>
          <a:lstStyle/>
          <a:p>
            <a:pPr algn="ctr" eaLnBrk="1" hangingPunct="1"/>
            <a:endParaRPr lang="ru-RU" altLang="ru-RU"/>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nodeType="afterEffect">
                                  <p:stCondLst>
                                    <p:cond delay="0"/>
                                  </p:stCondLst>
                                  <p:childTnLst>
                                    <p:set>
                                      <p:cBhvr>
                                        <p:cTn id="6" dur="1" fill="hold">
                                          <p:stCondLst>
                                            <p:cond delay="0"/>
                                          </p:stCondLst>
                                        </p:cTn>
                                        <p:tgtEl>
                                          <p:spTgt spid="252930"/>
                                        </p:tgtEl>
                                        <p:attrNameLst>
                                          <p:attrName>style.visibility</p:attrName>
                                        </p:attrNameLst>
                                      </p:cBhvr>
                                      <p:to>
                                        <p:strVal val="visible"/>
                                      </p:to>
                                    </p:set>
                                    <p:anim calcmode="lin" valueType="num">
                                      <p:cBhvr>
                                        <p:cTn id="7" dur="1000" fill="hold"/>
                                        <p:tgtEl>
                                          <p:spTgt spid="252930"/>
                                        </p:tgtEl>
                                        <p:attrNameLst>
                                          <p:attrName>ppt_w</p:attrName>
                                        </p:attrNameLst>
                                      </p:cBhvr>
                                      <p:tavLst>
                                        <p:tav tm="0">
                                          <p:val>
                                            <p:fltVal val="0"/>
                                          </p:val>
                                        </p:tav>
                                        <p:tav tm="100000">
                                          <p:val>
                                            <p:strVal val="#ppt_w"/>
                                          </p:val>
                                        </p:tav>
                                      </p:tavLst>
                                    </p:anim>
                                    <p:anim calcmode="lin" valueType="num">
                                      <p:cBhvr>
                                        <p:cTn id="8" dur="1000" fill="hold"/>
                                        <p:tgtEl>
                                          <p:spTgt spid="252930"/>
                                        </p:tgtEl>
                                        <p:attrNameLst>
                                          <p:attrName>ppt_h</p:attrName>
                                        </p:attrNameLst>
                                      </p:cBhvr>
                                      <p:tavLst>
                                        <p:tav tm="0">
                                          <p:val>
                                            <p:fltVal val="0"/>
                                          </p:val>
                                        </p:tav>
                                        <p:tav tm="100000">
                                          <p:val>
                                            <p:strVal val="#ppt_h"/>
                                          </p:val>
                                        </p:tav>
                                      </p:tavLst>
                                    </p:anim>
                                    <p:animEffect transition="in" filter="fade">
                                      <p:cBhvr>
                                        <p:cTn id="9" dur="1000"/>
                                        <p:tgtEl>
                                          <p:spTgt spid="2529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Номер слайда 5"/>
          <p:cNvSpPr>
            <a:spLocks noGrp="1"/>
          </p:cNvSpPr>
          <p:nvPr>
            <p:ph type="sldNum" sz="quarter" idx="4294967295"/>
          </p:nvPr>
        </p:nvSpPr>
        <p:spPr>
          <a:xfrm>
            <a:off x="511175" y="787400"/>
            <a:ext cx="585788" cy="365125"/>
          </a:xfrm>
          <a:prstGeom prst="rect">
            <a:avLst/>
          </a:prstGeom>
          <a:noFill/>
          <a:ln>
            <a:miter lim="800000"/>
            <a:headEnd/>
            <a:tailEnd/>
          </a:ln>
        </p:spPr>
        <p:txBody>
          <a:bodyPr/>
          <a:lstStyle/>
          <a:p>
            <a:fld id="{AEC5DD59-9E88-4193-8915-CE7D49C128B5}" type="slidenum">
              <a:rPr lang="ru-RU" altLang="ru-RU" sz="1000" smtClean="0">
                <a:solidFill>
                  <a:schemeClr val="tx1"/>
                </a:solidFill>
                <a:latin typeface="Arial" pitchFamily="34" charset="0"/>
              </a:rPr>
              <a:pPr/>
              <a:t>17</a:t>
            </a:fld>
            <a:endParaRPr lang="ru-RU" altLang="ru-RU" sz="1000">
              <a:solidFill>
                <a:schemeClr val="tx1"/>
              </a:solidFill>
              <a:latin typeface="Arial" pitchFamily="34" charset="0"/>
            </a:endParaRPr>
          </a:p>
        </p:txBody>
      </p:sp>
      <p:sp>
        <p:nvSpPr>
          <p:cNvPr id="56323" name="Text Box 3"/>
          <p:cNvSpPr txBox="1">
            <a:spLocks noChangeArrowheads="1"/>
          </p:cNvSpPr>
          <p:nvPr/>
        </p:nvSpPr>
        <p:spPr bwMode="auto">
          <a:xfrm>
            <a:off x="214313" y="285728"/>
            <a:ext cx="8715375" cy="1558947"/>
          </a:xfrm>
          <a:prstGeom prst="rect">
            <a:avLst/>
          </a:prstGeom>
          <a:solidFill>
            <a:srgbClr val="CCFFCC"/>
          </a:solidFill>
          <a:ln w="9525">
            <a:solidFill>
              <a:srgbClr val="000000"/>
            </a:solidFill>
            <a:miter lim="800000"/>
            <a:headEnd/>
            <a:tailEnd/>
          </a:ln>
          <a:effectLst>
            <a:outerShdw dist="107763" dir="18900000" algn="ctr" rotWithShape="0">
              <a:srgbClr val="808080">
                <a:alpha val="50000"/>
              </a:srgbClr>
            </a:outerShdw>
          </a:effectLst>
        </p:spPr>
        <p:txBody>
          <a:bodyPr/>
          <a:lstStyle/>
          <a:p>
            <a:pPr lvl="0" algn="just" defTabSz="762000">
              <a:defRPr/>
            </a:pPr>
            <a:r>
              <a:rPr lang="uz-Cyrl-UZ" sz="2000" dirty="0">
                <a:latin typeface="Times New Roman" panose="02020603050405020304" pitchFamily="18" charset="0"/>
                <a:cs typeface="Times New Roman" pitchFamily="18" charset="0"/>
              </a:rPr>
              <a:t>4.Oliy ta’lim muassasalarida mutaxassislarni tayyorlashda mutaxassis fanlarini o’qitilishi ahamiyati juda katta. Har bir soha mutaxassisi o’z faoliyatini tashkil etishda halqaro tajribalarini o’rganib, uning asosida o’z faoliyatini samarali tashkil etish zarur. Buning uchun albatta barcha professor-o’qituvchilarning ingliz tilini o’zlashtirishlari talab etiladi</a:t>
            </a:r>
            <a:r>
              <a:rPr lang="uz-Cyrl-UZ" sz="2000" b="1" dirty="0">
                <a:latin typeface="Times New Roman" panose="02020603050405020304" pitchFamily="18" charset="0"/>
                <a:cs typeface="Times New Roman" panose="02020603050405020304" pitchFamily="18" charset="0"/>
              </a:rPr>
              <a:t>.</a:t>
            </a:r>
            <a:endParaRPr lang="ru-RU" sz="2000" dirty="0">
              <a:latin typeface="Times New Roman" panose="02020603050405020304" pitchFamily="18" charset="0"/>
              <a:cs typeface="Times New Roman" panose="02020603050405020304" pitchFamily="18" charset="0"/>
            </a:endParaRPr>
          </a:p>
        </p:txBody>
      </p:sp>
      <p:sp>
        <p:nvSpPr>
          <p:cNvPr id="56324" name="Text Box 4"/>
          <p:cNvSpPr txBox="1">
            <a:spLocks noChangeArrowheads="1"/>
          </p:cNvSpPr>
          <p:nvPr/>
        </p:nvSpPr>
        <p:spPr bwMode="auto">
          <a:xfrm>
            <a:off x="214313" y="2320924"/>
            <a:ext cx="8715375" cy="2614463"/>
          </a:xfrm>
          <a:prstGeom prst="rect">
            <a:avLst/>
          </a:prstGeom>
          <a:solidFill>
            <a:srgbClr val="CCFFCC"/>
          </a:solidFill>
          <a:ln w="9525">
            <a:solidFill>
              <a:srgbClr val="000000"/>
            </a:solidFill>
            <a:miter lim="800000"/>
            <a:headEnd/>
            <a:tailEnd/>
          </a:ln>
          <a:effectLst>
            <a:outerShdw dist="107763" dir="18900000" algn="ctr" rotWithShape="0">
              <a:srgbClr val="808080">
                <a:alpha val="50000"/>
              </a:srgbClr>
            </a:outerShdw>
          </a:effectLst>
        </p:spPr>
        <p:txBody>
          <a:bodyPr/>
          <a:lstStyle/>
          <a:p>
            <a:pPr algn="just"/>
            <a:r>
              <a:rPr lang="uz-Cyrl-UZ" sz="2000" dirty="0">
                <a:latin typeface="Times New Roman" pitchFamily="18" charset="0"/>
                <a:cs typeface="Times New Roman" pitchFamily="18" charset="0"/>
              </a:rPr>
              <a:t>5. </a:t>
            </a:r>
            <a:r>
              <a:rPr lang="uz-Cyrl-UZ" sz="2000" dirty="0">
                <a:effectLst/>
                <a:latin typeface="Times New Roman" panose="02020603050405020304" pitchFamily="18" charset="0"/>
                <a:ea typeface="Times New Roman" panose="02020603050405020304" pitchFamily="18" charset="0"/>
              </a:rPr>
              <a:t>Modullarni o’qitish jarayonida ta’limning zamonaviy metodlari, axborot-kommunikastiya texnologiyalari va multimediyaviy vositalarni qo’llanilishi nazarda tutilgan:</a:t>
            </a:r>
            <a:endParaRPr lang="ru-RU" sz="2000" dirty="0">
              <a:effectLst/>
              <a:latin typeface="Times New Roman" panose="02020603050405020304" pitchFamily="18" charset="0"/>
              <a:ea typeface="Times New Roman" panose="02020603050405020304" pitchFamily="18" charset="0"/>
            </a:endParaRPr>
          </a:p>
          <a:p>
            <a:pPr marL="342900" lvl="0" indent="-342900" algn="just">
              <a:buFont typeface="Times New Roman" panose="02020603050405020304" pitchFamily="18" charset="0"/>
              <a:buChar char="-"/>
              <a:tabLst>
                <a:tab pos="533400" algn="l"/>
              </a:tabLst>
            </a:pPr>
            <a:r>
              <a:rPr lang="uz-Cyrl-UZ" sz="2000" dirty="0">
                <a:effectLst/>
                <a:latin typeface="Times New Roman" panose="02020603050405020304" pitchFamily="18" charset="0"/>
                <a:ea typeface="Times New Roman" panose="02020603050405020304" pitchFamily="18" charset="0"/>
              </a:rPr>
              <a:t>ma’ruza darslarida zamonaviy kompyuter texnologiyalari yordamida prezentastiya ma’ruzalardan;</a:t>
            </a:r>
            <a:endParaRPr lang="ru-RU" sz="2000" dirty="0">
              <a:effectLst/>
              <a:latin typeface="Times New Roman" panose="02020603050405020304" pitchFamily="18" charset="0"/>
              <a:ea typeface="Times New Roman" panose="02020603050405020304" pitchFamily="18" charset="0"/>
            </a:endParaRPr>
          </a:p>
          <a:p>
            <a:pPr marL="342900" lvl="0" indent="-342900" algn="just">
              <a:buFont typeface="Times New Roman" panose="02020603050405020304" pitchFamily="18" charset="0"/>
              <a:buChar char="-"/>
              <a:tabLst>
                <a:tab pos="-1980565" algn="l"/>
                <a:tab pos="533400" algn="l"/>
              </a:tabLst>
            </a:pPr>
            <a:r>
              <a:rPr lang="uz-Cyrl-UZ" sz="2000" dirty="0">
                <a:effectLst/>
                <a:latin typeface="Times New Roman" panose="02020603050405020304" pitchFamily="18" charset="0"/>
                <a:ea typeface="Times New Roman" panose="02020603050405020304" pitchFamily="18" charset="0"/>
              </a:rPr>
              <a:t>o’tkaziladigan amaliy mashg’ulotlarda vaziyatli mashqlardan, diagonstik va test so’rovlari, aqliy hujum, alohida guruhlar bilan ishlash, kollokvium o’tkazish va boshqa interfaol ta’limiy usullarni qo’llash nazarda tutiladi.</a:t>
            </a:r>
            <a:endParaRPr lang="ru-RU" sz="2000" dirty="0">
              <a:effectLst/>
              <a:latin typeface="Times New Roman" panose="02020603050405020304" pitchFamily="18" charset="0"/>
              <a:ea typeface="Times New Roman" panose="02020603050405020304" pitchFamily="18" charset="0"/>
            </a:endParaRPr>
          </a:p>
          <a:p>
            <a:pPr lvl="0" algn="just"/>
            <a:endParaRPr lang="ru-RU" sz="2000" dirty="0">
              <a:latin typeface="Times New Roman" pitchFamily="18" charset="0"/>
              <a:cs typeface="Times New Roman" pitchFamily="18" charset="0"/>
            </a:endParaRPr>
          </a:p>
        </p:txBody>
      </p:sp>
      <p:sp>
        <p:nvSpPr>
          <p:cNvPr id="56325" name="Text Box 6"/>
          <p:cNvSpPr txBox="1">
            <a:spLocks noChangeArrowheads="1"/>
          </p:cNvSpPr>
          <p:nvPr/>
        </p:nvSpPr>
        <p:spPr bwMode="auto">
          <a:xfrm>
            <a:off x="285691" y="5380831"/>
            <a:ext cx="8643997" cy="1379537"/>
          </a:xfrm>
          <a:prstGeom prst="rect">
            <a:avLst/>
          </a:prstGeom>
          <a:solidFill>
            <a:srgbClr val="CCFFCC"/>
          </a:solidFill>
          <a:ln w="9525">
            <a:solidFill>
              <a:srgbClr val="000000"/>
            </a:solidFill>
            <a:miter lim="800000"/>
            <a:headEnd/>
            <a:tailEnd/>
          </a:ln>
          <a:effectLst>
            <a:outerShdw dist="107763" dir="18900000" algn="ctr" rotWithShape="0">
              <a:srgbClr val="808080">
                <a:alpha val="50000"/>
              </a:srgbClr>
            </a:outerShdw>
          </a:effectLst>
        </p:spPr>
        <p:txBody>
          <a:bodyPr/>
          <a:lstStyle/>
          <a:p>
            <a:pPr lvl="0" algn="just"/>
            <a:r>
              <a:rPr lang="uz-Cyrl-UZ" sz="2000" dirty="0">
                <a:latin typeface="Times New Roman" pitchFamily="18" charset="0"/>
                <a:cs typeface="Times New Roman" pitchFamily="18" charset="0"/>
              </a:rPr>
              <a:t>6. Texnik hisoblarni bajarishda Microsoft Excel dasturida amaliy dasturlar tayyorlash va foydalanishini, baholash va nazorat uchun “iSpring QuizMaker” dasturidan foydalanib turli qiyinchilik darajadagi testlarni tuzish tavsiya etiladi</a:t>
            </a:r>
            <a:r>
              <a:rPr lang="uz-Cyrl-UZ" sz="2000" b="1" dirty="0">
                <a:latin typeface="Times New Roman" pitchFamily="18" charset="0"/>
                <a:cs typeface="Times New Roman" pitchFamily="18" charset="0"/>
              </a:rPr>
              <a:t>. </a:t>
            </a:r>
            <a:endParaRPr lang="ru-RU" sz="2000" dirty="0">
              <a:latin typeface="Times New Roman" pitchFamily="18" charset="0"/>
              <a:cs typeface="Times New Roman" pitchFamily="18" charset="0"/>
            </a:endParaRPr>
          </a:p>
        </p:txBody>
      </p:sp>
      <p:sp>
        <p:nvSpPr>
          <p:cNvPr id="54278" name="AutoShape 8"/>
          <p:cNvSpPr>
            <a:spLocks noChangeArrowheads="1"/>
          </p:cNvSpPr>
          <p:nvPr/>
        </p:nvSpPr>
        <p:spPr bwMode="auto">
          <a:xfrm>
            <a:off x="4186238" y="1849438"/>
            <a:ext cx="519112" cy="428625"/>
          </a:xfrm>
          <a:prstGeom prst="downArrow">
            <a:avLst>
              <a:gd name="adj1" fmla="val 50000"/>
              <a:gd name="adj2" fmla="val 25000"/>
            </a:avLst>
          </a:prstGeom>
          <a:solidFill>
            <a:srgbClr val="000000"/>
          </a:solidFill>
          <a:ln w="9525">
            <a:solidFill>
              <a:srgbClr val="000000"/>
            </a:solidFill>
            <a:miter lim="800000"/>
            <a:headEnd/>
            <a:tailEnd/>
          </a:ln>
        </p:spPr>
        <p:txBody>
          <a:bodyPr/>
          <a:lstStyle/>
          <a:p>
            <a:pPr algn="ctr" eaLnBrk="1" hangingPunct="1"/>
            <a:endParaRPr lang="ru-RU" altLang="ru-RU"/>
          </a:p>
        </p:txBody>
      </p:sp>
      <p:sp>
        <p:nvSpPr>
          <p:cNvPr id="54279" name="AutoShape 9"/>
          <p:cNvSpPr>
            <a:spLocks noChangeArrowheads="1"/>
          </p:cNvSpPr>
          <p:nvPr/>
        </p:nvSpPr>
        <p:spPr bwMode="auto">
          <a:xfrm>
            <a:off x="4186238" y="4943003"/>
            <a:ext cx="519112" cy="430213"/>
          </a:xfrm>
          <a:prstGeom prst="downArrow">
            <a:avLst>
              <a:gd name="adj1" fmla="val 50000"/>
              <a:gd name="adj2" fmla="val 25000"/>
            </a:avLst>
          </a:prstGeom>
          <a:solidFill>
            <a:srgbClr val="000000"/>
          </a:solidFill>
          <a:ln w="9525">
            <a:solidFill>
              <a:srgbClr val="000000"/>
            </a:solidFill>
            <a:miter lim="800000"/>
            <a:headEnd/>
            <a:tailEnd/>
          </a:ln>
        </p:spPr>
        <p:txBody>
          <a:bodyPr/>
          <a:lstStyle/>
          <a:p>
            <a:pPr algn="ctr" eaLnBrk="1" hangingPunct="1"/>
            <a:endParaRPr lang="ru-RU" altLang="ru-RU"/>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6BDEAFD-95CA-174B-2253-038FB7B24743}"/>
              </a:ext>
            </a:extLst>
          </p:cNvPr>
          <p:cNvSpPr txBox="1"/>
          <p:nvPr/>
        </p:nvSpPr>
        <p:spPr>
          <a:xfrm>
            <a:off x="-429" y="44624"/>
            <a:ext cx="8892910" cy="6930102"/>
          </a:xfrm>
          <a:prstGeom prst="rect">
            <a:avLst/>
          </a:prstGeom>
          <a:noFill/>
        </p:spPr>
        <p:txBody>
          <a:bodyPr wrap="square">
            <a:spAutoFit/>
          </a:bodyPr>
          <a:lstStyle/>
          <a:p>
            <a:pPr algn="ctr">
              <a:tabLst>
                <a:tab pos="571500" algn="l"/>
              </a:tabLst>
            </a:pPr>
            <a:r>
              <a:rPr lang="uz-Cyrl-UZ" sz="1800" b="1" dirty="0">
                <a:effectLst/>
                <a:latin typeface="Times New Roman" panose="02020603050405020304" pitchFamily="18" charset="0"/>
                <a:ea typeface="Times New Roman" panose="02020603050405020304" pitchFamily="18" charset="0"/>
              </a:rPr>
              <a:t>FOYDALANILGAN ADABIYOTLAR RO’YXATI</a:t>
            </a:r>
            <a:endParaRPr lang="uz-Latn-UZ" sz="1800" b="1" dirty="0">
              <a:effectLst/>
              <a:latin typeface="Times New Roman" panose="02020603050405020304" pitchFamily="18" charset="0"/>
              <a:ea typeface="Times New Roman" panose="02020603050405020304" pitchFamily="18" charset="0"/>
            </a:endParaRPr>
          </a:p>
          <a:p>
            <a:pPr algn="ctr">
              <a:tabLst>
                <a:tab pos="571500" algn="l"/>
              </a:tabLst>
            </a:pPr>
            <a:endParaRPr lang="uz-Latn-UZ" sz="1600" dirty="0">
              <a:effectLst/>
              <a:latin typeface="Times New Roman" panose="02020603050405020304" pitchFamily="18" charset="0"/>
              <a:ea typeface="Times New Roman" panose="02020603050405020304" pitchFamily="18" charset="0"/>
            </a:endParaRPr>
          </a:p>
          <a:p>
            <a:pPr algn="just">
              <a:tabLst>
                <a:tab pos="571500" algn="l"/>
              </a:tabLst>
            </a:pPr>
            <a:r>
              <a:rPr lang="uz-Latn-UZ" sz="1600" dirty="0">
                <a:effectLst/>
                <a:latin typeface="Times New Roman" panose="02020603050405020304" pitchFamily="18" charset="0"/>
                <a:ea typeface="Times New Roman" panose="02020603050405020304" pitchFamily="18" charset="0"/>
              </a:rPr>
              <a:t>1. </a:t>
            </a:r>
            <a:r>
              <a:rPr lang="uz-Cyrl-UZ" sz="1600" dirty="0">
                <a:effectLst/>
                <a:latin typeface="Times New Roman" panose="02020603050405020304" pitchFamily="18" charset="0"/>
                <a:ea typeface="Times New Roman" panose="02020603050405020304" pitchFamily="18" charset="0"/>
              </a:rPr>
              <a:t>Oliy ta’limning me’yoriy - huquqiy  </a:t>
            </a:r>
            <a:r>
              <a:rPr lang="uz-Latn-UZ" sz="1600" dirty="0">
                <a:effectLst/>
                <a:latin typeface="Times New Roman" panose="02020603050405020304" pitchFamily="18" charset="0"/>
                <a:ea typeface="Times New Roman" panose="02020603050405020304" pitchFamily="18" charset="0"/>
              </a:rPr>
              <a:t>h</a:t>
            </a:r>
            <a:r>
              <a:rPr lang="uz-Cyrl-UZ" sz="1600" dirty="0">
                <a:effectLst/>
                <a:latin typeface="Times New Roman" panose="02020603050405020304" pitchFamily="18" charset="0"/>
                <a:ea typeface="Times New Roman" panose="02020603050405020304" pitchFamily="18" charset="0"/>
              </a:rPr>
              <a:t>ujjatlari to’plami. -T., 2013.</a:t>
            </a:r>
            <a:endParaRPr lang="ru-RU" sz="1600" dirty="0">
              <a:effectLst/>
              <a:latin typeface="Times New Roman" panose="02020603050405020304" pitchFamily="18" charset="0"/>
              <a:ea typeface="Times New Roman" panose="02020603050405020304" pitchFamily="18" charset="0"/>
            </a:endParaRPr>
          </a:p>
          <a:p>
            <a:pPr algn="just"/>
            <a:r>
              <a:rPr lang="uz-Cyrl-UZ" sz="1600" dirty="0">
                <a:effectLst/>
                <a:latin typeface="Times New Roman" panose="02020603050405020304" pitchFamily="18" charset="0"/>
                <a:ea typeface="Times New Roman" panose="02020603050405020304" pitchFamily="18" charset="0"/>
              </a:rPr>
              <a:t>2. R.Ishmuxamedov, M.Yuldashev. Ta’lim va tarbiyada Innovatsion pedagogik texnologiyalar. T.2013.-279 b.</a:t>
            </a:r>
            <a:endParaRPr lang="ru-RU" sz="1600" dirty="0">
              <a:effectLst/>
              <a:latin typeface="Times New Roman" panose="02020603050405020304" pitchFamily="18" charset="0"/>
              <a:ea typeface="Times New Roman" panose="02020603050405020304" pitchFamily="18" charset="0"/>
            </a:endParaRPr>
          </a:p>
          <a:p>
            <a:pPr algn="just"/>
            <a:r>
              <a:rPr lang="uz-Latn-UZ" sz="1600" dirty="0">
                <a:effectLst/>
                <a:latin typeface="Times New Roman" panose="02020603050405020304" pitchFamily="18" charset="0"/>
                <a:ea typeface="Times New Roman" panose="02020603050405020304" pitchFamily="18" charset="0"/>
              </a:rPr>
              <a:t>3. </a:t>
            </a:r>
            <a:r>
              <a:rPr lang="uz-Cyrl-UZ" sz="1600" dirty="0">
                <a:effectLst/>
                <a:latin typeface="Times New Roman" panose="02020603050405020304" pitchFamily="18" charset="0"/>
                <a:ea typeface="Times New Roman" panose="02020603050405020304" pitchFamily="18" charset="0"/>
              </a:rPr>
              <a:t>Хамидов М., Бегматов И., Исаев С., Маматов С. Ресурстежовчи технологиялар, Т. ТИМИ 2015.-145 бет.</a:t>
            </a:r>
            <a:endParaRPr lang="ru-RU" sz="1600" dirty="0">
              <a:effectLst/>
              <a:latin typeface="Times New Roman" panose="02020603050405020304" pitchFamily="18" charset="0"/>
              <a:ea typeface="Times New Roman" panose="02020603050405020304" pitchFamily="18" charset="0"/>
            </a:endParaRPr>
          </a:p>
          <a:p>
            <a:pPr algn="just">
              <a:spcAft>
                <a:spcPts val="1000"/>
              </a:spcAft>
            </a:pPr>
            <a:r>
              <a:rPr lang="uz-Latn-UZ" sz="1600" dirty="0">
                <a:effectLst/>
                <a:latin typeface="Times New Roman" panose="02020603050405020304" pitchFamily="18" charset="0"/>
                <a:ea typeface="Times New Roman" panose="02020603050405020304" pitchFamily="18" charset="0"/>
              </a:rPr>
              <a:t>4. </a:t>
            </a:r>
            <a:r>
              <a:rPr lang="uz-Cyrl-UZ" sz="1600" dirty="0">
                <a:effectLst/>
                <a:latin typeface="Times New Roman" panose="02020603050405020304" pitchFamily="18" charset="0"/>
                <a:ea typeface="Times New Roman" panose="02020603050405020304" pitchFamily="18" charset="0"/>
              </a:rPr>
              <a:t>Исаев С. Ғўза ва кузги буғдойни субирригация усули билан суғориш, Наврўз 2015.-142 бет.</a:t>
            </a:r>
            <a:endParaRPr lang="ru-RU" sz="1600" dirty="0">
              <a:effectLst/>
              <a:latin typeface="Times New Roman" panose="02020603050405020304" pitchFamily="18" charset="0"/>
              <a:ea typeface="Times New Roman" panose="02020603050405020304" pitchFamily="18" charset="0"/>
            </a:endParaRPr>
          </a:p>
          <a:p>
            <a:pPr algn="just">
              <a:spcAft>
                <a:spcPts val="1000"/>
              </a:spcAft>
            </a:pPr>
            <a:r>
              <a:rPr lang="uz-Latn-UZ" sz="1600" dirty="0">
                <a:effectLst/>
                <a:latin typeface="Times New Roman" panose="02020603050405020304" pitchFamily="18" charset="0"/>
                <a:ea typeface="Times New Roman" panose="02020603050405020304" pitchFamily="18" charset="0"/>
              </a:rPr>
              <a:t>5. </a:t>
            </a:r>
            <a:r>
              <a:rPr lang="uz-Cyrl-UZ" sz="1600" dirty="0">
                <a:effectLst/>
                <a:latin typeface="Times New Roman" panose="02020603050405020304" pitchFamily="18" charset="0"/>
                <a:ea typeface="Times New Roman" panose="02020603050405020304" pitchFamily="18" charset="0"/>
              </a:rPr>
              <a:t>Sommer R</a:t>
            </a:r>
            <a:r>
              <a:rPr lang="uz-Cyrl-UZ" sz="1600" dirty="0">
                <a:effectLst/>
                <a:latin typeface="Times New Roman" panose="02020603050405020304" pitchFamily="18" charset="0"/>
                <a:ea typeface="EOKPI C+ MTSY"/>
              </a:rPr>
              <a:t>, Glazirina M., Yuldashev T., Otarov A., Ibraeva M., Martynova L., Bekenov M., Kholov B., Ibragimov N., Kobilov R., Karaev S., Sultonov M., Khasanova F., </a:t>
            </a:r>
            <a:r>
              <a:rPr lang="uz-Cyrl-UZ" sz="1600" dirty="0">
                <a:solidFill>
                  <a:srgbClr val="000000"/>
                </a:solidFill>
                <a:effectLst/>
                <a:latin typeface="Times New Roman" panose="02020603050405020304" pitchFamily="18" charset="0"/>
                <a:ea typeface="EOKPI C+ MTSY"/>
              </a:rPr>
              <a:t>Esanbekov M., Mavlyanov D., Isaev S., Abdurahimov S., Ikramov  R., Shezdyukova L., Pauw de E.</a:t>
            </a:r>
            <a:r>
              <a:rPr lang="en-US" sz="1600" dirty="0">
                <a:solidFill>
                  <a:srgbClr val="000000"/>
                </a:solidFill>
                <a:effectLst/>
                <a:latin typeface="Times New Roman" panose="02020603050405020304" pitchFamily="18" charset="0"/>
                <a:ea typeface="EOKPI C+ MTSY"/>
              </a:rPr>
              <a:t>-</a:t>
            </a:r>
            <a:r>
              <a:rPr lang="uz-Cyrl-UZ" sz="1600" dirty="0">
                <a:solidFill>
                  <a:srgbClr val="000000"/>
                </a:solidFill>
                <a:effectLst/>
                <a:latin typeface="Times New Roman" panose="02020603050405020304" pitchFamily="18" charset="0"/>
                <a:ea typeface="Times New Roman" panose="02020603050405020304" pitchFamily="18" charset="0"/>
              </a:rPr>
              <a:t>Impact of climate</a:t>
            </a:r>
            <a:r>
              <a:rPr lang="uz-Cyrl-UZ" sz="1600" dirty="0">
                <a:effectLst/>
                <a:latin typeface="Times New Roman" panose="02020603050405020304" pitchFamily="18" charset="0"/>
                <a:ea typeface="Times New Roman" panose="02020603050405020304" pitchFamily="18" charset="0"/>
              </a:rPr>
              <a:t> change on wheat productivity in Central Asia, </a:t>
            </a:r>
            <a:r>
              <a:rPr lang="uz-Cyrl-UZ" sz="1600" dirty="0">
                <a:solidFill>
                  <a:srgbClr val="000000"/>
                </a:solidFill>
                <a:effectLst/>
                <a:latin typeface="Times New Roman" panose="02020603050405020304" pitchFamily="18" charset="0"/>
                <a:ea typeface="Times New Roman" panose="02020603050405020304" pitchFamily="18" charset="0"/>
              </a:rPr>
              <a:t>//Agronomy Jornal. The USA American Society of Agronomy.,</a:t>
            </a:r>
            <a:r>
              <a:rPr lang="uz-Cyrl-UZ" sz="1600" dirty="0">
                <a:effectLst/>
                <a:latin typeface="Times New Roman" panose="02020603050405020304" pitchFamily="18" charset="0"/>
                <a:ea typeface="Times New Roman" panose="02020603050405020304" pitchFamily="18" charset="0"/>
              </a:rPr>
              <a:t> America. 2013-year. S. 78-99.</a:t>
            </a:r>
            <a:endParaRPr lang="ru-RU" sz="1600" dirty="0">
              <a:effectLst/>
              <a:latin typeface="Times New Roman" panose="02020603050405020304" pitchFamily="18" charset="0"/>
              <a:ea typeface="Times New Roman" panose="02020603050405020304" pitchFamily="18" charset="0"/>
            </a:endParaRPr>
          </a:p>
          <a:p>
            <a:pPr algn="just">
              <a:spcAft>
                <a:spcPts val="1000"/>
              </a:spcAft>
            </a:pPr>
            <a:r>
              <a:rPr lang="uz-Latn-UZ" sz="1600" dirty="0">
                <a:effectLst/>
                <a:latin typeface="Times New Roman" panose="02020603050405020304" pitchFamily="18" charset="0"/>
                <a:ea typeface="Times New Roman" panose="02020603050405020304" pitchFamily="18" charset="0"/>
              </a:rPr>
              <a:t>6</a:t>
            </a:r>
            <a:r>
              <a:rPr lang="uz-Cyrl-UZ" sz="1600" dirty="0">
                <a:effectLst/>
                <a:latin typeface="Times New Roman" panose="02020603050405020304" pitchFamily="18" charset="0"/>
                <a:ea typeface="Times New Roman" panose="02020603050405020304" pitchFamily="18" charset="0"/>
              </a:rPr>
              <a:t>. </a:t>
            </a:r>
            <a:r>
              <a:rPr lang="uz-Cyrl-UZ" sz="1600" dirty="0">
                <a:solidFill>
                  <a:srgbClr val="000000"/>
                </a:solidFill>
                <a:effectLst/>
                <a:latin typeface="Times New Roman" panose="02020603050405020304" pitchFamily="18" charset="0"/>
                <a:ea typeface="Times New Roman" panose="02020603050405020304" pitchFamily="18" charset="0"/>
              </a:rPr>
              <a:t>Baraev F.A., Serikbaev B.S. i drugie. Ekspluatatsiya gidromeliorativnыx sistem. Tashkent. TIMI – 2013g.</a:t>
            </a:r>
            <a:endParaRPr lang="ru-RU" sz="1600" dirty="0">
              <a:effectLst/>
              <a:latin typeface="Times New Roman" panose="02020603050405020304" pitchFamily="18" charset="0"/>
              <a:ea typeface="Times New Roman" panose="02020603050405020304" pitchFamily="18" charset="0"/>
            </a:endParaRPr>
          </a:p>
          <a:p>
            <a:pPr algn="just">
              <a:spcAft>
                <a:spcPts val="1000"/>
              </a:spcAft>
            </a:pPr>
            <a:r>
              <a:rPr lang="uz-Latn-UZ" sz="1600" dirty="0">
                <a:solidFill>
                  <a:srgbClr val="000000"/>
                </a:solidFill>
                <a:effectLst/>
                <a:latin typeface="Times New Roman" panose="02020603050405020304" pitchFamily="18" charset="0"/>
                <a:ea typeface="Times New Roman" panose="02020603050405020304" pitchFamily="18" charset="0"/>
              </a:rPr>
              <a:t>7. </a:t>
            </a:r>
            <a:r>
              <a:rPr lang="uz-Cyrl-UZ" sz="1600" dirty="0">
                <a:solidFill>
                  <a:srgbClr val="000000"/>
                </a:solidFill>
                <a:effectLst/>
                <a:latin typeface="Times New Roman" panose="02020603050405020304" pitchFamily="18" charset="0"/>
                <a:ea typeface="Times New Roman" panose="02020603050405020304" pitchFamily="18" charset="0"/>
              </a:rPr>
              <a:t>Baraev F.A., Bazarov R.X. va boshqalar. Gidromeliorativ tizimlardan foydalanish fanidan laboratoriya ishlarini bajarish bo’yicha metodik ko’rsatma. Toshkent. TIMI. 2013y.</a:t>
            </a:r>
            <a:endParaRPr lang="ru-RU" sz="1600" dirty="0">
              <a:effectLst/>
              <a:latin typeface="Times New Roman" panose="02020603050405020304" pitchFamily="18" charset="0"/>
              <a:ea typeface="Times New Roman" panose="02020603050405020304" pitchFamily="18" charset="0"/>
            </a:endParaRPr>
          </a:p>
          <a:p>
            <a:pPr algn="just">
              <a:spcAft>
                <a:spcPts val="1000"/>
              </a:spcAft>
            </a:pPr>
            <a:r>
              <a:rPr lang="uz-Latn-UZ" sz="1600" dirty="0">
                <a:effectLst/>
                <a:latin typeface="Times New Roman" panose="02020603050405020304" pitchFamily="18" charset="0"/>
                <a:ea typeface="Times New Roman" panose="02020603050405020304" pitchFamily="18" charset="0"/>
              </a:rPr>
              <a:t>8</a:t>
            </a:r>
            <a:r>
              <a:rPr lang="uz-Cyrl-UZ" sz="1600" dirty="0">
                <a:effectLst/>
                <a:latin typeface="Times New Roman" panose="02020603050405020304" pitchFamily="18" charset="0"/>
                <a:ea typeface="Times New Roman" panose="02020603050405020304" pitchFamily="18" charset="0"/>
              </a:rPr>
              <a:t>.  I. Mahmudov. Boshqaruv psixologiyasi.</a:t>
            </a:r>
            <a:r>
              <a:rPr lang="uz-Cyrl-UZ" sz="1600" dirty="0">
                <a:solidFill>
                  <a:srgbClr val="000000"/>
                </a:solidFill>
                <a:effectLst/>
                <a:latin typeface="Times New Roman" panose="02020603050405020304" pitchFamily="18" charset="0"/>
                <a:ea typeface="Times New Roman" panose="02020603050405020304" pitchFamily="18" charset="0"/>
              </a:rPr>
              <a:t>  T. «YUNAKS-PRINT»MChJ., 2005y.-170  b.</a:t>
            </a:r>
            <a:endParaRPr lang="ru-RU" sz="1600" dirty="0">
              <a:effectLst/>
              <a:latin typeface="Times New Roman" panose="02020603050405020304" pitchFamily="18" charset="0"/>
              <a:ea typeface="Times New Roman" panose="02020603050405020304" pitchFamily="18" charset="0"/>
            </a:endParaRPr>
          </a:p>
          <a:p>
            <a:pPr algn="just">
              <a:spcAft>
                <a:spcPts val="1000"/>
              </a:spcAft>
            </a:pPr>
            <a:r>
              <a:rPr lang="uz-Latn-UZ" sz="1600" dirty="0">
                <a:solidFill>
                  <a:srgbClr val="000000"/>
                </a:solidFill>
                <a:effectLst/>
                <a:latin typeface="Times New Roman" panose="02020603050405020304" pitchFamily="18" charset="0"/>
                <a:ea typeface="Times New Roman" panose="02020603050405020304" pitchFamily="18" charset="0"/>
              </a:rPr>
              <a:t>9</a:t>
            </a:r>
            <a:r>
              <a:rPr lang="uz-Cyrl-UZ" sz="1600" dirty="0">
                <a:effectLst/>
                <a:latin typeface="Times New Roman" panose="02020603050405020304" pitchFamily="18" charset="0"/>
                <a:ea typeface="Times New Roman" panose="02020603050405020304" pitchFamily="18" charset="0"/>
              </a:rPr>
              <a:t>. Baraev F.A., Serikbaev B.S., Bazarov R.X., Shaymanov N.O. Gidromelioratsiya tizimlaridan foydalanish. Toshkent. TIMI. 2012y.</a:t>
            </a:r>
            <a:endParaRPr lang="ru-RU" sz="1600" dirty="0">
              <a:effectLst/>
              <a:latin typeface="Times New Roman" panose="02020603050405020304" pitchFamily="18" charset="0"/>
              <a:ea typeface="Times New Roman" panose="02020603050405020304" pitchFamily="18" charset="0"/>
            </a:endParaRPr>
          </a:p>
          <a:p>
            <a:pPr algn="just">
              <a:spcAft>
                <a:spcPts val="1000"/>
              </a:spcAft>
            </a:pPr>
            <a:r>
              <a:rPr lang="uz-Latn-UZ" sz="1600" dirty="0">
                <a:effectLst/>
                <a:latin typeface="Times New Roman" panose="02020603050405020304" pitchFamily="18" charset="0"/>
                <a:ea typeface="Times New Roman" panose="02020603050405020304" pitchFamily="18" charset="0"/>
              </a:rPr>
              <a:t>10</a:t>
            </a:r>
            <a:r>
              <a:rPr lang="uz-Cyrl-UZ" sz="1600" dirty="0">
                <a:effectLst/>
                <a:latin typeface="Times New Roman" panose="02020603050405020304" pitchFamily="18" charset="0"/>
                <a:ea typeface="Times New Roman" panose="02020603050405020304" pitchFamily="18" charset="0"/>
              </a:rPr>
              <a:t>. </a:t>
            </a:r>
            <a:r>
              <a:rPr lang="uz-Cyrl-UZ" sz="1600" dirty="0">
                <a:solidFill>
                  <a:srgbClr val="000000"/>
                </a:solidFill>
                <a:effectLst/>
                <a:latin typeface="Times New Roman" panose="02020603050405020304" pitchFamily="18" charset="0"/>
                <a:ea typeface="Times New Roman" panose="02020603050405020304" pitchFamily="18" charset="0"/>
              </a:rPr>
              <a:t>Baraev F.A., Kasыmbetova S.A va boshqalar. Gidromelioratsiya tizimlaridan foydalanish. Toshkent. TIMI. 2007y. </a:t>
            </a:r>
            <a:endParaRPr lang="uz-Latn-UZ" sz="1600" dirty="0">
              <a:latin typeface="Times New Roman" panose="02020603050405020304" pitchFamily="18" charset="0"/>
              <a:ea typeface="Times New Roman" panose="02020603050405020304" pitchFamily="18" charset="0"/>
            </a:endParaRPr>
          </a:p>
          <a:p>
            <a:pPr algn="just">
              <a:spcAft>
                <a:spcPts val="1000"/>
              </a:spcAft>
            </a:pPr>
            <a:r>
              <a:rPr lang="uz-Latn-UZ" sz="1600" dirty="0">
                <a:solidFill>
                  <a:srgbClr val="000000"/>
                </a:solidFill>
                <a:effectLst/>
                <a:latin typeface="Times New Roman" panose="02020603050405020304" pitchFamily="18" charset="0"/>
                <a:ea typeface="Times New Roman" panose="02020603050405020304" pitchFamily="18" charset="0"/>
              </a:rPr>
              <a:t>11</a:t>
            </a:r>
            <a:r>
              <a:rPr lang="uz-Cyrl-UZ" sz="1600" dirty="0">
                <a:effectLst/>
                <a:latin typeface="Times New Roman" panose="02020603050405020304" pitchFamily="18" charset="0"/>
                <a:ea typeface="Times New Roman" panose="02020603050405020304" pitchFamily="18" charset="0"/>
              </a:rPr>
              <a:t>. </a:t>
            </a:r>
            <a:r>
              <a:rPr lang="uz-Cyrl-UZ" sz="1600" dirty="0">
                <a:solidFill>
                  <a:srgbClr val="000000"/>
                </a:solidFill>
                <a:effectLst/>
                <a:latin typeface="Times New Roman" panose="02020603050405020304" pitchFamily="18" charset="0"/>
                <a:ea typeface="Times New Roman" panose="02020603050405020304" pitchFamily="18" charset="0"/>
              </a:rPr>
              <a:t>Baraev F.A., Bazarov R.X., Shaymanov N.O. Gidromeliorativ tizimlarni ishlatish va avtomatlashtirish. Toshkent. TIMI. 2008y.</a:t>
            </a:r>
            <a:endParaRPr lang="ru-RU" sz="1600" dirty="0"/>
          </a:p>
        </p:txBody>
      </p:sp>
    </p:spTree>
    <p:extLst>
      <p:ext uri="{BB962C8B-B14F-4D97-AF65-F5344CB8AC3E}">
        <p14:creationId xmlns:p14="http://schemas.microsoft.com/office/powerpoint/2010/main" val="3718830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115616" y="2204864"/>
            <a:ext cx="7128791" cy="1754326"/>
          </a:xfrm>
          <a:prstGeom prst="rect">
            <a:avLst/>
          </a:prstGeom>
        </p:spPr>
        <p:txBody>
          <a:bodyPr wrap="square">
            <a:spAutoFit/>
          </a:bodyPr>
          <a:lstStyle/>
          <a:p>
            <a:pPr algn="ctr"/>
            <a:r>
              <a:rPr lang="en-US" sz="5400" b="1" dirty="0" err="1">
                <a:solidFill>
                  <a:srgbClr val="002060"/>
                </a:solidFill>
              </a:rPr>
              <a:t>E’tiboringiz</a:t>
            </a:r>
            <a:r>
              <a:rPr lang="en-US" sz="5400" b="1" dirty="0">
                <a:solidFill>
                  <a:srgbClr val="002060"/>
                </a:solidFill>
              </a:rPr>
              <a:t> </a:t>
            </a:r>
            <a:r>
              <a:rPr lang="en-US" sz="5400" b="1" dirty="0" err="1">
                <a:solidFill>
                  <a:srgbClr val="002060"/>
                </a:solidFill>
              </a:rPr>
              <a:t>uchun</a:t>
            </a:r>
            <a:r>
              <a:rPr lang="en-US" sz="5400" b="1" dirty="0">
                <a:solidFill>
                  <a:srgbClr val="002060"/>
                </a:solidFill>
              </a:rPr>
              <a:t> </a:t>
            </a:r>
            <a:r>
              <a:rPr lang="en-US" sz="5400" b="1" dirty="0" err="1">
                <a:solidFill>
                  <a:srgbClr val="002060"/>
                </a:solidFill>
              </a:rPr>
              <a:t>raxmat</a:t>
            </a:r>
            <a:r>
              <a:rPr lang="uz-Latn-UZ" sz="5400" b="1" dirty="0">
                <a:solidFill>
                  <a:srgbClr val="002060"/>
                </a:solidFill>
              </a:rPr>
              <a:t>...</a:t>
            </a:r>
            <a:endParaRPr lang="ru-RU" sz="5400" b="1" dirty="0">
              <a:solidFill>
                <a:srgbClr val="002060"/>
              </a:solidFill>
            </a:endParaRPr>
          </a:p>
        </p:txBody>
      </p:sp>
    </p:spTree>
    <p:extLst>
      <p:ext uri="{BB962C8B-B14F-4D97-AF65-F5344CB8AC3E}">
        <p14:creationId xmlns:p14="http://schemas.microsoft.com/office/powerpoint/2010/main" val="2612960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Объект 1"/>
          <p:cNvSpPr>
            <a:spLocks noGrp="1"/>
          </p:cNvSpPr>
          <p:nvPr>
            <p:ph idx="4294967295"/>
          </p:nvPr>
        </p:nvSpPr>
        <p:spPr>
          <a:xfrm>
            <a:off x="171343" y="1459293"/>
            <a:ext cx="8001057" cy="5426091"/>
          </a:xfrm>
        </p:spPr>
        <p:txBody>
          <a:bodyPr>
            <a:normAutofit/>
          </a:bodyPr>
          <a:lstStyle/>
          <a:p>
            <a:pPr algn="just"/>
            <a:r>
              <a:rPr lang="uz-Latn-UZ" sz="2800" dirty="0">
                <a:latin typeface="Times New Roman" panose="02020603050405020304" pitchFamily="18" charset="0"/>
                <a:ea typeface="Times New Roman" panose="02020603050405020304" pitchFamily="18" charset="0"/>
              </a:rPr>
              <a:t>H</a:t>
            </a:r>
            <a:r>
              <a:rPr lang="uz-Cyrl-UZ" sz="2800" dirty="0">
                <a:effectLst/>
                <a:latin typeface="Times New Roman" panose="02020603050405020304" pitchFamily="18" charset="0"/>
                <a:ea typeface="Times New Roman" panose="02020603050405020304" pitchFamily="18" charset="0"/>
              </a:rPr>
              <a:t>ozirgi kunda oliy ta’lim muasasalarida ta’lim va tarbiya jarayonlarini yuqori darajada tashkil etilishi bilan bir qatorda bo’lg’usi so</a:t>
            </a:r>
            <a:r>
              <a:rPr lang="uz-Latn-UZ" sz="2800" dirty="0">
                <a:effectLst/>
                <a:latin typeface="Times New Roman" panose="02020603050405020304" pitchFamily="18" charset="0"/>
                <a:ea typeface="Times New Roman" panose="02020603050405020304" pitchFamily="18" charset="0"/>
              </a:rPr>
              <a:t>h</a:t>
            </a:r>
            <a:r>
              <a:rPr lang="uz-Cyrl-UZ" sz="2800" dirty="0">
                <a:effectLst/>
                <a:latin typeface="Times New Roman" panose="02020603050405020304" pitchFamily="18" charset="0"/>
                <a:ea typeface="Times New Roman" panose="02020603050405020304" pitchFamily="18" charset="0"/>
              </a:rPr>
              <a:t>a mutaxassislariga mutaxassislik fanlarini chuqur o’rgatish, amaliy ko’nikmalar </a:t>
            </a:r>
            <a:r>
              <a:rPr lang="uz-Latn-UZ" sz="2800" dirty="0">
                <a:effectLst/>
                <a:latin typeface="Times New Roman" panose="02020603050405020304" pitchFamily="18" charset="0"/>
                <a:ea typeface="Times New Roman" panose="02020603050405020304" pitchFamily="18" charset="0"/>
              </a:rPr>
              <a:t>h</a:t>
            </a:r>
            <a:r>
              <a:rPr lang="uz-Cyrl-UZ" sz="2800" dirty="0">
                <a:effectLst/>
                <a:latin typeface="Times New Roman" panose="02020603050405020304" pitchFamily="18" charset="0"/>
                <a:ea typeface="Times New Roman" panose="02020603050405020304" pitchFamily="18" charset="0"/>
              </a:rPr>
              <a:t>osil qilish dolzarb vazifalardan biri </a:t>
            </a:r>
            <a:r>
              <a:rPr lang="uz-Latn-UZ" sz="2800" dirty="0">
                <a:effectLst/>
                <a:latin typeface="Times New Roman" panose="02020603050405020304" pitchFamily="18" charset="0"/>
                <a:ea typeface="Times New Roman" panose="02020603050405020304" pitchFamily="18" charset="0"/>
              </a:rPr>
              <a:t>h</a:t>
            </a:r>
            <a:r>
              <a:rPr lang="uz-Cyrl-UZ" sz="2800" dirty="0">
                <a:effectLst/>
                <a:latin typeface="Times New Roman" panose="02020603050405020304" pitchFamily="18" charset="0"/>
                <a:ea typeface="Times New Roman" panose="02020603050405020304" pitchFamily="18" charset="0"/>
              </a:rPr>
              <a:t>isoblanadi.</a:t>
            </a:r>
            <a:r>
              <a:rPr lang="uz-Latn-UZ" sz="2800" dirty="0">
                <a:effectLst/>
                <a:latin typeface="Times New Roman" panose="02020603050405020304" pitchFamily="18" charset="0"/>
                <a:ea typeface="Times New Roman" panose="02020603050405020304" pitchFamily="18" charset="0"/>
              </a:rPr>
              <a:t> </a:t>
            </a:r>
          </a:p>
          <a:p>
            <a:pPr algn="just"/>
            <a:r>
              <a:rPr lang="uz-Cyrl-UZ" sz="2800" dirty="0">
                <a:effectLst/>
                <a:latin typeface="Times New Roman" panose="02020603050405020304" pitchFamily="18" charset="0"/>
                <a:ea typeface="Times New Roman" panose="02020603050405020304" pitchFamily="18" charset="0"/>
              </a:rPr>
              <a:t>Shuning uchun ularni xar tomonlama nazariy va amaliy jixatdan o’rganish va taxlil etishni dolzarbligidan dalolat beradi. </a:t>
            </a:r>
            <a:r>
              <a:rPr lang="uz-Cyrl-UZ" sz="2800" dirty="0">
                <a:solidFill>
                  <a:srgbClr val="000000"/>
                </a:solidFill>
                <a:effectLst/>
                <a:latin typeface="Times New Roman" panose="02020603050405020304" pitchFamily="18" charset="0"/>
                <a:ea typeface="Times New Roman" panose="02020603050405020304" pitchFamily="18" charset="0"/>
              </a:rPr>
              <a:t> Muvofiq tarzda bu vazifalarni hal</a:t>
            </a:r>
            <a:r>
              <a:rPr lang="uz-Latn-UZ" sz="2800" dirty="0">
                <a:solidFill>
                  <a:srgbClr val="000000"/>
                </a:solidFill>
                <a:effectLst/>
                <a:latin typeface="Times New Roman" panose="02020603050405020304" pitchFamily="18" charset="0"/>
                <a:ea typeface="Times New Roman" panose="02020603050405020304" pitchFamily="18" charset="0"/>
              </a:rPr>
              <a:t> </a:t>
            </a:r>
            <a:r>
              <a:rPr lang="uz-Cyrl-UZ" sz="2800" dirty="0">
                <a:solidFill>
                  <a:srgbClr val="000000"/>
                </a:solidFill>
                <a:effectLst/>
                <a:latin typeface="Times New Roman" panose="02020603050405020304" pitchFamily="18" charset="0"/>
                <a:ea typeface="Times New Roman" panose="02020603050405020304" pitchFamily="18" charset="0"/>
              </a:rPr>
              <a:t>etishni ta’minlovchi modulli, loyi</a:t>
            </a:r>
            <a:r>
              <a:rPr lang="uz-Latn-UZ" sz="2800" dirty="0">
                <a:solidFill>
                  <a:srgbClr val="000000"/>
                </a:solidFill>
                <a:effectLst/>
                <a:latin typeface="Times New Roman" panose="02020603050405020304" pitchFamily="18" charset="0"/>
                <a:ea typeface="Times New Roman" panose="02020603050405020304" pitchFamily="18" charset="0"/>
              </a:rPr>
              <a:t>h</a:t>
            </a:r>
            <a:r>
              <a:rPr lang="uz-Cyrl-UZ" sz="2800" dirty="0">
                <a:solidFill>
                  <a:srgbClr val="000000"/>
                </a:solidFill>
                <a:effectLst/>
                <a:latin typeface="Times New Roman" panose="02020603050405020304" pitchFamily="18" charset="0"/>
                <a:ea typeface="Times New Roman" panose="02020603050405020304" pitchFamily="18" charset="0"/>
              </a:rPr>
              <a:t>aviy ta’lim va pedagogik texnologiyalarni  o’quv jarayoniga keng </a:t>
            </a:r>
            <a:r>
              <a:rPr lang="uz-Cyrl-UZ" sz="2800" dirty="0">
                <a:effectLst/>
                <a:latin typeface="Times New Roman" panose="02020603050405020304" pitchFamily="18" charset="0"/>
                <a:ea typeface="Times New Roman" panose="02020603050405020304" pitchFamily="18" charset="0"/>
              </a:rPr>
              <a:t>qo’llash davr taqozosi.</a:t>
            </a:r>
            <a:endParaRPr lang="ru-RU" sz="3200" dirty="0"/>
          </a:p>
        </p:txBody>
      </p:sp>
      <p:pic>
        <p:nvPicPr>
          <p:cNvPr id="27652" name="Picture 3" descr="j0301252"/>
          <p:cNvPicPr>
            <a:picLocks noChangeAspect="1" noChangeArrowheads="1"/>
          </p:cNvPicPr>
          <p:nvPr/>
        </p:nvPicPr>
        <p:blipFill>
          <a:blip r:embed="rId2"/>
          <a:srcRect/>
          <a:stretch>
            <a:fillRect/>
          </a:stretch>
        </p:blipFill>
        <p:spPr bwMode="auto">
          <a:xfrm>
            <a:off x="7155655" y="116632"/>
            <a:ext cx="1692275" cy="1548854"/>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Заголовок 2"/>
          <p:cNvSpPr>
            <a:spLocks noGrp="1"/>
          </p:cNvSpPr>
          <p:nvPr>
            <p:ph type="title" idx="4294967295"/>
          </p:nvPr>
        </p:nvSpPr>
        <p:spPr>
          <a:xfrm>
            <a:off x="285720" y="44624"/>
            <a:ext cx="8565565" cy="571504"/>
          </a:xfrm>
        </p:spPr>
        <p:txBody>
          <a:bodyPr rtlCol="0">
            <a:normAutofit/>
          </a:bodyPr>
          <a:lstStyle/>
          <a:p>
            <a:pPr algn="ctr"/>
            <a:r>
              <a:rPr lang="en-US" b="1">
                <a:solidFill>
                  <a:srgbClr val="C00000"/>
                </a:solidFill>
              </a:rPr>
              <a:t>Modulning</a:t>
            </a:r>
            <a:r>
              <a:rPr lang="uz-Cyrl-UZ" b="1">
                <a:solidFill>
                  <a:srgbClr val="C00000"/>
                </a:solidFill>
              </a:rPr>
              <a:t> </a:t>
            </a:r>
            <a:r>
              <a:rPr lang="uz-Cyrl-UZ" b="1" dirty="0">
                <a:solidFill>
                  <a:srgbClr val="C00000"/>
                </a:solidFill>
              </a:rPr>
              <a:t>maqsadi va vazifasi</a:t>
            </a:r>
            <a:endParaRPr lang="ru-RU" dirty="0"/>
          </a:p>
        </p:txBody>
      </p:sp>
      <p:sp>
        <p:nvSpPr>
          <p:cNvPr id="28675" name="Объект 1"/>
          <p:cNvSpPr>
            <a:spLocks noGrp="1"/>
          </p:cNvSpPr>
          <p:nvPr>
            <p:ph idx="4294967295"/>
          </p:nvPr>
        </p:nvSpPr>
        <p:spPr>
          <a:xfrm>
            <a:off x="285720" y="629808"/>
            <a:ext cx="8174712" cy="6183568"/>
          </a:xfrm>
        </p:spPr>
        <p:txBody>
          <a:bodyPr>
            <a:noAutofit/>
          </a:bodyPr>
          <a:lstStyle/>
          <a:p>
            <a:pPr marL="0" indent="0" algn="just">
              <a:buNone/>
            </a:pPr>
            <a:r>
              <a:rPr lang="ru-RU" sz="2000" b="1">
                <a:solidFill>
                  <a:schemeClr val="tx1"/>
                </a:solidFill>
                <a:latin typeface="Times New Roman" panose="02020603050405020304" pitchFamily="18" charset="0"/>
                <a:cs typeface="Times New Roman" panose="02020603050405020304" pitchFamily="18" charset="0"/>
              </a:rPr>
              <a:t>    </a:t>
            </a:r>
            <a:r>
              <a:rPr lang="en-US" sz="2000" b="1">
                <a:latin typeface="Times New Roman" panose="02020603050405020304" pitchFamily="18" charset="0"/>
                <a:ea typeface="Times New Roman" panose="02020603050405020304" pitchFamily="18" charset="0"/>
              </a:rPr>
              <a:t>Modulning</a:t>
            </a:r>
            <a:r>
              <a:rPr lang="uz-Cyrl-UZ" sz="2000" b="1">
                <a:effectLst/>
                <a:latin typeface="Times New Roman" panose="02020603050405020304" pitchFamily="18" charset="0"/>
                <a:ea typeface="Times New Roman" panose="02020603050405020304" pitchFamily="18" charset="0"/>
              </a:rPr>
              <a:t> </a:t>
            </a:r>
            <a:r>
              <a:rPr lang="uz-Cyrl-UZ" sz="2000" b="1" dirty="0">
                <a:effectLst/>
                <a:latin typeface="Times New Roman" panose="02020603050405020304" pitchFamily="18" charset="0"/>
                <a:ea typeface="Times New Roman" panose="02020603050405020304" pitchFamily="18" charset="0"/>
              </a:rPr>
              <a:t>maqsadi</a:t>
            </a:r>
            <a:r>
              <a:rPr lang="uz-Latn-UZ" sz="2000" b="1" dirty="0">
                <a:effectLst/>
                <a:latin typeface="Times New Roman" panose="02020603050405020304" pitchFamily="18" charset="0"/>
                <a:ea typeface="Times New Roman" panose="02020603050405020304" pitchFamily="18" charset="0"/>
              </a:rPr>
              <a:t>:</a:t>
            </a:r>
            <a:r>
              <a:rPr lang="ru-RU" sz="2000" b="1" dirty="0">
                <a:solidFill>
                  <a:schemeClr val="tx1"/>
                </a:solidFill>
                <a:latin typeface="Times New Roman" panose="02020603050405020304" pitchFamily="18" charset="0"/>
                <a:cs typeface="Times New Roman" panose="02020603050405020304" pitchFamily="18" charset="0"/>
              </a:rPr>
              <a:t> </a:t>
            </a:r>
            <a:r>
              <a:rPr lang="uz-Cyrl-UZ" sz="2000" dirty="0">
                <a:effectLst/>
                <a:latin typeface="Times New Roman" panose="02020603050405020304" pitchFamily="18" charset="0"/>
                <a:ea typeface="Times New Roman" panose="02020603050405020304" pitchFamily="18" charset="0"/>
                <a:cs typeface="Times New Roman" panose="02020603050405020304" pitchFamily="18" charset="0"/>
              </a:rPr>
              <a:t>“Gidromeliorativ tizimlaridan foydalanish” fanini o’qitishning modulli texnologiyalarini yoritib berish, fan yuzasidan elektron o’quv moduli ishlanmasini shakllantirish hamda o’qitishda ilg’or pedagogik texnologiyalarni qo’llashning samarasi bo’yicha xulosalar va tasiyalar ishlab chiqishdan iborat.</a:t>
            </a:r>
            <a:endParaRPr lang="uz-Latn-UZ"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2000" b="1">
                <a:latin typeface="Times New Roman" panose="02020603050405020304" pitchFamily="18" charset="0"/>
                <a:ea typeface="Times New Roman" panose="02020603050405020304" pitchFamily="18" charset="0"/>
              </a:rPr>
              <a:t>Modulning </a:t>
            </a:r>
            <a:r>
              <a:rPr lang="uz-Cyrl-UZ" sz="2000" b="1">
                <a:effectLst/>
                <a:latin typeface="Times New Roman" panose="02020603050405020304" pitchFamily="18" charset="0"/>
                <a:ea typeface="Times New Roman" panose="02020603050405020304" pitchFamily="18" charset="0"/>
              </a:rPr>
              <a:t>maqsadidan </a:t>
            </a:r>
            <a:r>
              <a:rPr lang="uz-Cyrl-UZ" sz="2000" b="1" dirty="0">
                <a:effectLst/>
                <a:latin typeface="Times New Roman" panose="02020603050405020304" pitchFamily="18" charset="0"/>
                <a:ea typeface="Times New Roman" panose="02020603050405020304" pitchFamily="18" charset="0"/>
              </a:rPr>
              <a:t>kelib chiqib quyidagi vazifalar belgilab olindi:</a:t>
            </a:r>
            <a:endParaRPr lang="ru-RU" sz="2000" dirty="0">
              <a:effectLst/>
              <a:latin typeface="Times New Roman" panose="02020603050405020304" pitchFamily="18" charset="0"/>
              <a:ea typeface="Times New Roman" panose="02020603050405020304" pitchFamily="18" charset="0"/>
            </a:endParaRPr>
          </a:p>
          <a:p>
            <a:pPr marL="342900" lvl="0" indent="-342900" algn="just">
              <a:spcAft>
                <a:spcPts val="0"/>
              </a:spcAft>
              <a:buFont typeface="+mj-lt"/>
              <a:buAutoNum type="arabicPeriod"/>
            </a:pPr>
            <a:r>
              <a:rPr lang="uz-Cyrl-UZ" sz="2000" dirty="0">
                <a:effectLst/>
                <a:latin typeface="Times New Roman" panose="02020603050405020304" pitchFamily="18" charset="0"/>
                <a:ea typeface="Times New Roman" panose="02020603050405020304" pitchFamily="18" charset="0"/>
                <a:cs typeface="Times New Roman" panose="02020603050405020304" pitchFamily="18" charset="0"/>
              </a:rPr>
              <a:t>Oliy ta’lim muassasalarida o’qitilayotgan “Gidromeliorativ tizimlaridan foydalanish” fani taraqqiyotining ustivor yo’nalishlarini nazariy va amaliy tahlil qilish;</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0"/>
              </a:spcAft>
              <a:buFont typeface="+mj-lt"/>
              <a:buAutoNum type="arabicPeriod"/>
            </a:pPr>
            <a:r>
              <a:rPr lang="uz-Cyrl-UZ" sz="2000" dirty="0">
                <a:effectLst/>
                <a:latin typeface="Times New Roman" panose="02020603050405020304" pitchFamily="18" charset="0"/>
                <a:ea typeface="Times New Roman" panose="02020603050405020304" pitchFamily="18" charset="0"/>
                <a:cs typeface="Times New Roman" panose="02020603050405020304" pitchFamily="18" charset="0"/>
              </a:rPr>
              <a:t>Oliy ta’limda maxsus fanlarni o’qitishda modulli ta’lim texnologiyalaridan keng  foydalanish yo’llarini yoritish;</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0"/>
              </a:spcAft>
              <a:buFont typeface="+mj-lt"/>
              <a:buAutoNum type="arabicPeriod"/>
            </a:pPr>
            <a:r>
              <a:rPr lang="uz-Cyrl-UZ" sz="2000" dirty="0">
                <a:effectLst/>
                <a:latin typeface="Times New Roman" panose="02020603050405020304" pitchFamily="18" charset="0"/>
                <a:ea typeface="Times New Roman" panose="02020603050405020304" pitchFamily="18" charset="0"/>
                <a:cs typeface="Times New Roman" panose="02020603050405020304" pitchFamily="18" charset="0"/>
              </a:rPr>
              <a:t>“Gidromeliorativ tizimlaridan foydalanish” fani o’quv dasturi mazmun mohiyatini ochib berish;</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0"/>
              </a:spcAft>
              <a:buFont typeface="+mj-lt"/>
              <a:buAutoNum type="arabicPeriod"/>
            </a:pPr>
            <a:r>
              <a:rPr lang="uz-Cyrl-UZ" sz="2000" dirty="0">
                <a:effectLst/>
                <a:latin typeface="Times New Roman" panose="02020603050405020304" pitchFamily="18" charset="0"/>
                <a:ea typeface="Times New Roman" panose="02020603050405020304" pitchFamily="18" charset="0"/>
                <a:cs typeface="Times New Roman" panose="02020603050405020304" pitchFamily="18" charset="0"/>
              </a:rPr>
              <a:t>“Gidromeliorativ tizimlaridan foydalanish”</a:t>
            </a:r>
            <a:r>
              <a:rPr lang="uz-Latn-UZ"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uz-Cyrl-UZ" sz="2000" dirty="0">
                <a:effectLst/>
                <a:latin typeface="Times New Roman" panose="02020603050405020304" pitchFamily="18" charset="0"/>
                <a:ea typeface="Times New Roman" panose="02020603050405020304" pitchFamily="18" charset="0"/>
                <a:cs typeface="Times New Roman" panose="02020603050405020304" pitchFamily="18" charset="0"/>
              </a:rPr>
              <a:t>fanidan elektron o’quv moduli ishlanmasini tayyorlash va pedagogik ta’lim texnologiyalarini qo’llash samaradorligini aniqlash;</a:t>
            </a:r>
            <a:endParaRPr lang="uz-Latn-UZ" sz="2000" dirty="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spcAft>
                <a:spcPts val="0"/>
              </a:spcAft>
              <a:buFont typeface="+mj-lt"/>
              <a:buAutoNum type="arabicPeriod"/>
            </a:pPr>
            <a:r>
              <a:rPr lang="uz-Cyrl-UZ" sz="2000" dirty="0">
                <a:effectLst/>
                <a:latin typeface="Times New Roman" panose="02020603050405020304" pitchFamily="18" charset="0"/>
                <a:ea typeface="Times New Roman" panose="02020603050405020304" pitchFamily="18" charset="0"/>
              </a:rPr>
              <a:t>“Gidromeliorativ tizimlaridan foydalanish” fanini o’qitishni yanada takomillashtirish yuzasidan taklif va tavsiyalar ishlab chiqish.</a:t>
            </a:r>
            <a:endParaRPr lang="ru-RU" sz="20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1075840"/>
            <a:ext cx="8712968" cy="5521512"/>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p:spPr>
        <p:style>
          <a:lnRef idx="0">
            <a:schemeClr val="accent1"/>
          </a:lnRef>
          <a:fillRef idx="3">
            <a:schemeClr val="accent1"/>
          </a:fillRef>
          <a:effectRef idx="3">
            <a:schemeClr val="accent1"/>
          </a:effectRef>
          <a:fontRef idx="minor">
            <a:schemeClr val="lt1"/>
          </a:fontRef>
        </p:style>
        <p:txBody>
          <a:bodyPr wrap="square">
            <a:spAutoFit/>
          </a:bodyPr>
          <a:lstStyle/>
          <a:p>
            <a:r>
              <a:rPr lang="en-US" b="1" i="1" dirty="0" err="1">
                <a:solidFill>
                  <a:schemeClr val="tx1"/>
                </a:solidFill>
              </a:rPr>
              <a:t>Vaqt</a:t>
            </a:r>
            <a:r>
              <a:rPr lang="en-US" b="1" dirty="0">
                <a:solidFill>
                  <a:schemeClr val="tx1"/>
                </a:solidFill>
              </a:rPr>
              <a:t>: 2 </a:t>
            </a:r>
            <a:r>
              <a:rPr lang="en-US" b="1" dirty="0" err="1">
                <a:solidFill>
                  <a:schemeClr val="tx1"/>
                </a:solidFill>
              </a:rPr>
              <a:t>soat</a:t>
            </a:r>
            <a:r>
              <a:rPr lang="en-US" b="1" dirty="0">
                <a:solidFill>
                  <a:schemeClr val="tx1"/>
                </a:solidFill>
              </a:rPr>
              <a:t>  	</a:t>
            </a:r>
            <a:r>
              <a:rPr lang="en-US" b="1" i="1" dirty="0" err="1">
                <a:solidFill>
                  <a:schemeClr val="tx1"/>
                </a:solidFill>
              </a:rPr>
              <a:t>Talabalar</a:t>
            </a:r>
            <a:r>
              <a:rPr lang="en-US" b="1" i="1" dirty="0">
                <a:solidFill>
                  <a:schemeClr val="tx1"/>
                </a:solidFill>
              </a:rPr>
              <a:t> </a:t>
            </a:r>
            <a:r>
              <a:rPr lang="en-US" b="1" i="1" dirty="0" err="1">
                <a:solidFill>
                  <a:schemeClr val="tx1"/>
                </a:solidFill>
              </a:rPr>
              <a:t>soni</a:t>
            </a:r>
            <a:r>
              <a:rPr lang="en-US" b="1" i="1" dirty="0">
                <a:solidFill>
                  <a:schemeClr val="tx1"/>
                </a:solidFill>
              </a:rPr>
              <a:t>: 40 </a:t>
            </a:r>
            <a:r>
              <a:rPr lang="en-US" b="1" i="1" dirty="0" err="1">
                <a:solidFill>
                  <a:schemeClr val="tx1"/>
                </a:solidFill>
              </a:rPr>
              <a:t>ta</a:t>
            </a:r>
            <a:endParaRPr lang="ru-RU" b="1" dirty="0">
              <a:solidFill>
                <a:schemeClr val="tx1"/>
              </a:solidFill>
            </a:endParaRPr>
          </a:p>
          <a:p>
            <a:r>
              <a:rPr lang="uz-Cyrl-UZ" b="1" i="1" dirty="0">
                <a:solidFill>
                  <a:schemeClr val="tx1"/>
                </a:solidFill>
              </a:rPr>
              <a:t>O’</a:t>
            </a:r>
            <a:r>
              <a:rPr lang="en-US" b="1" i="1" dirty="0" err="1">
                <a:solidFill>
                  <a:schemeClr val="tx1"/>
                </a:solidFill>
              </a:rPr>
              <a:t>quv</a:t>
            </a:r>
            <a:r>
              <a:rPr lang="en-US" b="1" i="1" dirty="0">
                <a:solidFill>
                  <a:schemeClr val="tx1"/>
                </a:solidFill>
              </a:rPr>
              <a:t> mash</a:t>
            </a:r>
            <a:r>
              <a:rPr lang="uz-Cyrl-UZ" b="1" i="1" dirty="0">
                <a:solidFill>
                  <a:schemeClr val="tx1"/>
                </a:solidFill>
              </a:rPr>
              <a:t>g’</a:t>
            </a:r>
            <a:r>
              <a:rPr lang="en-US" b="1" i="1" dirty="0" err="1">
                <a:solidFill>
                  <a:schemeClr val="tx1"/>
                </a:solidFill>
              </a:rPr>
              <a:t>ulotining</a:t>
            </a:r>
            <a:r>
              <a:rPr lang="en-US" b="1" i="1" dirty="0">
                <a:solidFill>
                  <a:schemeClr val="tx1"/>
                </a:solidFill>
              </a:rPr>
              <a:t> </a:t>
            </a:r>
            <a:r>
              <a:rPr lang="en-US" b="1" i="1" dirty="0" err="1">
                <a:solidFill>
                  <a:schemeClr val="tx1"/>
                </a:solidFill>
              </a:rPr>
              <a:t>shakli</a:t>
            </a:r>
            <a:r>
              <a:rPr lang="en-US" b="1" i="1" dirty="0">
                <a:solidFill>
                  <a:schemeClr val="tx1"/>
                </a:solidFill>
              </a:rPr>
              <a:t> </a:t>
            </a:r>
            <a:r>
              <a:rPr lang="en-US" b="1" i="1" dirty="0" err="1">
                <a:solidFill>
                  <a:schemeClr val="tx1"/>
                </a:solidFill>
              </a:rPr>
              <a:t>va</a:t>
            </a:r>
            <a:r>
              <a:rPr lang="en-US" b="1" i="1" dirty="0">
                <a:solidFill>
                  <a:schemeClr val="tx1"/>
                </a:solidFill>
              </a:rPr>
              <a:t> </a:t>
            </a:r>
            <a:r>
              <a:rPr lang="en-US" b="1" i="1" dirty="0" err="1">
                <a:solidFill>
                  <a:schemeClr val="tx1"/>
                </a:solidFill>
              </a:rPr>
              <a:t>turi</a:t>
            </a:r>
            <a:r>
              <a:rPr lang="en-US" b="1" i="1" dirty="0">
                <a:solidFill>
                  <a:schemeClr val="tx1"/>
                </a:solidFill>
              </a:rPr>
              <a:t>: </a:t>
            </a:r>
            <a:r>
              <a:rPr lang="en-US" b="1" dirty="0" err="1">
                <a:solidFill>
                  <a:schemeClr val="tx1"/>
                </a:solidFill>
              </a:rPr>
              <a:t>Ma’ruza</a:t>
            </a:r>
            <a:r>
              <a:rPr lang="en-US" b="1" dirty="0">
                <a:solidFill>
                  <a:schemeClr val="tx1"/>
                </a:solidFill>
              </a:rPr>
              <a:t>  </a:t>
            </a:r>
            <a:endParaRPr lang="ru-RU" dirty="0">
              <a:solidFill>
                <a:schemeClr val="tx1"/>
              </a:solidFill>
            </a:endParaRPr>
          </a:p>
          <a:p>
            <a:pPr algn="just">
              <a:lnSpc>
                <a:spcPct val="80000"/>
              </a:lnSpc>
              <a:defRPr/>
            </a:pPr>
            <a:r>
              <a:rPr lang="ru-RU" b="1" i="1" dirty="0" err="1">
                <a:solidFill>
                  <a:schemeClr val="tx1"/>
                </a:solidFill>
              </a:rPr>
              <a:t>Ma’ruza</a:t>
            </a:r>
            <a:r>
              <a:rPr lang="ru-RU" b="1" i="1" dirty="0">
                <a:solidFill>
                  <a:schemeClr val="tx1"/>
                </a:solidFill>
              </a:rPr>
              <a:t> </a:t>
            </a:r>
            <a:r>
              <a:rPr lang="ru-RU" b="1" i="1" dirty="0" err="1">
                <a:solidFill>
                  <a:schemeClr val="tx1"/>
                </a:solidFill>
              </a:rPr>
              <a:t>rejasi</a:t>
            </a:r>
            <a:r>
              <a:rPr lang="ru-RU" sz="1800" b="1" i="1" dirty="0">
                <a:solidFill>
                  <a:schemeClr val="tx1"/>
                </a:solidFill>
                <a:latin typeface="Times New Roman" pitchFamily="18" charset="0"/>
                <a:cs typeface="Times New Roman" pitchFamily="18" charset="0"/>
              </a:rPr>
              <a:t>	</a:t>
            </a:r>
            <a:endParaRPr lang="uz-Latn-UZ" sz="1800" b="1" i="1" dirty="0">
              <a:solidFill>
                <a:schemeClr val="tx1"/>
              </a:solidFill>
              <a:latin typeface="Times New Roman" pitchFamily="18" charset="0"/>
              <a:cs typeface="Times New Roman" pitchFamily="18" charset="0"/>
            </a:endParaRPr>
          </a:p>
          <a:p>
            <a:pPr marL="342900" indent="-342900" algn="just">
              <a:lnSpc>
                <a:spcPct val="80000"/>
              </a:lnSpc>
              <a:buAutoNum type="arabicPeriod"/>
              <a:defRPr/>
            </a:pPr>
            <a:r>
              <a:rPr lang="en-US" sz="1800" dirty="0" err="1">
                <a:solidFill>
                  <a:schemeClr val="tx1"/>
                </a:solidFill>
                <a:effectLst/>
                <a:latin typeface="Times New Roman" panose="02020603050405020304" pitchFamily="18" charset="0"/>
                <a:ea typeface="Times New Roman" panose="02020603050405020304" pitchFamily="18" charset="0"/>
              </a:rPr>
              <a:t>Gidromeliorativ</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tizimlarni</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tashkil</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etuvchi</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elementar</a:t>
            </a:r>
            <a:r>
              <a:rPr lang="uz-Latn-UZ" sz="1800" dirty="0">
                <a:solidFill>
                  <a:schemeClr val="tx1"/>
                </a:solidFill>
                <a:effectLst/>
                <a:latin typeface="Times New Roman" panose="02020603050405020304" pitchFamily="18" charset="0"/>
                <a:ea typeface="Times New Roman" panose="02020603050405020304" pitchFamily="18" charset="0"/>
              </a:rPr>
              <a:t>i</a:t>
            </a:r>
            <a:r>
              <a:rPr lang="en-US" sz="1800" dirty="0">
                <a:solidFill>
                  <a:schemeClr val="tx1"/>
                </a:solidFill>
                <a:effectLst/>
                <a:latin typeface="Times New Roman" panose="02020603050405020304" pitchFamily="18" charset="0"/>
                <a:ea typeface="Times New Roman" panose="02020603050405020304" pitchFamily="18" charset="0"/>
              </a:rPr>
              <a:t>.</a:t>
            </a:r>
            <a:endParaRPr lang="uz-Latn-UZ" dirty="0">
              <a:solidFill>
                <a:schemeClr val="tx1"/>
              </a:solidFill>
              <a:latin typeface="Times New Roman" panose="02020603050405020304" pitchFamily="18" charset="0"/>
              <a:ea typeface="Times New Roman" panose="02020603050405020304" pitchFamily="18" charset="0"/>
            </a:endParaRPr>
          </a:p>
          <a:p>
            <a:pPr marL="342900" indent="-342900" algn="just">
              <a:lnSpc>
                <a:spcPct val="80000"/>
              </a:lnSpc>
              <a:buAutoNum type="arabicPeriod"/>
              <a:defRPr/>
            </a:pPr>
            <a:r>
              <a:rPr lang="en-US" sz="1800" dirty="0" err="1">
                <a:solidFill>
                  <a:schemeClr val="tx1"/>
                </a:solidFill>
                <a:effectLst/>
                <a:latin typeface="Times New Roman" panose="02020603050405020304" pitchFamily="18" charset="0"/>
                <a:ea typeface="Times New Roman" panose="02020603050405020304" pitchFamily="18" charset="0"/>
              </a:rPr>
              <a:t>Gidromeliorativ</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tizimlardan</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foydalanishda</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qo’llaniladigan</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jihozlar</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va</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qurilmalar</a:t>
            </a:r>
            <a:r>
              <a:rPr lang="en-US" sz="1800" dirty="0">
                <a:solidFill>
                  <a:schemeClr val="tx1"/>
                </a:solidFill>
                <a:effectLst/>
                <a:latin typeface="Times New Roman" panose="02020603050405020304" pitchFamily="18" charset="0"/>
                <a:ea typeface="Times New Roman" panose="02020603050405020304" pitchFamily="18" charset="0"/>
              </a:rPr>
              <a:t>.</a:t>
            </a:r>
            <a:endParaRPr lang="uz-Latn-UZ" dirty="0">
              <a:solidFill>
                <a:schemeClr val="tx1"/>
              </a:solidFill>
              <a:latin typeface="Times New Roman" panose="02020603050405020304" pitchFamily="18" charset="0"/>
              <a:ea typeface="Times New Roman" panose="02020603050405020304" pitchFamily="18" charset="0"/>
            </a:endParaRPr>
          </a:p>
          <a:p>
            <a:pPr marL="342900" indent="-342900" algn="just">
              <a:lnSpc>
                <a:spcPct val="80000"/>
              </a:lnSpc>
              <a:buAutoNum type="arabicPeriod"/>
              <a:defRPr/>
            </a:pPr>
            <a:r>
              <a:rPr lang="en-US" sz="1800" dirty="0" err="1">
                <a:solidFill>
                  <a:schemeClr val="tx1"/>
                </a:solidFill>
                <a:effectLst/>
                <a:latin typeface="Times New Roman" panose="02020603050405020304" pitchFamily="18" charset="0"/>
                <a:ea typeface="Times New Roman" panose="02020603050405020304" pitchFamily="18" charset="0"/>
              </a:rPr>
              <a:t>Suvdan</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foydalanish</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rejasini</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maqsadi</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va</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vazifasini</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nazariy</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asoslari</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va</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qoidalari</a:t>
            </a:r>
            <a:r>
              <a:rPr lang="en-US" sz="1800" dirty="0">
                <a:solidFill>
                  <a:schemeClr val="tx1"/>
                </a:solidFill>
                <a:effectLst/>
                <a:latin typeface="Times New Roman" panose="02020603050405020304" pitchFamily="18" charset="0"/>
                <a:ea typeface="Times New Roman" panose="02020603050405020304" pitchFamily="18" charset="0"/>
              </a:rPr>
              <a:t>.</a:t>
            </a:r>
            <a:endParaRPr lang="uz-Latn-UZ" dirty="0">
              <a:solidFill>
                <a:schemeClr val="tx1"/>
              </a:solidFill>
              <a:latin typeface="Times New Roman" panose="02020603050405020304" pitchFamily="18" charset="0"/>
              <a:ea typeface="Times New Roman" panose="02020603050405020304" pitchFamily="18" charset="0"/>
            </a:endParaRPr>
          </a:p>
          <a:p>
            <a:pPr marL="342900" indent="-342900" algn="just">
              <a:lnSpc>
                <a:spcPct val="80000"/>
              </a:lnSpc>
              <a:buAutoNum type="arabicPeriod"/>
              <a:defRPr/>
            </a:pPr>
            <a:r>
              <a:rPr lang="en-US" sz="1800" dirty="0" err="1">
                <a:solidFill>
                  <a:schemeClr val="tx1"/>
                </a:solidFill>
                <a:effectLst/>
                <a:latin typeface="Times New Roman" panose="02020603050405020304" pitchFamily="18" charset="0"/>
                <a:ea typeface="Times New Roman" panose="02020603050405020304" pitchFamily="18" charset="0"/>
              </a:rPr>
              <a:t>Suvdan</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foydalanish</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rejalarini</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tuzishni</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turlari</a:t>
            </a:r>
            <a:r>
              <a:rPr lang="en-US" sz="1800" dirty="0">
                <a:solidFill>
                  <a:schemeClr val="tx1"/>
                </a:solidFill>
                <a:effectLst/>
                <a:latin typeface="Times New Roman" panose="02020603050405020304" pitchFamily="18" charset="0"/>
                <a:ea typeface="Times New Roman" panose="02020603050405020304" pitchFamily="18" charset="0"/>
              </a:rPr>
              <a:t>.</a:t>
            </a:r>
            <a:r>
              <a:rPr lang="uz-Latn-UZ" sz="1600" dirty="0">
                <a:solidFill>
                  <a:schemeClr val="tx1"/>
                </a:solidFill>
              </a:rPr>
              <a:t>.</a:t>
            </a:r>
            <a:r>
              <a:rPr lang="en-US" sz="1600" dirty="0">
                <a:solidFill>
                  <a:schemeClr val="tx1"/>
                </a:solidFill>
              </a:rPr>
              <a:t> </a:t>
            </a:r>
            <a:endParaRPr lang="ru-RU" sz="1600" dirty="0">
              <a:solidFill>
                <a:schemeClr val="tx1"/>
              </a:solidFill>
            </a:endParaRPr>
          </a:p>
          <a:p>
            <a:pPr lvl="0" algn="just">
              <a:lnSpc>
                <a:spcPct val="80000"/>
              </a:lnSpc>
              <a:defRPr/>
            </a:pPr>
            <a:r>
              <a:rPr lang="uz-Cyrl-UZ" b="1" i="1" dirty="0">
                <a:solidFill>
                  <a:srgbClr val="FF0000"/>
                </a:solidFill>
              </a:rPr>
              <a:t>O’quv mashg’uloti maqsadi</a:t>
            </a:r>
            <a:r>
              <a:rPr lang="uz-Cyrl-UZ" i="1" dirty="0">
                <a:solidFill>
                  <a:srgbClr val="FF0000"/>
                </a:solidFill>
              </a:rPr>
              <a:t>: </a:t>
            </a:r>
            <a:r>
              <a:rPr lang="uz-Cyrl-UZ" i="1" dirty="0">
                <a:solidFill>
                  <a:schemeClr val="tx1"/>
                </a:solidFill>
              </a:rPr>
              <a:t>talabalarda </a:t>
            </a:r>
            <a:r>
              <a:rPr lang="en-US" sz="1800" i="1" dirty="0" err="1">
                <a:solidFill>
                  <a:schemeClr val="tx1"/>
                </a:solidFill>
                <a:effectLst/>
                <a:latin typeface="Times New Roman" panose="02020603050405020304" pitchFamily="18" charset="0"/>
                <a:ea typeface="Times New Roman" panose="02020603050405020304" pitchFamily="18" charset="0"/>
              </a:rPr>
              <a:t>Gidromeliorativ</a:t>
            </a:r>
            <a:r>
              <a:rPr lang="en-US" sz="1800" i="1" dirty="0">
                <a:solidFill>
                  <a:schemeClr val="tx1"/>
                </a:solidFill>
                <a:effectLst/>
                <a:latin typeface="Times New Roman" panose="02020603050405020304" pitchFamily="18" charset="0"/>
                <a:ea typeface="Times New Roman" panose="02020603050405020304" pitchFamily="18" charset="0"/>
              </a:rPr>
              <a:t> </a:t>
            </a:r>
            <a:r>
              <a:rPr lang="en-US" sz="1800" i="1" dirty="0" err="1">
                <a:solidFill>
                  <a:schemeClr val="tx1"/>
                </a:solidFill>
                <a:effectLst/>
                <a:latin typeface="Times New Roman" panose="02020603050405020304" pitchFamily="18" charset="0"/>
                <a:ea typeface="Times New Roman" panose="02020603050405020304" pitchFamily="18" charset="0"/>
              </a:rPr>
              <a:t>tizimlar</a:t>
            </a:r>
            <a:r>
              <a:rPr lang="uz-Latn-UZ" sz="1800" i="1" dirty="0">
                <a:solidFill>
                  <a:schemeClr val="tx1"/>
                </a:solidFill>
                <a:effectLst/>
                <a:latin typeface="Times New Roman" panose="02020603050405020304" pitchFamily="18" charset="0"/>
                <a:ea typeface="Times New Roman" panose="02020603050405020304" pitchFamily="18" charset="0"/>
              </a:rPr>
              <a:t> </a:t>
            </a:r>
            <a:r>
              <a:rPr lang="uz-Cyrl-UZ" i="1" dirty="0">
                <a:solidFill>
                  <a:schemeClr val="tx1"/>
                </a:solidFill>
              </a:rPr>
              <a:t>to’g’risida bilimlarini  shakllantirish, bilim va ko’nikmalarni chuqurlashtirish </a:t>
            </a:r>
            <a:r>
              <a:rPr lang="uz-Cyrl-UZ" sz="1800" i="1" dirty="0">
                <a:solidFill>
                  <a:schemeClr val="tx1"/>
                </a:solidFill>
                <a:latin typeface="Times New Roman" pitchFamily="18" charset="0"/>
                <a:cs typeface="Times New Roman" pitchFamily="18" charset="0"/>
              </a:rPr>
              <a:t>	</a:t>
            </a:r>
          </a:p>
          <a:p>
            <a:pPr algn="just">
              <a:lnSpc>
                <a:spcPct val="80000"/>
              </a:lnSpc>
              <a:defRPr/>
            </a:pPr>
            <a:r>
              <a:rPr lang="uz-Cyrl-UZ" b="1" i="1" dirty="0">
                <a:solidFill>
                  <a:srgbClr val="FF0000"/>
                </a:solidFill>
              </a:rPr>
              <a:t>Pedagogik</a:t>
            </a:r>
            <a:r>
              <a:rPr lang="uz-Cyrl-UZ" b="1" i="1" dirty="0"/>
              <a:t> </a:t>
            </a:r>
            <a:r>
              <a:rPr lang="uz-Cyrl-UZ" b="1" i="1" dirty="0">
                <a:solidFill>
                  <a:srgbClr val="FF0000"/>
                </a:solidFill>
              </a:rPr>
              <a:t>vazifalar</a:t>
            </a:r>
            <a:r>
              <a:rPr lang="uz-Cyrl-UZ" sz="1800" b="1" dirty="0">
                <a:solidFill>
                  <a:srgbClr val="FF0000"/>
                </a:solidFill>
                <a:latin typeface="Times New Roman" pitchFamily="18" charset="0"/>
                <a:cs typeface="Times New Roman" pitchFamily="18" charset="0"/>
              </a:rPr>
              <a:t>:</a:t>
            </a:r>
            <a:endParaRPr lang="ru-RU" sz="1800" b="1" dirty="0">
              <a:solidFill>
                <a:srgbClr val="FF0000"/>
              </a:solidFill>
              <a:latin typeface="Times New Roman" pitchFamily="18" charset="0"/>
              <a:cs typeface="Times New Roman" pitchFamily="18" charset="0"/>
            </a:endParaRPr>
          </a:p>
          <a:p>
            <a:pPr algn="just">
              <a:lnSpc>
                <a:spcPct val="80000"/>
              </a:lnSpc>
              <a:defRPr/>
            </a:pPr>
            <a:r>
              <a:rPr lang="uz-Cyrl-UZ" dirty="0">
                <a:solidFill>
                  <a:schemeClr val="tx1"/>
                </a:solidFill>
              </a:rPr>
              <a:t>Mavzu bilan tanishtirish</a:t>
            </a:r>
            <a:r>
              <a:rPr lang="uz-Cyrl-UZ" sz="1800" dirty="0">
                <a:solidFill>
                  <a:schemeClr val="tx1"/>
                </a:solidFill>
                <a:latin typeface="Times New Roman" pitchFamily="18" charset="0"/>
                <a:cs typeface="Times New Roman" pitchFamily="18" charset="0"/>
              </a:rPr>
              <a:t>;</a:t>
            </a:r>
            <a:endParaRPr lang="ru-RU" sz="1800" dirty="0">
              <a:solidFill>
                <a:schemeClr val="tx1"/>
              </a:solidFill>
              <a:latin typeface="Times New Roman" pitchFamily="18" charset="0"/>
              <a:cs typeface="Times New Roman" pitchFamily="18" charset="0"/>
            </a:endParaRPr>
          </a:p>
          <a:p>
            <a:pPr algn="just">
              <a:lnSpc>
                <a:spcPct val="80000"/>
              </a:lnSpc>
              <a:defRPr/>
            </a:pPr>
            <a:r>
              <a:rPr lang="en-US" sz="1800" dirty="0" err="1">
                <a:solidFill>
                  <a:schemeClr val="tx1"/>
                </a:solidFill>
                <a:effectLst/>
                <a:latin typeface="Times New Roman" panose="02020603050405020304" pitchFamily="18" charset="0"/>
                <a:ea typeface="Times New Roman" panose="02020603050405020304" pitchFamily="18" charset="0"/>
              </a:rPr>
              <a:t>Gidromeliorativ</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tizimlar</a:t>
            </a:r>
            <a:r>
              <a:rPr lang="en-US" dirty="0" err="1">
                <a:solidFill>
                  <a:schemeClr val="tx1"/>
                </a:solidFill>
              </a:rPr>
              <a:t>ning</a:t>
            </a:r>
            <a:r>
              <a:rPr lang="en-US" dirty="0">
                <a:solidFill>
                  <a:schemeClr val="tx1"/>
                </a:solidFill>
              </a:rPr>
              <a:t> </a:t>
            </a:r>
            <a:r>
              <a:rPr lang="uz-Cyrl-UZ" dirty="0">
                <a:solidFill>
                  <a:schemeClr val="tx1"/>
                </a:solidFill>
              </a:rPr>
              <a:t>tasnifi</a:t>
            </a:r>
            <a:r>
              <a:rPr lang="en-US" dirty="0" err="1">
                <a:solidFill>
                  <a:schemeClr val="tx1"/>
                </a:solidFill>
              </a:rPr>
              <a:t>ni</a:t>
            </a:r>
            <a:r>
              <a:rPr lang="en-US" dirty="0">
                <a:solidFill>
                  <a:schemeClr val="tx1"/>
                </a:solidFill>
              </a:rPr>
              <a:t> </a:t>
            </a:r>
            <a:r>
              <a:rPr lang="en-US" dirty="0" err="1">
                <a:solidFill>
                  <a:schemeClr val="tx1"/>
                </a:solidFill>
              </a:rPr>
              <a:t>berish</a:t>
            </a:r>
            <a:r>
              <a:rPr lang="ru-RU" sz="1800" dirty="0">
                <a:solidFill>
                  <a:schemeClr val="tx1"/>
                </a:solidFill>
                <a:latin typeface="Times New Roman" pitchFamily="18" charset="0"/>
                <a:cs typeface="Times New Roman" pitchFamily="18" charset="0"/>
              </a:rPr>
              <a:t>;</a:t>
            </a:r>
          </a:p>
          <a:p>
            <a:pPr algn="just">
              <a:lnSpc>
                <a:spcPct val="80000"/>
              </a:lnSpc>
              <a:defRPr/>
            </a:pPr>
            <a:r>
              <a:rPr lang="en-US" sz="1800" dirty="0" err="1">
                <a:solidFill>
                  <a:schemeClr val="tx1"/>
                </a:solidFill>
                <a:effectLst/>
                <a:latin typeface="Times New Roman" panose="02020603050405020304" pitchFamily="18" charset="0"/>
                <a:ea typeface="Times New Roman" panose="02020603050405020304" pitchFamily="18" charset="0"/>
              </a:rPr>
              <a:t>Suvdan</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foydalanish</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rejalarini</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tuzish</a:t>
            </a:r>
            <a:r>
              <a:rPr lang="en-US" dirty="0">
                <a:solidFill>
                  <a:schemeClr val="tx1"/>
                </a:solidFill>
              </a:rPr>
              <a:t> </a:t>
            </a:r>
            <a:r>
              <a:rPr lang="uz-Cyrl-UZ" dirty="0">
                <a:solidFill>
                  <a:schemeClr val="tx1"/>
                </a:solidFill>
              </a:rPr>
              <a:t>v</a:t>
            </a:r>
            <a:r>
              <a:rPr lang="en-US" dirty="0">
                <a:solidFill>
                  <a:schemeClr val="tx1"/>
                </a:solidFill>
              </a:rPr>
              <a:t>a bosh</a:t>
            </a:r>
            <a:r>
              <a:rPr lang="uz-Cyrl-UZ" dirty="0">
                <a:solidFill>
                  <a:schemeClr val="tx1"/>
                </a:solidFill>
              </a:rPr>
              <a:t>q</a:t>
            </a:r>
            <a:r>
              <a:rPr lang="ru-RU" sz="1800" dirty="0">
                <a:solidFill>
                  <a:schemeClr val="tx1"/>
                </a:solidFill>
                <a:latin typeface="Times New Roman" pitchFamily="18" charset="0"/>
                <a:cs typeface="Times New Roman" pitchFamily="18" charset="0"/>
              </a:rPr>
              <a:t>.	</a:t>
            </a:r>
          </a:p>
          <a:p>
            <a:r>
              <a:rPr lang="uz-Cyrl-UZ" b="1" i="1" dirty="0">
                <a:solidFill>
                  <a:srgbClr val="FF0000"/>
                </a:solidFill>
              </a:rPr>
              <a:t>O’</a:t>
            </a:r>
            <a:r>
              <a:rPr lang="en-US" b="1" i="1" dirty="0" err="1">
                <a:solidFill>
                  <a:srgbClr val="FF0000"/>
                </a:solidFill>
              </a:rPr>
              <a:t>quv</a:t>
            </a:r>
            <a:r>
              <a:rPr lang="en-US" b="1" i="1" dirty="0">
                <a:solidFill>
                  <a:srgbClr val="FF0000"/>
                </a:solidFill>
              </a:rPr>
              <a:t> </a:t>
            </a:r>
            <a:r>
              <a:rPr lang="en-US" b="1" i="1" dirty="0" err="1">
                <a:solidFill>
                  <a:srgbClr val="FF0000"/>
                </a:solidFill>
              </a:rPr>
              <a:t>faoliyat</a:t>
            </a:r>
            <a:r>
              <a:rPr lang="uz-Cyrl-UZ" b="1" i="1" dirty="0">
                <a:solidFill>
                  <a:srgbClr val="FF0000"/>
                </a:solidFill>
              </a:rPr>
              <a:t>i </a:t>
            </a:r>
            <a:r>
              <a:rPr lang="en-US" b="1" i="1" dirty="0" err="1">
                <a:solidFill>
                  <a:srgbClr val="FF0000"/>
                </a:solidFill>
              </a:rPr>
              <a:t>natijalari</a:t>
            </a:r>
            <a:r>
              <a:rPr lang="en-US" b="1" dirty="0">
                <a:solidFill>
                  <a:srgbClr val="FF0000"/>
                </a:solidFill>
              </a:rPr>
              <a:t>:</a:t>
            </a:r>
            <a:endParaRPr lang="ru-RU" b="1" dirty="0">
              <a:solidFill>
                <a:srgbClr val="FF0000"/>
              </a:solidFill>
            </a:endParaRPr>
          </a:p>
          <a:p>
            <a:pPr>
              <a:lnSpc>
                <a:spcPct val="80000"/>
              </a:lnSpc>
              <a:defRPr/>
            </a:pPr>
            <a:r>
              <a:rPr lang="en-US" sz="1800" dirty="0" err="1">
                <a:solidFill>
                  <a:schemeClr val="tx1"/>
                </a:solidFill>
                <a:effectLst/>
                <a:latin typeface="Times New Roman" panose="02020603050405020304" pitchFamily="18" charset="0"/>
                <a:ea typeface="Times New Roman" panose="02020603050405020304" pitchFamily="18" charset="0"/>
              </a:rPr>
              <a:t>Gidromeliorativ</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tizimlar</a:t>
            </a:r>
            <a:r>
              <a:rPr lang="uz-Latn-UZ" sz="1800" dirty="0">
                <a:solidFill>
                  <a:schemeClr val="tx1"/>
                </a:solidFill>
                <a:effectLst/>
                <a:latin typeface="Times New Roman" panose="02020603050405020304" pitchFamily="18" charset="0"/>
                <a:ea typeface="Times New Roman" panose="02020603050405020304" pitchFamily="18" charset="0"/>
              </a:rPr>
              <a:t> </a:t>
            </a:r>
            <a:r>
              <a:rPr lang="en-US" dirty="0" err="1">
                <a:solidFill>
                  <a:schemeClr val="tx1"/>
                </a:solidFill>
              </a:rPr>
              <a:t>haqida</a:t>
            </a:r>
            <a:r>
              <a:rPr lang="en-US" dirty="0">
                <a:solidFill>
                  <a:schemeClr val="tx1"/>
                </a:solidFill>
              </a:rPr>
              <a:t> </a:t>
            </a:r>
            <a:r>
              <a:rPr lang="en-US" dirty="0" err="1">
                <a:solidFill>
                  <a:schemeClr val="tx1"/>
                </a:solidFill>
              </a:rPr>
              <a:t>tasavvurga</a:t>
            </a:r>
            <a:r>
              <a:rPr lang="en-US" dirty="0">
                <a:solidFill>
                  <a:schemeClr val="tx1"/>
                </a:solidFill>
              </a:rPr>
              <a:t> </a:t>
            </a:r>
            <a:r>
              <a:rPr lang="en-US" dirty="0" err="1">
                <a:solidFill>
                  <a:schemeClr val="tx1"/>
                </a:solidFill>
              </a:rPr>
              <a:t>ega</a:t>
            </a:r>
            <a:r>
              <a:rPr lang="en-US" dirty="0">
                <a:solidFill>
                  <a:schemeClr val="tx1"/>
                </a:solidFill>
              </a:rPr>
              <a:t> </a:t>
            </a:r>
            <a:r>
              <a:rPr lang="en-US" dirty="0" err="1">
                <a:solidFill>
                  <a:schemeClr val="tx1"/>
                </a:solidFill>
              </a:rPr>
              <a:t>bo’ladilar</a:t>
            </a:r>
            <a:r>
              <a:rPr lang="ru-RU" sz="1800" dirty="0">
                <a:solidFill>
                  <a:schemeClr val="tx1"/>
                </a:solidFill>
                <a:latin typeface="Times New Roman" pitchFamily="18" charset="0"/>
                <a:cs typeface="Times New Roman" pitchFamily="18" charset="0"/>
              </a:rPr>
              <a:t>;</a:t>
            </a:r>
          </a:p>
          <a:p>
            <a:r>
              <a:rPr lang="en-US" sz="1800" dirty="0" err="1">
                <a:solidFill>
                  <a:schemeClr val="tx1"/>
                </a:solidFill>
                <a:effectLst/>
                <a:latin typeface="Times New Roman" panose="02020603050405020304" pitchFamily="18" charset="0"/>
                <a:ea typeface="Times New Roman" panose="02020603050405020304" pitchFamily="18" charset="0"/>
              </a:rPr>
              <a:t>Suvdan</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foydalanish</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rejalarini</a:t>
            </a:r>
            <a:r>
              <a:rPr lang="en-US" sz="1800" dirty="0">
                <a:solidFill>
                  <a:schemeClr val="tx1"/>
                </a:solidFill>
                <a:effectLst/>
                <a:latin typeface="Times New Roman" panose="02020603050405020304" pitchFamily="18" charset="0"/>
                <a:ea typeface="Times New Roman" panose="02020603050405020304" pitchFamily="18" charset="0"/>
              </a:rPr>
              <a:t> </a:t>
            </a:r>
            <a:r>
              <a:rPr lang="en-US" sz="1800" dirty="0" err="1">
                <a:solidFill>
                  <a:schemeClr val="tx1"/>
                </a:solidFill>
                <a:effectLst/>
                <a:latin typeface="Times New Roman" panose="02020603050405020304" pitchFamily="18" charset="0"/>
                <a:ea typeface="Times New Roman" panose="02020603050405020304" pitchFamily="18" charset="0"/>
              </a:rPr>
              <a:t>tuzish</a:t>
            </a:r>
            <a:r>
              <a:rPr lang="uz-Latn-UZ" sz="1800" dirty="0" err="1">
                <a:solidFill>
                  <a:schemeClr val="tx1"/>
                </a:solidFill>
                <a:effectLst/>
                <a:latin typeface="Times New Roman" panose="02020603050405020304" pitchFamily="18" charset="0"/>
                <a:ea typeface="Times New Roman" panose="02020603050405020304" pitchFamily="18" charset="0"/>
              </a:rPr>
              <a:t>ni</a:t>
            </a:r>
            <a:r>
              <a:rPr lang="en-US" sz="1800" dirty="0">
                <a:solidFill>
                  <a:schemeClr val="tx1"/>
                </a:solidFill>
                <a:effectLst/>
                <a:latin typeface="Times New Roman" panose="02020603050405020304" pitchFamily="18" charset="0"/>
                <a:ea typeface="Times New Roman" panose="02020603050405020304" pitchFamily="18" charset="0"/>
              </a:rPr>
              <a:t> </a:t>
            </a:r>
            <a:r>
              <a:rPr lang="en-US" dirty="0" err="1">
                <a:solidFill>
                  <a:schemeClr val="tx1"/>
                </a:solidFill>
              </a:rPr>
              <a:t>o’rganishadi</a:t>
            </a:r>
            <a:r>
              <a:rPr lang="en-US" b="1" dirty="0"/>
              <a:t>;</a:t>
            </a:r>
            <a:endParaRPr lang="ru-RU" dirty="0"/>
          </a:p>
          <a:p>
            <a:r>
              <a:rPr lang="uz-Cyrl-UZ" b="1" i="1" dirty="0">
                <a:solidFill>
                  <a:schemeClr val="tx1"/>
                </a:solidFill>
              </a:rPr>
              <a:t>Ta’lim </a:t>
            </a:r>
            <a:r>
              <a:rPr lang="en-US" b="1" i="1" dirty="0" err="1">
                <a:solidFill>
                  <a:schemeClr val="tx1"/>
                </a:solidFill>
              </a:rPr>
              <a:t>usullari</a:t>
            </a:r>
            <a:r>
              <a:rPr lang="en-US" i="1" dirty="0">
                <a:solidFill>
                  <a:schemeClr val="tx1"/>
                </a:solidFill>
              </a:rPr>
              <a:t>	</a:t>
            </a:r>
            <a:r>
              <a:rPr lang="en-US" dirty="0" err="1">
                <a:solidFill>
                  <a:schemeClr val="tx1"/>
                </a:solidFill>
              </a:rPr>
              <a:t>Ma’ruza</a:t>
            </a:r>
            <a:r>
              <a:rPr lang="en-US" dirty="0">
                <a:solidFill>
                  <a:schemeClr val="tx1"/>
                </a:solidFill>
              </a:rPr>
              <a:t>, </a:t>
            </a:r>
            <a:r>
              <a:rPr lang="en-US" dirty="0" err="1">
                <a:solidFill>
                  <a:schemeClr val="tx1"/>
                </a:solidFill>
              </a:rPr>
              <a:t>aqliy</a:t>
            </a:r>
            <a:r>
              <a:rPr lang="en-US" dirty="0">
                <a:solidFill>
                  <a:schemeClr val="tx1"/>
                </a:solidFill>
              </a:rPr>
              <a:t> </a:t>
            </a:r>
            <a:r>
              <a:rPr lang="uz-Cyrl-UZ" dirty="0">
                <a:solidFill>
                  <a:schemeClr val="tx1"/>
                </a:solidFill>
              </a:rPr>
              <a:t>h</a:t>
            </a:r>
            <a:r>
              <a:rPr lang="en-US" dirty="0" err="1">
                <a:solidFill>
                  <a:schemeClr val="tx1"/>
                </a:solidFill>
              </a:rPr>
              <a:t>ujum</a:t>
            </a:r>
            <a:r>
              <a:rPr lang="en-US" dirty="0">
                <a:solidFill>
                  <a:schemeClr val="tx1"/>
                </a:solidFill>
              </a:rPr>
              <a:t>, </a:t>
            </a:r>
            <a:r>
              <a:rPr lang="en-US" dirty="0" err="1">
                <a:solidFill>
                  <a:schemeClr val="tx1"/>
                </a:solidFill>
              </a:rPr>
              <a:t>klaster</a:t>
            </a:r>
            <a:r>
              <a:rPr lang="en-US" dirty="0">
                <a:solidFill>
                  <a:schemeClr val="tx1"/>
                </a:solidFill>
              </a:rPr>
              <a:t> </a:t>
            </a:r>
            <a:r>
              <a:rPr lang="en-US" dirty="0" err="1">
                <a:solidFill>
                  <a:schemeClr val="tx1"/>
                </a:solidFill>
              </a:rPr>
              <a:t>va</a:t>
            </a:r>
            <a:r>
              <a:rPr lang="en-US" dirty="0">
                <a:solidFill>
                  <a:schemeClr val="tx1"/>
                </a:solidFill>
              </a:rPr>
              <a:t> bosh</a:t>
            </a:r>
            <a:r>
              <a:rPr lang="uz-Cyrl-UZ" dirty="0">
                <a:solidFill>
                  <a:schemeClr val="tx1"/>
                </a:solidFill>
              </a:rPr>
              <a:t>q.</a:t>
            </a:r>
            <a:endParaRPr lang="ru-RU" dirty="0">
              <a:solidFill>
                <a:schemeClr val="tx1"/>
              </a:solidFill>
            </a:endParaRPr>
          </a:p>
          <a:p>
            <a:r>
              <a:rPr lang="uz-Cyrl-UZ" b="1" i="1" dirty="0">
                <a:solidFill>
                  <a:schemeClr val="tx1"/>
                </a:solidFill>
              </a:rPr>
              <a:t>Ta’lim </a:t>
            </a:r>
            <a:r>
              <a:rPr lang="en-US" b="1" i="1" dirty="0" err="1">
                <a:solidFill>
                  <a:schemeClr val="tx1"/>
                </a:solidFill>
              </a:rPr>
              <a:t>shakli</a:t>
            </a:r>
            <a:r>
              <a:rPr lang="en-US" i="1" dirty="0">
                <a:solidFill>
                  <a:schemeClr val="tx1"/>
                </a:solidFill>
              </a:rPr>
              <a:t>	</a:t>
            </a:r>
            <a:r>
              <a:rPr lang="en-US" dirty="0" err="1">
                <a:solidFill>
                  <a:schemeClr val="tx1"/>
                </a:solidFill>
              </a:rPr>
              <a:t>Ommaviy</a:t>
            </a:r>
            <a:r>
              <a:rPr lang="en-US" dirty="0">
                <a:solidFill>
                  <a:schemeClr val="tx1"/>
                </a:solidFill>
              </a:rPr>
              <a:t> </a:t>
            </a:r>
            <a:endParaRPr lang="ru-RU" dirty="0">
              <a:solidFill>
                <a:schemeClr val="tx1"/>
              </a:solidFill>
            </a:endParaRPr>
          </a:p>
          <a:p>
            <a:pPr algn="just">
              <a:lnSpc>
                <a:spcPct val="80000"/>
              </a:lnSpc>
              <a:defRPr/>
            </a:pPr>
            <a:r>
              <a:rPr lang="uz-Cyrl-UZ" b="1" i="1" dirty="0">
                <a:solidFill>
                  <a:schemeClr val="tx1"/>
                </a:solidFill>
              </a:rPr>
              <a:t>Ta’lim </a:t>
            </a:r>
            <a:r>
              <a:rPr lang="en-US" b="1" i="1" dirty="0" err="1">
                <a:solidFill>
                  <a:schemeClr val="tx1"/>
                </a:solidFill>
              </a:rPr>
              <a:t>vositalari</a:t>
            </a:r>
            <a:r>
              <a:rPr lang="en-US" i="1" dirty="0">
                <a:solidFill>
                  <a:schemeClr val="tx1"/>
                </a:solidFill>
              </a:rPr>
              <a:t>	</a:t>
            </a:r>
            <a:r>
              <a:rPr lang="en-US" dirty="0" err="1">
                <a:solidFill>
                  <a:schemeClr val="tx1"/>
                </a:solidFill>
              </a:rPr>
              <a:t>Ma’ruza</a:t>
            </a:r>
            <a:r>
              <a:rPr lang="en-US" dirty="0">
                <a:solidFill>
                  <a:schemeClr val="tx1"/>
                </a:solidFill>
              </a:rPr>
              <a:t> </a:t>
            </a:r>
            <a:r>
              <a:rPr lang="en-US" dirty="0" err="1">
                <a:solidFill>
                  <a:schemeClr val="tx1"/>
                </a:solidFill>
              </a:rPr>
              <a:t>matni</a:t>
            </a:r>
            <a:r>
              <a:rPr lang="en-US" dirty="0">
                <a:solidFill>
                  <a:schemeClr val="tx1"/>
                </a:solidFill>
              </a:rPr>
              <a:t>, </a:t>
            </a:r>
            <a:r>
              <a:rPr lang="en-US" dirty="0" err="1">
                <a:solidFill>
                  <a:schemeClr val="tx1"/>
                </a:solidFill>
              </a:rPr>
              <a:t>texnik</a:t>
            </a:r>
            <a:r>
              <a:rPr lang="uz-Cyrl-UZ" dirty="0">
                <a:solidFill>
                  <a:schemeClr val="tx1"/>
                </a:solidFill>
              </a:rPr>
              <a:t>a </a:t>
            </a:r>
            <a:r>
              <a:rPr lang="en-US" dirty="0" err="1">
                <a:solidFill>
                  <a:schemeClr val="tx1"/>
                </a:solidFill>
              </a:rPr>
              <a:t>vositalar</a:t>
            </a:r>
            <a:r>
              <a:rPr lang="uz-Cyrl-UZ" dirty="0">
                <a:solidFill>
                  <a:schemeClr val="tx1"/>
                </a:solidFill>
              </a:rPr>
              <a:t>i </a:t>
            </a:r>
            <a:r>
              <a:rPr lang="en-US" dirty="0" err="1">
                <a:solidFill>
                  <a:schemeClr val="tx1"/>
                </a:solidFill>
              </a:rPr>
              <a:t>va</a:t>
            </a:r>
            <a:r>
              <a:rPr lang="en-US" dirty="0">
                <a:solidFill>
                  <a:schemeClr val="tx1"/>
                </a:solidFill>
              </a:rPr>
              <a:t> bosh</a:t>
            </a:r>
            <a:r>
              <a:rPr lang="uz-Cyrl-UZ" dirty="0">
                <a:solidFill>
                  <a:schemeClr val="tx1"/>
                </a:solidFill>
              </a:rPr>
              <a:t>q </a:t>
            </a:r>
            <a:endParaRPr lang="en-US" dirty="0">
              <a:solidFill>
                <a:schemeClr val="tx1"/>
              </a:solidFill>
            </a:endParaRPr>
          </a:p>
          <a:p>
            <a:r>
              <a:rPr lang="uz-Cyrl-UZ" b="1" i="1" dirty="0">
                <a:solidFill>
                  <a:schemeClr val="tx1"/>
                </a:solidFill>
              </a:rPr>
              <a:t>Ta’lim berish </a:t>
            </a:r>
            <a:r>
              <a:rPr lang="en-US" b="1" i="1" dirty="0" err="1">
                <a:solidFill>
                  <a:schemeClr val="tx1"/>
                </a:solidFill>
              </a:rPr>
              <a:t>sharoiti</a:t>
            </a:r>
            <a:r>
              <a:rPr lang="en-US" b="1" i="1" dirty="0">
                <a:solidFill>
                  <a:schemeClr val="tx1"/>
                </a:solidFill>
              </a:rPr>
              <a:t>	</a:t>
            </a:r>
            <a:r>
              <a:rPr lang="en-US" dirty="0" err="1">
                <a:solidFill>
                  <a:schemeClr val="tx1"/>
                </a:solidFill>
              </a:rPr>
              <a:t>Maxsus</a:t>
            </a:r>
            <a:r>
              <a:rPr lang="en-US" dirty="0">
                <a:solidFill>
                  <a:schemeClr val="tx1"/>
                </a:solidFill>
              </a:rPr>
              <a:t> </a:t>
            </a:r>
            <a:r>
              <a:rPr lang="en-US" dirty="0" err="1">
                <a:solidFill>
                  <a:schemeClr val="tx1"/>
                </a:solidFill>
              </a:rPr>
              <a:t>texnik</a:t>
            </a:r>
            <a:r>
              <a:rPr lang="uz-Cyrl-UZ" dirty="0">
                <a:solidFill>
                  <a:schemeClr val="tx1"/>
                </a:solidFill>
              </a:rPr>
              <a:t>a </a:t>
            </a:r>
            <a:r>
              <a:rPr lang="en-US" dirty="0" err="1">
                <a:solidFill>
                  <a:schemeClr val="tx1"/>
                </a:solidFill>
              </a:rPr>
              <a:t>vositalar</a:t>
            </a:r>
            <a:r>
              <a:rPr lang="uz-Cyrl-UZ" dirty="0">
                <a:solidFill>
                  <a:schemeClr val="tx1"/>
                </a:solidFill>
              </a:rPr>
              <a:t>i </a:t>
            </a:r>
            <a:r>
              <a:rPr lang="en-US" dirty="0" err="1">
                <a:solidFill>
                  <a:schemeClr val="tx1"/>
                </a:solidFill>
              </a:rPr>
              <a:t>bilan</a:t>
            </a:r>
            <a:r>
              <a:rPr lang="en-US" dirty="0">
                <a:solidFill>
                  <a:schemeClr val="tx1"/>
                </a:solidFill>
              </a:rPr>
              <a:t> </a:t>
            </a:r>
            <a:r>
              <a:rPr lang="en-US" dirty="0" err="1">
                <a:solidFill>
                  <a:schemeClr val="tx1"/>
                </a:solidFill>
              </a:rPr>
              <a:t>ji</a:t>
            </a:r>
            <a:r>
              <a:rPr lang="uz-Cyrl-UZ" dirty="0">
                <a:solidFill>
                  <a:schemeClr val="tx1"/>
                </a:solidFill>
              </a:rPr>
              <a:t>h</a:t>
            </a:r>
            <a:r>
              <a:rPr lang="en-US" dirty="0" err="1">
                <a:solidFill>
                  <a:schemeClr val="tx1"/>
                </a:solidFill>
              </a:rPr>
              <a:t>ozlangan</a:t>
            </a:r>
            <a:r>
              <a:rPr lang="en-US" dirty="0">
                <a:solidFill>
                  <a:schemeClr val="tx1"/>
                </a:solidFill>
              </a:rPr>
              <a:t> </a:t>
            </a:r>
            <a:r>
              <a:rPr lang="en-US" dirty="0" err="1">
                <a:solidFill>
                  <a:schemeClr val="tx1"/>
                </a:solidFill>
              </a:rPr>
              <a:t>xona</a:t>
            </a:r>
            <a:endParaRPr lang="ru-RU" dirty="0">
              <a:solidFill>
                <a:schemeClr val="tx1"/>
              </a:solidFill>
            </a:endParaRPr>
          </a:p>
          <a:p>
            <a:r>
              <a:rPr lang="en-US" b="1" i="1" dirty="0">
                <a:solidFill>
                  <a:schemeClr val="tx1"/>
                </a:solidFill>
              </a:rPr>
              <a:t>Monitoring </a:t>
            </a:r>
            <a:r>
              <a:rPr lang="en-US" b="1" i="1" dirty="0" err="1">
                <a:solidFill>
                  <a:schemeClr val="tx1"/>
                </a:solidFill>
              </a:rPr>
              <a:t>va</a:t>
            </a:r>
            <a:r>
              <a:rPr lang="en-US" b="1" i="1" dirty="0">
                <a:solidFill>
                  <a:schemeClr val="tx1"/>
                </a:solidFill>
              </a:rPr>
              <a:t> </a:t>
            </a:r>
            <a:r>
              <a:rPr lang="en-US" b="1" i="1" dirty="0" err="1">
                <a:solidFill>
                  <a:schemeClr val="tx1"/>
                </a:solidFill>
              </a:rPr>
              <a:t>ba</a:t>
            </a:r>
            <a:r>
              <a:rPr lang="uz-Cyrl-UZ" b="1" i="1" dirty="0">
                <a:solidFill>
                  <a:schemeClr val="tx1"/>
                </a:solidFill>
              </a:rPr>
              <a:t>h</a:t>
            </a:r>
            <a:r>
              <a:rPr lang="en-US" b="1" i="1" dirty="0" err="1">
                <a:solidFill>
                  <a:schemeClr val="tx1"/>
                </a:solidFill>
              </a:rPr>
              <a:t>olash</a:t>
            </a:r>
            <a:r>
              <a:rPr lang="en-US" i="1" dirty="0">
                <a:solidFill>
                  <a:schemeClr val="tx1"/>
                </a:solidFill>
              </a:rPr>
              <a:t>	</a:t>
            </a:r>
            <a:r>
              <a:rPr lang="en-US" dirty="0" err="1">
                <a:solidFill>
                  <a:schemeClr val="tx1"/>
                </a:solidFill>
              </a:rPr>
              <a:t>Og’zaki</a:t>
            </a:r>
            <a:r>
              <a:rPr lang="en-US" dirty="0">
                <a:solidFill>
                  <a:schemeClr val="tx1"/>
                </a:solidFill>
              </a:rPr>
              <a:t> s</a:t>
            </a:r>
            <a:r>
              <a:rPr lang="uz-Cyrl-UZ" dirty="0">
                <a:solidFill>
                  <a:schemeClr val="tx1"/>
                </a:solidFill>
              </a:rPr>
              <a:t>o’</a:t>
            </a:r>
            <a:r>
              <a:rPr lang="en-US" dirty="0" err="1">
                <a:solidFill>
                  <a:schemeClr val="tx1"/>
                </a:solidFill>
              </a:rPr>
              <a:t>rov</a:t>
            </a:r>
            <a:r>
              <a:rPr lang="en-US" dirty="0">
                <a:solidFill>
                  <a:schemeClr val="tx1"/>
                </a:solidFill>
              </a:rPr>
              <a:t>: </a:t>
            </a:r>
            <a:r>
              <a:rPr lang="en-US" dirty="0" err="1">
                <a:solidFill>
                  <a:schemeClr val="tx1"/>
                </a:solidFill>
              </a:rPr>
              <a:t>tezkor</a:t>
            </a:r>
            <a:r>
              <a:rPr lang="en-US" dirty="0">
                <a:solidFill>
                  <a:schemeClr val="tx1"/>
                </a:solidFill>
              </a:rPr>
              <a:t>-s</a:t>
            </a:r>
            <a:r>
              <a:rPr lang="uz-Cyrl-UZ" dirty="0">
                <a:solidFill>
                  <a:schemeClr val="tx1"/>
                </a:solidFill>
              </a:rPr>
              <a:t>o’</a:t>
            </a:r>
            <a:r>
              <a:rPr lang="en-US" dirty="0" err="1">
                <a:solidFill>
                  <a:schemeClr val="tx1"/>
                </a:solidFill>
              </a:rPr>
              <a:t>rov</a:t>
            </a:r>
            <a:r>
              <a:rPr lang="en-US" dirty="0">
                <a:solidFill>
                  <a:schemeClr val="tx1"/>
                </a:solidFill>
              </a:rPr>
              <a:t> </a:t>
            </a:r>
            <a:r>
              <a:rPr lang="en-US" dirty="0" err="1">
                <a:solidFill>
                  <a:schemeClr val="tx1"/>
                </a:solidFill>
              </a:rPr>
              <a:t>va</a:t>
            </a:r>
            <a:r>
              <a:rPr lang="en-US" dirty="0">
                <a:solidFill>
                  <a:schemeClr val="tx1"/>
                </a:solidFill>
              </a:rPr>
              <a:t> bosh</a:t>
            </a:r>
            <a:r>
              <a:rPr lang="uz-Cyrl-UZ" dirty="0">
                <a:solidFill>
                  <a:schemeClr val="tx1"/>
                </a:solidFill>
              </a:rPr>
              <a:t>q</a:t>
            </a:r>
            <a:r>
              <a:rPr lang="en-US" dirty="0">
                <a:solidFill>
                  <a:schemeClr val="tx1"/>
                </a:solidFill>
              </a:rPr>
              <a:t>. </a:t>
            </a:r>
            <a:endParaRPr lang="ru-RU" dirty="0">
              <a:solidFill>
                <a:schemeClr val="tx1"/>
              </a:solidFill>
            </a:endParaRPr>
          </a:p>
          <a:p>
            <a:r>
              <a:rPr lang="en-US" dirty="0">
                <a:solidFill>
                  <a:schemeClr val="tx1"/>
                </a:solidFill>
              </a:rPr>
              <a:t>                                                </a:t>
            </a:r>
            <a:r>
              <a:rPr lang="en-US" dirty="0" err="1">
                <a:solidFill>
                  <a:schemeClr val="tx1"/>
                </a:solidFill>
              </a:rPr>
              <a:t>Yozma</a:t>
            </a:r>
            <a:r>
              <a:rPr lang="en-US" dirty="0">
                <a:solidFill>
                  <a:schemeClr val="tx1"/>
                </a:solidFill>
              </a:rPr>
              <a:t> s</a:t>
            </a:r>
            <a:r>
              <a:rPr lang="uz-Cyrl-UZ" dirty="0">
                <a:solidFill>
                  <a:schemeClr val="tx1"/>
                </a:solidFill>
              </a:rPr>
              <a:t>o’</a:t>
            </a:r>
            <a:r>
              <a:rPr lang="en-US" dirty="0" err="1">
                <a:solidFill>
                  <a:schemeClr val="tx1"/>
                </a:solidFill>
              </a:rPr>
              <a:t>rov</a:t>
            </a:r>
            <a:r>
              <a:rPr lang="en-US" dirty="0">
                <a:solidFill>
                  <a:schemeClr val="tx1"/>
                </a:solidFill>
              </a:rPr>
              <a:t>: </a:t>
            </a:r>
            <a:r>
              <a:rPr lang="en-US" dirty="0" err="1">
                <a:solidFill>
                  <a:schemeClr val="tx1"/>
                </a:solidFill>
              </a:rPr>
              <a:t>assesment</a:t>
            </a:r>
            <a:r>
              <a:rPr lang="en-US" dirty="0">
                <a:solidFill>
                  <a:schemeClr val="tx1"/>
                </a:solidFill>
              </a:rPr>
              <a:t>, test </a:t>
            </a:r>
            <a:r>
              <a:rPr lang="en-US" dirty="0" err="1">
                <a:solidFill>
                  <a:schemeClr val="tx1"/>
                </a:solidFill>
              </a:rPr>
              <a:t>va</a:t>
            </a:r>
            <a:r>
              <a:rPr lang="en-US" dirty="0">
                <a:solidFill>
                  <a:schemeClr val="tx1"/>
                </a:solidFill>
              </a:rPr>
              <a:t> bosh</a:t>
            </a:r>
            <a:r>
              <a:rPr lang="uz-Cyrl-UZ" dirty="0">
                <a:solidFill>
                  <a:schemeClr val="tx1"/>
                </a:solidFill>
              </a:rPr>
              <a:t>q</a:t>
            </a:r>
            <a:r>
              <a:rPr lang="en-US" dirty="0">
                <a:solidFill>
                  <a:schemeClr val="tx1"/>
                </a:solidFill>
              </a:rPr>
              <a:t> </a:t>
            </a:r>
            <a:endParaRPr lang="ru-RU" dirty="0">
              <a:solidFill>
                <a:schemeClr val="tx1"/>
              </a:solidFill>
            </a:endParaRPr>
          </a:p>
        </p:txBody>
      </p:sp>
      <p:sp>
        <p:nvSpPr>
          <p:cNvPr id="3" name="Прямоугольник 2"/>
          <p:cNvSpPr/>
          <p:nvPr/>
        </p:nvSpPr>
        <p:spPr>
          <a:xfrm>
            <a:off x="571472" y="116632"/>
            <a:ext cx="8072494" cy="707886"/>
          </a:xfrm>
          <a:prstGeom prst="rect">
            <a:avLst/>
          </a:prstGeom>
        </p:spPr>
        <p:style>
          <a:lnRef idx="1">
            <a:schemeClr val="accent3"/>
          </a:lnRef>
          <a:fillRef idx="3">
            <a:schemeClr val="accent3"/>
          </a:fillRef>
          <a:effectRef idx="2">
            <a:schemeClr val="accent3"/>
          </a:effectRef>
          <a:fontRef idx="minor">
            <a:schemeClr val="lt1"/>
          </a:fontRef>
        </p:style>
        <p:txBody>
          <a:bodyPr wrap="square">
            <a:spAutoFit/>
          </a:bodyPr>
          <a:lstStyle/>
          <a:p>
            <a:pPr lvl="0" algn="ctr"/>
            <a:r>
              <a:rPr lang="uz-Cyrl-UZ" sz="2000" b="1" dirty="0">
                <a:solidFill>
                  <a:schemeClr val="bg2"/>
                </a:solidFill>
              </a:rPr>
              <a:t>MA’RUZA  MAS</a:t>
            </a:r>
            <a:r>
              <a:rPr lang="en-US" sz="2000" b="1" dirty="0">
                <a:solidFill>
                  <a:schemeClr val="bg2"/>
                </a:solidFill>
              </a:rPr>
              <a:t>H</a:t>
            </a:r>
            <a:r>
              <a:rPr lang="uz-Cyrl-UZ" sz="2000" b="1" dirty="0">
                <a:solidFill>
                  <a:schemeClr val="bg2"/>
                </a:solidFill>
              </a:rPr>
              <a:t>G’ULOTINING TA’LIM TEXNOLOGIY</a:t>
            </a:r>
            <a:r>
              <a:rPr lang="en-US" sz="2000" b="1" dirty="0">
                <a:solidFill>
                  <a:schemeClr val="bg2"/>
                </a:solidFill>
              </a:rPr>
              <a:t>A</a:t>
            </a:r>
            <a:r>
              <a:rPr lang="uz-Cyrl-UZ" sz="2000" b="1" dirty="0">
                <a:solidFill>
                  <a:schemeClr val="bg2"/>
                </a:solidFill>
              </a:rPr>
              <a:t>SI MODELI</a:t>
            </a:r>
            <a:r>
              <a:rPr lang="en-US" sz="2000" b="1" dirty="0">
                <a:solidFill>
                  <a:schemeClr val="bg2"/>
                </a:solidFill>
              </a:rPr>
              <a:t> </a:t>
            </a:r>
            <a:endParaRPr lang="ru-RU" sz="2000" dirty="0">
              <a:solidFill>
                <a:schemeClr val="bg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1D4238-64D4-3501-F178-619B9EB6CE1C}"/>
              </a:ext>
            </a:extLst>
          </p:cNvPr>
          <p:cNvSpPr txBox="1"/>
          <p:nvPr/>
        </p:nvSpPr>
        <p:spPr>
          <a:xfrm>
            <a:off x="395536" y="188640"/>
            <a:ext cx="8352928" cy="2708434"/>
          </a:xfrm>
          <a:prstGeom prst="rect">
            <a:avLst/>
          </a:prstGeom>
          <a:noFill/>
        </p:spPr>
        <p:txBody>
          <a:bodyPr wrap="square">
            <a:spAutoFit/>
          </a:bodyPr>
          <a:lstStyle/>
          <a:p>
            <a:pPr indent="342900" algn="just">
              <a:spcAft>
                <a:spcPts val="600"/>
              </a:spcAft>
            </a:pPr>
            <a:r>
              <a:rPr lang="uz-Cyrl-UZ" sz="2000" b="1" dirty="0">
                <a:solidFill>
                  <a:srgbClr val="000000"/>
                </a:solidFill>
                <a:effectLst/>
                <a:latin typeface="Times New Roman" panose="02020603050405020304" pitchFamily="18" charset="0"/>
                <a:ea typeface="Times New Roman" panose="02020603050405020304" pitchFamily="18" charset="0"/>
              </a:rPr>
              <a:t> Modulli o’qitish</a:t>
            </a:r>
            <a:r>
              <a:rPr lang="uz-Cyrl-UZ" sz="2000" dirty="0">
                <a:solidFill>
                  <a:srgbClr val="000000"/>
                </a:solidFill>
                <a:effectLst/>
                <a:latin typeface="Times New Roman" panose="02020603050405020304" pitchFamily="18" charset="0"/>
                <a:ea typeface="Times New Roman" panose="02020603050405020304" pitchFamily="18" charset="0"/>
              </a:rPr>
              <a:t>  -  o’qitishning istiqbolli tizimlaridan biri hisoblanadi,  chunki u ta’lim oluvchilarning bilim imkoniyatlarini va ijodiy qobiliyatlarini  rivojlantirish  tizimiga eng yaxshi moslashgandir.</a:t>
            </a:r>
            <a:endParaRPr lang="ru-RU" sz="2000" dirty="0">
              <a:effectLst/>
              <a:latin typeface="Times New Roman" panose="02020603050405020304" pitchFamily="18" charset="0"/>
              <a:ea typeface="Times New Roman" panose="02020603050405020304" pitchFamily="18" charset="0"/>
            </a:endParaRPr>
          </a:p>
          <a:p>
            <a:pPr indent="342900" algn="just">
              <a:spcAft>
                <a:spcPts val="600"/>
              </a:spcAft>
            </a:pPr>
            <a:r>
              <a:rPr lang="uz-Cyrl-UZ" sz="2000" dirty="0">
                <a:effectLst/>
                <a:latin typeface="Times New Roman" panose="02020603050405020304" pitchFamily="18" charset="0"/>
                <a:ea typeface="Times New Roman" panose="02020603050405020304" pitchFamily="18" charset="0"/>
              </a:rPr>
              <a:t>An’anaviy ta’limda o’quv maqsadlari pedagog faoliyati orqali ifodalangan  ya’ni bilim berishga yo’naltirilgan bo’lsa, modulli o’qitishda ta’lim oluvchilar faoliyati orqali ifodalanib, kasbiy faoliyatga yo’naltirilgan bo’ladi.</a:t>
            </a:r>
            <a:endParaRPr lang="ru-RU" sz="2000" dirty="0">
              <a:effectLst/>
              <a:latin typeface="Times New Roman" panose="02020603050405020304" pitchFamily="18" charset="0"/>
              <a:ea typeface="Times New Roman" panose="02020603050405020304" pitchFamily="18" charset="0"/>
            </a:endParaRPr>
          </a:p>
          <a:p>
            <a:r>
              <a:rPr lang="uz-Cyrl-UZ" sz="2000" dirty="0">
                <a:effectLst/>
                <a:latin typeface="Times New Roman" panose="02020603050405020304" pitchFamily="18" charset="0"/>
                <a:ea typeface="Times New Roman" panose="02020603050405020304" pitchFamily="18" charset="0"/>
              </a:rPr>
              <a:t>      Modulli o’qitish texnologiyasining an’anaviy o’qitishdan farqli xususiyatlarini quyidagi jadvalda keltirdik.</a:t>
            </a:r>
            <a:endParaRPr lang="ru-RU" sz="2000" dirty="0"/>
          </a:p>
        </p:txBody>
      </p:sp>
      <p:graphicFrame>
        <p:nvGraphicFramePr>
          <p:cNvPr id="22" name="Таблица 21">
            <a:extLst>
              <a:ext uri="{FF2B5EF4-FFF2-40B4-BE49-F238E27FC236}">
                <a16:creationId xmlns:a16="http://schemas.microsoft.com/office/drawing/2014/main" id="{A9553363-071B-89B3-E04C-C95BC9192F76}"/>
              </a:ext>
            </a:extLst>
          </p:cNvPr>
          <p:cNvGraphicFramePr>
            <a:graphicFrameLocks noGrp="1"/>
          </p:cNvGraphicFramePr>
          <p:nvPr>
            <p:extLst>
              <p:ext uri="{D42A27DB-BD31-4B8C-83A1-F6EECF244321}">
                <p14:modId xmlns:p14="http://schemas.microsoft.com/office/powerpoint/2010/main" val="2746715567"/>
              </p:ext>
            </p:extLst>
          </p:nvPr>
        </p:nvGraphicFramePr>
        <p:xfrm>
          <a:off x="539552" y="3058837"/>
          <a:ext cx="7848872" cy="3657600"/>
        </p:xfrm>
        <a:graphic>
          <a:graphicData uri="http://schemas.openxmlformats.org/drawingml/2006/table">
            <a:tbl>
              <a:tblPr/>
              <a:tblGrid>
                <a:gridCol w="3760706">
                  <a:extLst>
                    <a:ext uri="{9D8B030D-6E8A-4147-A177-3AD203B41FA5}">
                      <a16:colId xmlns:a16="http://schemas.microsoft.com/office/drawing/2014/main" val="2657419910"/>
                    </a:ext>
                  </a:extLst>
                </a:gridCol>
                <a:gridCol w="4088166">
                  <a:extLst>
                    <a:ext uri="{9D8B030D-6E8A-4147-A177-3AD203B41FA5}">
                      <a16:colId xmlns:a16="http://schemas.microsoft.com/office/drawing/2014/main" val="3967622035"/>
                    </a:ext>
                  </a:extLst>
                </a:gridCol>
              </a:tblGrid>
              <a:tr h="488274">
                <a:tc>
                  <a:txBody>
                    <a:bodyPr/>
                    <a:lstStyle/>
                    <a:p>
                      <a:pPr algn="ctr"/>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An’anaviy</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o’qitish</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texnolo</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giyasiga</a:t>
                      </a:r>
                      <a:r>
                        <a:rPr lang="en-US"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asoslangan</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ru-RU"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Modulli</a:t>
                      </a:r>
                      <a:r>
                        <a:rPr lang="ru-RU"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o’qitish</a:t>
                      </a:r>
                      <a:r>
                        <a:rPr lang="ru-RU"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texnologiyasiga</a:t>
                      </a:r>
                      <a:r>
                        <a:rPr lang="ru-RU" sz="20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asoslangan</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74901163"/>
                  </a:ext>
                </a:extLst>
              </a:tr>
              <a:tr h="2220160">
                <a:tc>
                  <a:txBody>
                    <a:bodyPr/>
                    <a:lstStyle/>
                    <a:p>
                      <a:pPr marL="342900" lvl="0" indent="-342900" algn="just">
                        <a:buFont typeface="Symbol" panose="05050102010706020507" pitchFamily="18" charset="2"/>
                        <a:buChar char=""/>
                        <a:tabLst>
                          <a:tab pos="457200" algn="l"/>
                        </a:tabLst>
                      </a:pP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Bir</a:t>
                      </a: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tomonga</a:t>
                      </a: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yo’naltirilgan</a:t>
                      </a: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axborot</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Bir</a:t>
                      </a: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tomonlama</a:t>
                      </a: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muloqot</a:t>
                      </a: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darslik</a:t>
                      </a: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o’qituvchi</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uz-Cyrl-UZ"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o’quv</a:t>
                      </a: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chi</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Symbol" panose="05050102010706020507" pitchFamily="18" charset="2"/>
                        <a:buChar char=""/>
                        <a:tabLst>
                          <a:tab pos="457200" algn="l"/>
                        </a:tabLst>
                      </a:pP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Axborot</a:t>
                      </a: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olish</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Symbol" panose="05050102010706020507" pitchFamily="18" charset="2"/>
                        <a:buChar char=""/>
                        <a:tabLst>
                          <a:tab pos="457200" algn="l"/>
                        </a:tabLst>
                      </a:pP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Xotirada</a:t>
                      </a: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saqlash</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Ma’nosini</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tushunmagan</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holda</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mexanik</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tarzda</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yodlash</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buFont typeface="Symbol" panose="05050102010706020507" pitchFamily="18" charset="2"/>
                        <a:buChar char=""/>
                        <a:tabLst>
                          <a:tab pos="457200" algn="l"/>
                        </a:tabLst>
                      </a:pP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Fikrlash</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va</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amaliy</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faoliyat</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orqali</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tahsil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olishda</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faol</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ishtirok</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etishni</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rag’batlantirish</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Symbol" panose="05050102010706020507" pitchFamily="18" charset="2"/>
                        <a:buChar char=""/>
                        <a:tabLst>
                          <a:tab pos="457200" algn="l"/>
                        </a:tabLst>
                      </a:pP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Ikki</a:t>
                      </a: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tomonlama</a:t>
                      </a: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muloqot</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Symbol" panose="05050102010706020507" pitchFamily="18" charset="2"/>
                        <a:buChar char=""/>
                        <a:tabLst>
                          <a:tab pos="457200" algn="l"/>
                        </a:tabLst>
                      </a:pP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Tahlil</a:t>
                      </a: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qilish</a:t>
                      </a: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orqali</a:t>
                      </a: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ma’lumotni</a:t>
                      </a: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eslab</a:t>
                      </a: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qolish</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Symbol" panose="05050102010706020507" pitchFamily="18" charset="2"/>
                        <a:buChar char=""/>
                        <a:tabLst>
                          <a:tab pos="457200" algn="l"/>
                        </a:tabLst>
                      </a:pP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Bilim</a:t>
                      </a: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va</a:t>
                      </a: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ko’nikmalarni</a:t>
                      </a: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namoyish</a:t>
                      </a:r>
                      <a:r>
                        <a:rPr lang="ru-RU"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etish</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gn="just">
                        <a:buFont typeface="Symbol" panose="05050102010706020507" pitchFamily="18" charset="2"/>
                        <a:buChar char=""/>
                        <a:tabLst>
                          <a:tab pos="457200" algn="l"/>
                        </a:tabLst>
                      </a:pP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Mazmunni</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tushunish</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va</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hayotga</a:t>
                      </a:r>
                      <a:r>
                        <a:rPr lang="en-US" sz="20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bog’lash</a:t>
                      </a:r>
                      <a:endParaRPr lang="ru-RU"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20965188"/>
                  </a:ext>
                </a:extLst>
              </a:tr>
            </a:tbl>
          </a:graphicData>
        </a:graphic>
      </p:graphicFrame>
      <p:cxnSp>
        <p:nvCxnSpPr>
          <p:cNvPr id="23" name="Прямая соединительная линия 22">
            <a:extLst>
              <a:ext uri="{FF2B5EF4-FFF2-40B4-BE49-F238E27FC236}">
                <a16:creationId xmlns:a16="http://schemas.microsoft.com/office/drawing/2014/main" id="{41D06419-5B11-2CF3-2253-FEE1D65D6468}"/>
              </a:ext>
            </a:extLst>
          </p:cNvPr>
          <p:cNvCxnSpPr>
            <a:cxnSpLocks noChangeShapeType="1"/>
          </p:cNvCxnSpPr>
          <p:nvPr/>
        </p:nvCxnSpPr>
        <p:spPr bwMode="auto">
          <a:xfrm>
            <a:off x="3707904" y="4797152"/>
            <a:ext cx="305403"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24" name="Прямая соединительная линия 23">
            <a:extLst>
              <a:ext uri="{FF2B5EF4-FFF2-40B4-BE49-F238E27FC236}">
                <a16:creationId xmlns:a16="http://schemas.microsoft.com/office/drawing/2014/main" id="{213AA370-0A9C-3DCB-73E5-8EEA8D96A66A}"/>
              </a:ext>
            </a:extLst>
          </p:cNvPr>
          <p:cNvCxnSpPr>
            <a:cxnSpLocks noChangeShapeType="1"/>
          </p:cNvCxnSpPr>
          <p:nvPr/>
        </p:nvCxnSpPr>
        <p:spPr bwMode="auto">
          <a:xfrm>
            <a:off x="2177748" y="4797152"/>
            <a:ext cx="305403"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644351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1602" name="Rectangle 2"/>
          <p:cNvSpPr>
            <a:spLocks noGrp="1" noChangeArrowheads="1"/>
          </p:cNvSpPr>
          <p:nvPr>
            <p:ph sz="half" idx="1"/>
          </p:nvPr>
        </p:nvSpPr>
        <p:spPr>
          <a:xfrm>
            <a:off x="1130300" y="2133600"/>
            <a:ext cx="4752975" cy="5183188"/>
          </a:xfrm>
        </p:spPr>
        <p:txBody>
          <a:bodyPr/>
          <a:lstStyle/>
          <a:p>
            <a:pPr lvl="0"/>
            <a:r>
              <a:rPr lang="uz-Cyrl-UZ" b="1" dirty="0">
                <a:solidFill>
                  <a:srgbClr val="FF0000"/>
                </a:solidFill>
              </a:rPr>
              <a:t>Aqliy hujum</a:t>
            </a:r>
            <a:endParaRPr lang="ru-RU" dirty="0">
              <a:solidFill>
                <a:srgbClr val="FF0000"/>
              </a:solidFill>
            </a:endParaRPr>
          </a:p>
          <a:p>
            <a:pPr lvl="0"/>
            <a:r>
              <a:rPr lang="uz-Cyrl-UZ" b="1" dirty="0">
                <a:solidFill>
                  <a:srgbClr val="FF0000"/>
                </a:solidFill>
              </a:rPr>
              <a:t>Bli</a:t>
            </a:r>
            <a:r>
              <a:rPr lang="en-US" b="1" dirty="0">
                <a:solidFill>
                  <a:srgbClr val="FF0000"/>
                </a:solidFill>
              </a:rPr>
              <a:t>t</a:t>
            </a:r>
            <a:r>
              <a:rPr lang="uz-Cyrl-UZ" b="1" dirty="0">
                <a:solidFill>
                  <a:srgbClr val="FF0000"/>
                </a:solidFill>
              </a:rPr>
              <a:t>s-so’rov </a:t>
            </a:r>
            <a:endParaRPr lang="ru-RU" dirty="0">
              <a:solidFill>
                <a:srgbClr val="FF0000"/>
              </a:solidFill>
            </a:endParaRPr>
          </a:p>
          <a:p>
            <a:pPr lvl="0"/>
            <a:r>
              <a:rPr lang="uz-Cyrl-UZ" b="1" dirty="0">
                <a:solidFill>
                  <a:srgbClr val="FF0000"/>
                </a:solidFill>
              </a:rPr>
              <a:t>Pinbord </a:t>
            </a:r>
            <a:endParaRPr lang="ru-RU" dirty="0">
              <a:solidFill>
                <a:srgbClr val="FF0000"/>
              </a:solidFill>
            </a:endParaRPr>
          </a:p>
          <a:p>
            <a:pPr lvl="0"/>
            <a:r>
              <a:rPr lang="uz-Cyrl-UZ" b="1" dirty="0">
                <a:solidFill>
                  <a:srgbClr val="FF0000"/>
                </a:solidFill>
              </a:rPr>
              <a:t>Klaster </a:t>
            </a:r>
            <a:endParaRPr lang="ru-RU" dirty="0">
              <a:solidFill>
                <a:srgbClr val="FF0000"/>
              </a:solidFill>
            </a:endParaRPr>
          </a:p>
          <a:p>
            <a:pPr lvl="0"/>
            <a:r>
              <a:rPr lang="ru-RU" b="1" dirty="0" err="1">
                <a:solidFill>
                  <a:srgbClr val="FF0000"/>
                </a:solidFill>
              </a:rPr>
              <a:t>Muammoli</a:t>
            </a:r>
            <a:r>
              <a:rPr lang="ru-RU" b="1" dirty="0">
                <a:solidFill>
                  <a:srgbClr val="FF0000"/>
                </a:solidFill>
              </a:rPr>
              <a:t> </a:t>
            </a:r>
            <a:r>
              <a:rPr lang="ru-RU" b="1" dirty="0" err="1">
                <a:solidFill>
                  <a:srgbClr val="FF0000"/>
                </a:solidFill>
              </a:rPr>
              <a:t>vaziyat</a:t>
            </a:r>
            <a:r>
              <a:rPr lang="ru-RU" b="1" dirty="0">
                <a:solidFill>
                  <a:srgbClr val="FF0000"/>
                </a:solidFill>
              </a:rPr>
              <a:t> </a:t>
            </a:r>
            <a:endParaRPr lang="ru-RU" dirty="0">
              <a:solidFill>
                <a:srgbClr val="FF0000"/>
              </a:solidFill>
            </a:endParaRPr>
          </a:p>
          <a:p>
            <a:pPr lvl="0"/>
            <a:r>
              <a:rPr lang="uz-Cyrl-UZ" b="1" dirty="0">
                <a:solidFill>
                  <a:srgbClr val="FF0000"/>
                </a:solidFill>
              </a:rPr>
              <a:t>Venn diagrammasi </a:t>
            </a:r>
            <a:endParaRPr lang="ru-RU" dirty="0">
              <a:solidFill>
                <a:srgbClr val="FF0000"/>
              </a:solidFill>
            </a:endParaRPr>
          </a:p>
          <a:p>
            <a:pPr lvl="0"/>
            <a:r>
              <a:rPr lang="ru-RU" b="1" dirty="0">
                <a:solidFill>
                  <a:srgbClr val="FF0000"/>
                </a:solidFill>
              </a:rPr>
              <a:t>B</a:t>
            </a:r>
            <a:r>
              <a:rPr lang="uz-Cyrl-UZ" b="1" dirty="0">
                <a:solidFill>
                  <a:srgbClr val="FF0000"/>
                </a:solidFill>
              </a:rPr>
              <a:t>aliq skeleti </a:t>
            </a:r>
            <a:endParaRPr lang="ru-RU" dirty="0">
              <a:solidFill>
                <a:srgbClr val="FF0000"/>
              </a:solidFill>
            </a:endParaRPr>
          </a:p>
          <a:p>
            <a:pPr eaLnBrk="1" hangingPunct="1">
              <a:lnSpc>
                <a:spcPct val="90000"/>
              </a:lnSpc>
            </a:pPr>
            <a:endParaRPr lang="uz-Cyrl-UZ" altLang="ru-RU" sz="2400" b="1" dirty="0">
              <a:latin typeface="Times New Roman" pitchFamily="18" charset="0"/>
            </a:endParaRPr>
          </a:p>
        </p:txBody>
      </p:sp>
      <p:sp>
        <p:nvSpPr>
          <p:cNvPr id="281603" name="Rectangle 3"/>
          <p:cNvSpPr>
            <a:spLocks noGrp="1" noChangeArrowheads="1"/>
          </p:cNvSpPr>
          <p:nvPr>
            <p:ph sz="half" idx="2"/>
          </p:nvPr>
        </p:nvSpPr>
        <p:spPr>
          <a:xfrm>
            <a:off x="5199063" y="2132013"/>
            <a:ext cx="4600575" cy="5184775"/>
          </a:xfrm>
        </p:spPr>
        <p:txBody>
          <a:bodyPr/>
          <a:lstStyle/>
          <a:p>
            <a:pPr lvl="0"/>
            <a:r>
              <a:rPr lang="uz-Cyrl-UZ" b="1" dirty="0">
                <a:solidFill>
                  <a:srgbClr val="FF0000"/>
                </a:solidFill>
              </a:rPr>
              <a:t>B</a:t>
            </a:r>
            <a:r>
              <a:rPr lang="en-US" b="1" dirty="0">
                <a:solidFill>
                  <a:srgbClr val="FF0000"/>
                </a:solidFill>
              </a:rPr>
              <a:t>-</a:t>
            </a:r>
            <a:r>
              <a:rPr lang="uz-Cyrl-UZ" b="1" dirty="0">
                <a:solidFill>
                  <a:srgbClr val="FF0000"/>
                </a:solidFill>
              </a:rPr>
              <a:t>B</a:t>
            </a:r>
            <a:r>
              <a:rPr lang="en-US" b="1" dirty="0">
                <a:solidFill>
                  <a:srgbClr val="FF0000"/>
                </a:solidFill>
              </a:rPr>
              <a:t>-</a:t>
            </a:r>
            <a:r>
              <a:rPr lang="uz-Cyrl-UZ" b="1" dirty="0">
                <a:solidFill>
                  <a:srgbClr val="FF0000"/>
                </a:solidFill>
              </a:rPr>
              <a:t>B </a:t>
            </a:r>
            <a:endParaRPr lang="ru-RU" dirty="0">
              <a:solidFill>
                <a:srgbClr val="FF0000"/>
              </a:solidFill>
            </a:endParaRPr>
          </a:p>
          <a:p>
            <a:pPr lvl="0"/>
            <a:r>
              <a:rPr lang="uz-Cyrl-UZ" b="1" dirty="0">
                <a:solidFill>
                  <a:srgbClr val="FF0000"/>
                </a:solidFill>
              </a:rPr>
              <a:t>Keys-stadi</a:t>
            </a:r>
            <a:endParaRPr lang="ru-RU" dirty="0">
              <a:solidFill>
                <a:srgbClr val="FF0000"/>
              </a:solidFill>
            </a:endParaRPr>
          </a:p>
          <a:p>
            <a:pPr lvl="0"/>
            <a:r>
              <a:rPr lang="uz-Cyrl-UZ" b="1" dirty="0">
                <a:solidFill>
                  <a:srgbClr val="FF0000"/>
                </a:solidFill>
              </a:rPr>
              <a:t>Loyihalash</a:t>
            </a:r>
            <a:endParaRPr lang="ru-RU" dirty="0">
              <a:solidFill>
                <a:srgbClr val="FF0000"/>
              </a:solidFill>
            </a:endParaRPr>
          </a:p>
          <a:p>
            <a:pPr lvl="0"/>
            <a:r>
              <a:rPr lang="uz-Cyrl-UZ" b="1" dirty="0">
                <a:solidFill>
                  <a:srgbClr val="FF0000"/>
                </a:solidFill>
              </a:rPr>
              <a:t>Rolli o’yin va h.k. </a:t>
            </a:r>
            <a:endParaRPr lang="ru-RU" dirty="0">
              <a:solidFill>
                <a:srgbClr val="FF0000"/>
              </a:solidFill>
            </a:endParaRPr>
          </a:p>
        </p:txBody>
      </p:sp>
      <p:sp>
        <p:nvSpPr>
          <p:cNvPr id="30724" name="Номер слайда 6"/>
          <p:cNvSpPr>
            <a:spLocks noGrp="1"/>
          </p:cNvSpPr>
          <p:nvPr>
            <p:ph type="sldNum" sz="quarter" idx="12"/>
          </p:nvPr>
        </p:nvSpPr>
        <p:spPr>
          <a:noFill/>
          <a:ln>
            <a:miter lim="800000"/>
            <a:headEnd/>
            <a:tailEnd/>
          </a:ln>
        </p:spPr>
        <p:txBody>
          <a:bodyPr/>
          <a:lstStyle/>
          <a:p>
            <a:fld id="{C2C2FC0F-DCDE-46FE-88D7-A4431916DA43}" type="slidenum">
              <a:rPr lang="ru-RU" altLang="ru-RU" sz="1000" smtClean="0">
                <a:solidFill>
                  <a:schemeClr val="tx1"/>
                </a:solidFill>
                <a:latin typeface="Arial" pitchFamily="34" charset="0"/>
              </a:rPr>
              <a:pPr/>
              <a:t>6</a:t>
            </a:fld>
            <a:endParaRPr lang="ru-RU" altLang="ru-RU" sz="1000">
              <a:solidFill>
                <a:schemeClr val="tx1"/>
              </a:solidFill>
              <a:latin typeface="Arial" pitchFamily="34" charset="0"/>
            </a:endParaRPr>
          </a:p>
        </p:txBody>
      </p:sp>
      <p:sp>
        <p:nvSpPr>
          <p:cNvPr id="281604" name="WordArt 4"/>
          <p:cNvSpPr>
            <a:spLocks noChangeArrowheads="1" noChangeShapeType="1" noTextEdit="1"/>
          </p:cNvSpPr>
          <p:nvPr/>
        </p:nvSpPr>
        <p:spPr bwMode="auto">
          <a:xfrm>
            <a:off x="1236488" y="757238"/>
            <a:ext cx="6719888" cy="792162"/>
          </a:xfrm>
          <a:prstGeom prst="rect">
            <a:avLst/>
          </a:prstGeom>
        </p:spPr>
        <p:txBody>
          <a:bodyPr wrap="none" fromWordArt="1">
            <a:prstTxWarp prst="textDeflate">
              <a:avLst>
                <a:gd name="adj" fmla="val 13028"/>
              </a:avLst>
            </a:prstTxWarp>
          </a:bodyPr>
          <a:lstStyle/>
          <a:p>
            <a:r>
              <a:rPr lang="ru-RU" sz="3600" b="1" dirty="0"/>
              <a:t>INTERFAOL TA’LIM METODLARI</a:t>
            </a:r>
            <a:endParaRPr lang="ru-RU" sz="3600"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81604"/>
                                        </p:tgtEl>
                                        <p:attrNameLst>
                                          <p:attrName>style.visibility</p:attrName>
                                        </p:attrNameLst>
                                      </p:cBhvr>
                                      <p:to>
                                        <p:strVal val="visible"/>
                                      </p:to>
                                    </p:set>
                                    <p:animEffect transition="in" filter="circle(in)">
                                      <p:cBhvr>
                                        <p:cTn id="7" dur="2000"/>
                                        <p:tgtEl>
                                          <p:spTgt spid="281604"/>
                                        </p:tgtEl>
                                      </p:cBhvr>
                                    </p:animEffect>
                                  </p:childTnLst>
                                </p:cTn>
                              </p:par>
                            </p:childTnLst>
                          </p:cTn>
                        </p:par>
                        <p:par>
                          <p:cTn id="8" fill="hold" nodeType="afterGroup">
                            <p:stCondLst>
                              <p:cond delay="2000"/>
                            </p:stCondLst>
                            <p:childTnLst>
                              <p:par>
                                <p:cTn id="9" presetID="22" presetClass="entr" presetSubtype="4" fill="hold" grpId="0" nodeType="afterEffect">
                                  <p:stCondLst>
                                    <p:cond delay="0"/>
                                  </p:stCondLst>
                                  <p:childTnLst>
                                    <p:set>
                                      <p:cBhvr>
                                        <p:cTn id="10" dur="1" fill="hold">
                                          <p:stCondLst>
                                            <p:cond delay="0"/>
                                          </p:stCondLst>
                                        </p:cTn>
                                        <p:tgtEl>
                                          <p:spTgt spid="281602">
                                            <p:txEl>
                                              <p:pRg st="0" end="0"/>
                                            </p:txEl>
                                          </p:spTgt>
                                        </p:tgtEl>
                                        <p:attrNameLst>
                                          <p:attrName>style.visibility</p:attrName>
                                        </p:attrNameLst>
                                      </p:cBhvr>
                                      <p:to>
                                        <p:strVal val="visible"/>
                                      </p:to>
                                    </p:set>
                                    <p:animEffect transition="in" filter="wipe(down)">
                                      <p:cBhvr>
                                        <p:cTn id="11" dur="500"/>
                                        <p:tgtEl>
                                          <p:spTgt spid="281602">
                                            <p:txEl>
                                              <p:pRg st="0" end="0"/>
                                            </p:txEl>
                                          </p:spTgt>
                                        </p:tgtEl>
                                      </p:cBhvr>
                                    </p:animEffect>
                                  </p:childTnLst>
                                </p:cTn>
                              </p:par>
                            </p:childTnLst>
                          </p:cTn>
                        </p:par>
                        <p:par>
                          <p:cTn id="12" fill="hold">
                            <p:stCondLst>
                              <p:cond delay="2500"/>
                            </p:stCondLst>
                            <p:childTnLst>
                              <p:par>
                                <p:cTn id="13" presetID="22" presetClass="entr" presetSubtype="4" fill="hold" grpId="0" nodeType="afterEffect">
                                  <p:stCondLst>
                                    <p:cond delay="0"/>
                                  </p:stCondLst>
                                  <p:childTnLst>
                                    <p:set>
                                      <p:cBhvr>
                                        <p:cTn id="14" dur="1" fill="hold">
                                          <p:stCondLst>
                                            <p:cond delay="0"/>
                                          </p:stCondLst>
                                        </p:cTn>
                                        <p:tgtEl>
                                          <p:spTgt spid="281602">
                                            <p:txEl>
                                              <p:pRg st="1" end="1"/>
                                            </p:txEl>
                                          </p:spTgt>
                                        </p:tgtEl>
                                        <p:attrNameLst>
                                          <p:attrName>style.visibility</p:attrName>
                                        </p:attrNameLst>
                                      </p:cBhvr>
                                      <p:to>
                                        <p:strVal val="visible"/>
                                      </p:to>
                                    </p:set>
                                    <p:animEffect transition="in" filter="wipe(down)">
                                      <p:cBhvr>
                                        <p:cTn id="15" dur="500"/>
                                        <p:tgtEl>
                                          <p:spTgt spid="281602">
                                            <p:txEl>
                                              <p:pRg st="1" end="1"/>
                                            </p:txEl>
                                          </p:spTgt>
                                        </p:tgtEl>
                                      </p:cBhvr>
                                    </p:animEffect>
                                  </p:childTnLst>
                                </p:cTn>
                              </p:par>
                            </p:childTnLst>
                          </p:cTn>
                        </p:par>
                        <p:par>
                          <p:cTn id="16" fill="hold">
                            <p:stCondLst>
                              <p:cond delay="3000"/>
                            </p:stCondLst>
                            <p:childTnLst>
                              <p:par>
                                <p:cTn id="17" presetID="22" presetClass="entr" presetSubtype="4" fill="hold" grpId="0" nodeType="afterEffect">
                                  <p:stCondLst>
                                    <p:cond delay="0"/>
                                  </p:stCondLst>
                                  <p:childTnLst>
                                    <p:set>
                                      <p:cBhvr>
                                        <p:cTn id="18" dur="1" fill="hold">
                                          <p:stCondLst>
                                            <p:cond delay="0"/>
                                          </p:stCondLst>
                                        </p:cTn>
                                        <p:tgtEl>
                                          <p:spTgt spid="281602">
                                            <p:txEl>
                                              <p:pRg st="2" end="2"/>
                                            </p:txEl>
                                          </p:spTgt>
                                        </p:tgtEl>
                                        <p:attrNameLst>
                                          <p:attrName>style.visibility</p:attrName>
                                        </p:attrNameLst>
                                      </p:cBhvr>
                                      <p:to>
                                        <p:strVal val="visible"/>
                                      </p:to>
                                    </p:set>
                                    <p:animEffect transition="in" filter="wipe(down)">
                                      <p:cBhvr>
                                        <p:cTn id="19" dur="500"/>
                                        <p:tgtEl>
                                          <p:spTgt spid="281602">
                                            <p:txEl>
                                              <p:pRg st="2" end="2"/>
                                            </p:txEl>
                                          </p:spTgt>
                                        </p:tgtEl>
                                      </p:cBhvr>
                                    </p:animEffect>
                                  </p:childTnLst>
                                </p:cTn>
                              </p:par>
                            </p:childTnLst>
                          </p:cTn>
                        </p:par>
                        <p:par>
                          <p:cTn id="20" fill="hold">
                            <p:stCondLst>
                              <p:cond delay="3500"/>
                            </p:stCondLst>
                            <p:childTnLst>
                              <p:par>
                                <p:cTn id="21" presetID="22" presetClass="entr" presetSubtype="4" fill="hold" grpId="0" nodeType="afterEffect">
                                  <p:stCondLst>
                                    <p:cond delay="0"/>
                                  </p:stCondLst>
                                  <p:childTnLst>
                                    <p:set>
                                      <p:cBhvr>
                                        <p:cTn id="22" dur="1" fill="hold">
                                          <p:stCondLst>
                                            <p:cond delay="0"/>
                                          </p:stCondLst>
                                        </p:cTn>
                                        <p:tgtEl>
                                          <p:spTgt spid="281602">
                                            <p:txEl>
                                              <p:pRg st="3" end="3"/>
                                            </p:txEl>
                                          </p:spTgt>
                                        </p:tgtEl>
                                        <p:attrNameLst>
                                          <p:attrName>style.visibility</p:attrName>
                                        </p:attrNameLst>
                                      </p:cBhvr>
                                      <p:to>
                                        <p:strVal val="visible"/>
                                      </p:to>
                                    </p:set>
                                    <p:animEffect transition="in" filter="wipe(down)">
                                      <p:cBhvr>
                                        <p:cTn id="23" dur="500"/>
                                        <p:tgtEl>
                                          <p:spTgt spid="281602">
                                            <p:txEl>
                                              <p:pRg st="3" end="3"/>
                                            </p:txEl>
                                          </p:spTgt>
                                        </p:tgtEl>
                                      </p:cBhvr>
                                    </p:animEffect>
                                  </p:childTnLst>
                                </p:cTn>
                              </p:par>
                            </p:childTnLst>
                          </p:cTn>
                        </p:par>
                        <p:par>
                          <p:cTn id="24" fill="hold">
                            <p:stCondLst>
                              <p:cond delay="4000"/>
                            </p:stCondLst>
                            <p:childTnLst>
                              <p:par>
                                <p:cTn id="25" presetID="22" presetClass="entr" presetSubtype="4" fill="hold" grpId="0" nodeType="afterEffect">
                                  <p:stCondLst>
                                    <p:cond delay="0"/>
                                  </p:stCondLst>
                                  <p:childTnLst>
                                    <p:set>
                                      <p:cBhvr>
                                        <p:cTn id="26" dur="1" fill="hold">
                                          <p:stCondLst>
                                            <p:cond delay="0"/>
                                          </p:stCondLst>
                                        </p:cTn>
                                        <p:tgtEl>
                                          <p:spTgt spid="281602">
                                            <p:txEl>
                                              <p:pRg st="4" end="4"/>
                                            </p:txEl>
                                          </p:spTgt>
                                        </p:tgtEl>
                                        <p:attrNameLst>
                                          <p:attrName>style.visibility</p:attrName>
                                        </p:attrNameLst>
                                      </p:cBhvr>
                                      <p:to>
                                        <p:strVal val="visible"/>
                                      </p:to>
                                    </p:set>
                                    <p:animEffect transition="in" filter="wipe(down)">
                                      <p:cBhvr>
                                        <p:cTn id="27" dur="500"/>
                                        <p:tgtEl>
                                          <p:spTgt spid="281602">
                                            <p:txEl>
                                              <p:pRg st="4" end="4"/>
                                            </p:txEl>
                                          </p:spTgt>
                                        </p:tgtEl>
                                      </p:cBhvr>
                                    </p:animEffect>
                                  </p:childTnLst>
                                </p:cTn>
                              </p:par>
                            </p:childTnLst>
                          </p:cTn>
                        </p:par>
                        <p:par>
                          <p:cTn id="28" fill="hold">
                            <p:stCondLst>
                              <p:cond delay="4500"/>
                            </p:stCondLst>
                            <p:childTnLst>
                              <p:par>
                                <p:cTn id="29" presetID="22" presetClass="entr" presetSubtype="4" fill="hold" grpId="0" nodeType="afterEffect">
                                  <p:stCondLst>
                                    <p:cond delay="0"/>
                                  </p:stCondLst>
                                  <p:childTnLst>
                                    <p:set>
                                      <p:cBhvr>
                                        <p:cTn id="30" dur="1" fill="hold">
                                          <p:stCondLst>
                                            <p:cond delay="0"/>
                                          </p:stCondLst>
                                        </p:cTn>
                                        <p:tgtEl>
                                          <p:spTgt spid="281602">
                                            <p:txEl>
                                              <p:pRg st="5" end="5"/>
                                            </p:txEl>
                                          </p:spTgt>
                                        </p:tgtEl>
                                        <p:attrNameLst>
                                          <p:attrName>style.visibility</p:attrName>
                                        </p:attrNameLst>
                                      </p:cBhvr>
                                      <p:to>
                                        <p:strVal val="visible"/>
                                      </p:to>
                                    </p:set>
                                    <p:animEffect transition="in" filter="wipe(down)">
                                      <p:cBhvr>
                                        <p:cTn id="31" dur="500"/>
                                        <p:tgtEl>
                                          <p:spTgt spid="281602">
                                            <p:txEl>
                                              <p:pRg st="5" end="5"/>
                                            </p:txEl>
                                          </p:spTgt>
                                        </p:tgtEl>
                                      </p:cBhvr>
                                    </p:animEffect>
                                  </p:childTnLst>
                                </p:cTn>
                              </p:par>
                            </p:childTnLst>
                          </p:cTn>
                        </p:par>
                        <p:par>
                          <p:cTn id="32" fill="hold">
                            <p:stCondLst>
                              <p:cond delay="5000"/>
                            </p:stCondLst>
                            <p:childTnLst>
                              <p:par>
                                <p:cTn id="33" presetID="22" presetClass="entr" presetSubtype="4" fill="hold" grpId="0" nodeType="afterEffect">
                                  <p:stCondLst>
                                    <p:cond delay="0"/>
                                  </p:stCondLst>
                                  <p:childTnLst>
                                    <p:set>
                                      <p:cBhvr>
                                        <p:cTn id="34" dur="1" fill="hold">
                                          <p:stCondLst>
                                            <p:cond delay="0"/>
                                          </p:stCondLst>
                                        </p:cTn>
                                        <p:tgtEl>
                                          <p:spTgt spid="281602">
                                            <p:txEl>
                                              <p:pRg st="6" end="6"/>
                                            </p:txEl>
                                          </p:spTgt>
                                        </p:tgtEl>
                                        <p:attrNameLst>
                                          <p:attrName>style.visibility</p:attrName>
                                        </p:attrNameLst>
                                      </p:cBhvr>
                                      <p:to>
                                        <p:strVal val="visible"/>
                                      </p:to>
                                    </p:set>
                                    <p:animEffect transition="in" filter="wipe(down)">
                                      <p:cBhvr>
                                        <p:cTn id="35" dur="500"/>
                                        <p:tgtEl>
                                          <p:spTgt spid="281602">
                                            <p:txEl>
                                              <p:pRg st="6" end="6"/>
                                            </p:txEl>
                                          </p:spTgt>
                                        </p:tgtEl>
                                      </p:cBhvr>
                                    </p:animEffect>
                                  </p:childTnLst>
                                </p:cTn>
                              </p:par>
                            </p:childTnLst>
                          </p:cTn>
                        </p:par>
                        <p:par>
                          <p:cTn id="36" fill="hold" nodeType="afterGroup">
                            <p:stCondLst>
                              <p:cond delay="5500"/>
                            </p:stCondLst>
                            <p:childTnLst>
                              <p:par>
                                <p:cTn id="37" presetID="22" presetClass="entr" presetSubtype="4" fill="hold" grpId="0" nodeType="afterEffect">
                                  <p:stCondLst>
                                    <p:cond delay="0"/>
                                  </p:stCondLst>
                                  <p:childTnLst>
                                    <p:set>
                                      <p:cBhvr>
                                        <p:cTn id="38" dur="1" fill="hold">
                                          <p:stCondLst>
                                            <p:cond delay="0"/>
                                          </p:stCondLst>
                                        </p:cTn>
                                        <p:tgtEl>
                                          <p:spTgt spid="281603">
                                            <p:txEl>
                                              <p:pRg st="0" end="0"/>
                                            </p:txEl>
                                          </p:spTgt>
                                        </p:tgtEl>
                                        <p:attrNameLst>
                                          <p:attrName>style.visibility</p:attrName>
                                        </p:attrNameLst>
                                      </p:cBhvr>
                                      <p:to>
                                        <p:strVal val="visible"/>
                                      </p:to>
                                    </p:set>
                                    <p:animEffect transition="in" filter="wipe(down)">
                                      <p:cBhvr>
                                        <p:cTn id="39" dur="500"/>
                                        <p:tgtEl>
                                          <p:spTgt spid="281603">
                                            <p:txEl>
                                              <p:pRg st="0" end="0"/>
                                            </p:txEl>
                                          </p:spTgt>
                                        </p:tgtEl>
                                      </p:cBhvr>
                                    </p:animEffect>
                                  </p:childTnLst>
                                </p:cTn>
                              </p:par>
                            </p:childTnLst>
                          </p:cTn>
                        </p:par>
                        <p:par>
                          <p:cTn id="40" fill="hold">
                            <p:stCondLst>
                              <p:cond delay="6000"/>
                            </p:stCondLst>
                            <p:childTnLst>
                              <p:par>
                                <p:cTn id="41" presetID="22" presetClass="entr" presetSubtype="4" fill="hold" grpId="0" nodeType="afterEffect">
                                  <p:stCondLst>
                                    <p:cond delay="0"/>
                                  </p:stCondLst>
                                  <p:childTnLst>
                                    <p:set>
                                      <p:cBhvr>
                                        <p:cTn id="42" dur="1" fill="hold">
                                          <p:stCondLst>
                                            <p:cond delay="0"/>
                                          </p:stCondLst>
                                        </p:cTn>
                                        <p:tgtEl>
                                          <p:spTgt spid="281603">
                                            <p:txEl>
                                              <p:pRg st="1" end="1"/>
                                            </p:txEl>
                                          </p:spTgt>
                                        </p:tgtEl>
                                        <p:attrNameLst>
                                          <p:attrName>style.visibility</p:attrName>
                                        </p:attrNameLst>
                                      </p:cBhvr>
                                      <p:to>
                                        <p:strVal val="visible"/>
                                      </p:to>
                                    </p:set>
                                    <p:animEffect transition="in" filter="wipe(down)">
                                      <p:cBhvr>
                                        <p:cTn id="43" dur="500"/>
                                        <p:tgtEl>
                                          <p:spTgt spid="281603">
                                            <p:txEl>
                                              <p:pRg st="1" end="1"/>
                                            </p:txEl>
                                          </p:spTgt>
                                        </p:tgtEl>
                                      </p:cBhvr>
                                    </p:animEffect>
                                  </p:childTnLst>
                                </p:cTn>
                              </p:par>
                            </p:childTnLst>
                          </p:cTn>
                        </p:par>
                        <p:par>
                          <p:cTn id="44" fill="hold">
                            <p:stCondLst>
                              <p:cond delay="6500"/>
                            </p:stCondLst>
                            <p:childTnLst>
                              <p:par>
                                <p:cTn id="45" presetID="22" presetClass="entr" presetSubtype="4" fill="hold" grpId="0" nodeType="afterEffect">
                                  <p:stCondLst>
                                    <p:cond delay="0"/>
                                  </p:stCondLst>
                                  <p:childTnLst>
                                    <p:set>
                                      <p:cBhvr>
                                        <p:cTn id="46" dur="1" fill="hold">
                                          <p:stCondLst>
                                            <p:cond delay="0"/>
                                          </p:stCondLst>
                                        </p:cTn>
                                        <p:tgtEl>
                                          <p:spTgt spid="281603">
                                            <p:txEl>
                                              <p:pRg st="2" end="2"/>
                                            </p:txEl>
                                          </p:spTgt>
                                        </p:tgtEl>
                                        <p:attrNameLst>
                                          <p:attrName>style.visibility</p:attrName>
                                        </p:attrNameLst>
                                      </p:cBhvr>
                                      <p:to>
                                        <p:strVal val="visible"/>
                                      </p:to>
                                    </p:set>
                                    <p:animEffect transition="in" filter="wipe(down)">
                                      <p:cBhvr>
                                        <p:cTn id="47" dur="500"/>
                                        <p:tgtEl>
                                          <p:spTgt spid="281603">
                                            <p:txEl>
                                              <p:pRg st="2" end="2"/>
                                            </p:txEl>
                                          </p:spTgt>
                                        </p:tgtEl>
                                      </p:cBhvr>
                                    </p:animEffect>
                                  </p:childTnLst>
                                </p:cTn>
                              </p:par>
                            </p:childTnLst>
                          </p:cTn>
                        </p:par>
                        <p:par>
                          <p:cTn id="48" fill="hold">
                            <p:stCondLst>
                              <p:cond delay="7000"/>
                            </p:stCondLst>
                            <p:childTnLst>
                              <p:par>
                                <p:cTn id="49" presetID="22" presetClass="entr" presetSubtype="4" fill="hold" grpId="0" nodeType="afterEffect">
                                  <p:stCondLst>
                                    <p:cond delay="0"/>
                                  </p:stCondLst>
                                  <p:childTnLst>
                                    <p:set>
                                      <p:cBhvr>
                                        <p:cTn id="50" dur="1" fill="hold">
                                          <p:stCondLst>
                                            <p:cond delay="0"/>
                                          </p:stCondLst>
                                        </p:cTn>
                                        <p:tgtEl>
                                          <p:spTgt spid="281603">
                                            <p:txEl>
                                              <p:pRg st="3" end="3"/>
                                            </p:txEl>
                                          </p:spTgt>
                                        </p:tgtEl>
                                        <p:attrNameLst>
                                          <p:attrName>style.visibility</p:attrName>
                                        </p:attrNameLst>
                                      </p:cBhvr>
                                      <p:to>
                                        <p:strVal val="visible"/>
                                      </p:to>
                                    </p:set>
                                    <p:animEffect transition="in" filter="wipe(down)">
                                      <p:cBhvr>
                                        <p:cTn id="51" dur="500"/>
                                        <p:tgtEl>
                                          <p:spTgt spid="2816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2" grpId="0" build="p"/>
      <p:bldP spid="281603" grpId="0" build="p"/>
      <p:bldP spid="281604"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a:xfrm>
            <a:off x="451592" y="609600"/>
            <a:ext cx="8224864" cy="720725"/>
          </a:xfrm>
        </p:spPr>
        <p:txBody>
          <a:bodyPr/>
          <a:lstStyle/>
          <a:p>
            <a:pPr algn="ctr"/>
            <a:r>
              <a:rPr lang="uz-Cyrl-UZ" sz="3200" b="1" i="1" dirty="0"/>
              <a:t>INTERFAOL TA’LIM METODLAR</a:t>
            </a:r>
            <a:endParaRPr lang="ru-RU" sz="3200" dirty="0"/>
          </a:p>
        </p:txBody>
      </p:sp>
      <p:sp>
        <p:nvSpPr>
          <p:cNvPr id="223235" name="Rectangle 3"/>
          <p:cNvSpPr>
            <a:spLocks noGrp="1" noChangeArrowheads="1"/>
          </p:cNvSpPr>
          <p:nvPr>
            <p:ph idx="1"/>
          </p:nvPr>
        </p:nvSpPr>
        <p:spPr>
          <a:xfrm>
            <a:off x="785786" y="1557338"/>
            <a:ext cx="7072363" cy="3816350"/>
          </a:xfrm>
        </p:spPr>
        <p:txBody>
          <a:bodyPr>
            <a:normAutofit lnSpcReduction="10000"/>
          </a:bodyPr>
          <a:lstStyle/>
          <a:p>
            <a:pPr algn="just">
              <a:lnSpc>
                <a:spcPct val="150000"/>
              </a:lnSpc>
            </a:pPr>
            <a:r>
              <a:rPr lang="uz-Cyrl-UZ" altLang="ru-RU" sz="1300" b="1" dirty="0">
                <a:solidFill>
                  <a:schemeClr val="tx1"/>
                </a:solidFill>
                <a:latin typeface="Times New Roman" pitchFamily="18" charset="0"/>
                <a:cs typeface="Times New Roman" pitchFamily="18" charset="0"/>
              </a:rPr>
              <a:t> </a:t>
            </a:r>
            <a:r>
              <a:rPr lang="uz-Cyrl-UZ" sz="2800" b="1" dirty="0">
                <a:latin typeface="Times New Roman" pitchFamily="18" charset="0"/>
                <a:cs typeface="Times New Roman" pitchFamily="18" charset="0"/>
              </a:rPr>
              <a:t>ta’lim beruvchi va ta’lim oluvchining o’zaro faoliyatini ta’minlovchi, ularni faollashtiruvchi va mustaqil fikrlashga undovchi hamda ta’lim olishga bo’lgan motivastiyani oshirishga yo’naltirilgan  metodlardir.</a:t>
            </a:r>
            <a:endParaRPr lang="ru-RU" sz="2800" dirty="0">
              <a:latin typeface="Times New Roman" pitchFamily="18" charset="0"/>
              <a:cs typeface="Times New Roman" pitchFamily="18" charset="0"/>
            </a:endParaRPr>
          </a:p>
        </p:txBody>
      </p:sp>
      <p:pic>
        <p:nvPicPr>
          <p:cNvPr id="223236" name="Picture 4" descr="PE01561_"/>
          <p:cNvPicPr>
            <a:picLocks noChangeAspect="1" noChangeArrowheads="1"/>
          </p:cNvPicPr>
          <p:nvPr/>
        </p:nvPicPr>
        <p:blipFill>
          <a:blip r:embed="rId2"/>
          <a:srcRect/>
          <a:stretch>
            <a:fillRect/>
          </a:stretch>
        </p:blipFill>
        <p:spPr bwMode="auto">
          <a:xfrm>
            <a:off x="5233988" y="4862513"/>
            <a:ext cx="2941637" cy="1995487"/>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223234"/>
                                        </p:tgtEl>
                                        <p:attrNameLst>
                                          <p:attrName>style.visibility</p:attrName>
                                        </p:attrNameLst>
                                      </p:cBhvr>
                                      <p:to>
                                        <p:strVal val="visible"/>
                                      </p:to>
                                    </p:set>
                                    <p:animEffect transition="in" filter="wipe(left)">
                                      <p:cBhvr>
                                        <p:cTn id="7" dur="1000"/>
                                        <p:tgtEl>
                                          <p:spTgt spid="223234"/>
                                        </p:tgtEl>
                                      </p:cBhvr>
                                    </p:animEffect>
                                  </p:childTnLst>
                                </p:cTn>
                              </p:par>
                            </p:childTnLst>
                          </p:cTn>
                        </p:par>
                        <p:par>
                          <p:cTn id="8" fill="hold" nodeType="afterGroup">
                            <p:stCondLst>
                              <p:cond delay="1000"/>
                            </p:stCondLst>
                            <p:childTnLst>
                              <p:par>
                                <p:cTn id="9" presetID="22" presetClass="entr" presetSubtype="1" fill="hold" grpId="0" nodeType="afterEffect">
                                  <p:stCondLst>
                                    <p:cond delay="0"/>
                                  </p:stCondLst>
                                  <p:childTnLst>
                                    <p:set>
                                      <p:cBhvr>
                                        <p:cTn id="10" dur="1" fill="hold">
                                          <p:stCondLst>
                                            <p:cond delay="0"/>
                                          </p:stCondLst>
                                        </p:cTn>
                                        <p:tgtEl>
                                          <p:spTgt spid="223235">
                                            <p:txEl>
                                              <p:pRg st="0" end="0"/>
                                            </p:txEl>
                                          </p:spTgt>
                                        </p:tgtEl>
                                        <p:attrNameLst>
                                          <p:attrName>style.visibility</p:attrName>
                                        </p:attrNameLst>
                                      </p:cBhvr>
                                      <p:to>
                                        <p:strVal val="visible"/>
                                      </p:to>
                                    </p:set>
                                    <p:animEffect transition="in" filter="wipe(up)">
                                      <p:cBhvr>
                                        <p:cTn id="11" dur="500"/>
                                        <p:tgtEl>
                                          <p:spTgt spid="223235">
                                            <p:txEl>
                                              <p:pRg st="0" end="0"/>
                                            </p:txEl>
                                          </p:spTgt>
                                        </p:tgtEl>
                                      </p:cBhvr>
                                    </p:animEffect>
                                  </p:childTnLst>
                                </p:cTn>
                              </p:par>
                            </p:childTnLst>
                          </p:cTn>
                        </p:par>
                        <p:par>
                          <p:cTn id="12" fill="hold" nodeType="afterGroup">
                            <p:stCondLst>
                              <p:cond delay="1500"/>
                            </p:stCondLst>
                            <p:childTnLst>
                              <p:par>
                                <p:cTn id="13" presetID="31" presetClass="entr" presetSubtype="0" fill="hold" nodeType="afterEffect">
                                  <p:stCondLst>
                                    <p:cond delay="0"/>
                                  </p:stCondLst>
                                  <p:iterate type="lt">
                                    <p:tmPct val="5000"/>
                                  </p:iterate>
                                  <p:childTnLst>
                                    <p:set>
                                      <p:cBhvr>
                                        <p:cTn id="14" dur="1" fill="hold">
                                          <p:stCondLst>
                                            <p:cond delay="0"/>
                                          </p:stCondLst>
                                        </p:cTn>
                                        <p:tgtEl>
                                          <p:spTgt spid="223236"/>
                                        </p:tgtEl>
                                        <p:attrNameLst>
                                          <p:attrName>style.visibility</p:attrName>
                                        </p:attrNameLst>
                                      </p:cBhvr>
                                      <p:to>
                                        <p:strVal val="visible"/>
                                      </p:to>
                                    </p:set>
                                    <p:anim calcmode="lin" valueType="num">
                                      <p:cBhvr>
                                        <p:cTn id="15" dur="1000" fill="hold"/>
                                        <p:tgtEl>
                                          <p:spTgt spid="223236"/>
                                        </p:tgtEl>
                                        <p:attrNameLst>
                                          <p:attrName>ppt_w</p:attrName>
                                        </p:attrNameLst>
                                      </p:cBhvr>
                                      <p:tavLst>
                                        <p:tav tm="0">
                                          <p:val>
                                            <p:fltVal val="0"/>
                                          </p:val>
                                        </p:tav>
                                        <p:tav tm="100000">
                                          <p:val>
                                            <p:strVal val="#ppt_w"/>
                                          </p:val>
                                        </p:tav>
                                      </p:tavLst>
                                    </p:anim>
                                    <p:anim calcmode="lin" valueType="num">
                                      <p:cBhvr>
                                        <p:cTn id="16" dur="1000" fill="hold"/>
                                        <p:tgtEl>
                                          <p:spTgt spid="223236"/>
                                        </p:tgtEl>
                                        <p:attrNameLst>
                                          <p:attrName>ppt_h</p:attrName>
                                        </p:attrNameLst>
                                      </p:cBhvr>
                                      <p:tavLst>
                                        <p:tav tm="0">
                                          <p:val>
                                            <p:fltVal val="0"/>
                                          </p:val>
                                        </p:tav>
                                        <p:tav tm="100000">
                                          <p:val>
                                            <p:strVal val="#ppt_h"/>
                                          </p:val>
                                        </p:tav>
                                      </p:tavLst>
                                    </p:anim>
                                    <p:anim calcmode="lin" valueType="num">
                                      <p:cBhvr>
                                        <p:cTn id="17" dur="1000" fill="hold"/>
                                        <p:tgtEl>
                                          <p:spTgt spid="223236"/>
                                        </p:tgtEl>
                                        <p:attrNameLst>
                                          <p:attrName>style.rotation</p:attrName>
                                        </p:attrNameLst>
                                      </p:cBhvr>
                                      <p:tavLst>
                                        <p:tav tm="0">
                                          <p:val>
                                            <p:fltVal val="90"/>
                                          </p:val>
                                        </p:tav>
                                        <p:tav tm="100000">
                                          <p:val>
                                            <p:fltVal val="0"/>
                                          </p:val>
                                        </p:tav>
                                      </p:tavLst>
                                    </p:anim>
                                    <p:animEffect transition="in" filter="fade">
                                      <p:cBhvr>
                                        <p:cTn id="18" dur="1000"/>
                                        <p:tgtEl>
                                          <p:spTgt spid="2232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235"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2035" name="Rectangle 3"/>
          <p:cNvSpPr>
            <a:spLocks noGrp="1" noChangeArrowheads="1"/>
          </p:cNvSpPr>
          <p:nvPr>
            <p:ph idx="1"/>
          </p:nvPr>
        </p:nvSpPr>
        <p:spPr>
          <a:xfrm>
            <a:off x="1331913" y="1196752"/>
            <a:ext cx="6889750" cy="5286375"/>
          </a:xfrm>
        </p:spPr>
        <p:txBody>
          <a:bodyPr/>
          <a:lstStyle/>
          <a:p>
            <a:pPr algn="ctr" eaLnBrk="1" hangingPunct="1">
              <a:lnSpc>
                <a:spcPct val="50000"/>
              </a:lnSpc>
              <a:buFont typeface="Wingdings" pitchFamily="2" charset="2"/>
              <a:buNone/>
            </a:pPr>
            <a:endParaRPr lang="en-US" altLang="ru-RU" sz="2800" b="1" i="1" dirty="0">
              <a:solidFill>
                <a:srgbClr val="FF0000"/>
              </a:solidFill>
              <a:latin typeface="BalticaUzbek"/>
            </a:endParaRPr>
          </a:p>
          <a:p>
            <a:pPr algn="ctr" eaLnBrk="1" hangingPunct="1">
              <a:lnSpc>
                <a:spcPct val="50000"/>
              </a:lnSpc>
              <a:buFont typeface="Wingdings" pitchFamily="2" charset="2"/>
              <a:buNone/>
            </a:pPr>
            <a:br>
              <a:rPr lang="ru-RU" altLang="ru-RU" sz="2800" dirty="0">
                <a:solidFill>
                  <a:srgbClr val="000000"/>
                </a:solidFill>
                <a:latin typeface="Times New Roman" pitchFamily="18" charset="0"/>
                <a:cs typeface="Times New Roman" pitchFamily="18" charset="0"/>
              </a:rPr>
            </a:br>
            <a:endParaRPr lang="en-US" altLang="ru-RU" sz="2800" dirty="0">
              <a:solidFill>
                <a:srgbClr val="000000"/>
              </a:solidFill>
              <a:latin typeface="Times New Roman" pitchFamily="18" charset="0"/>
              <a:cs typeface="Times New Roman" pitchFamily="18" charset="0"/>
            </a:endParaRPr>
          </a:p>
          <a:p>
            <a:pPr algn="just">
              <a:lnSpc>
                <a:spcPct val="130000"/>
              </a:lnSpc>
              <a:buNone/>
            </a:pPr>
            <a:r>
              <a:rPr lang="en-US" altLang="ru-RU" sz="2800" dirty="0">
                <a:solidFill>
                  <a:srgbClr val="000000"/>
                </a:solidFill>
                <a:cs typeface="Times New Roman" pitchFamily="18" charset="0"/>
              </a:rPr>
              <a:t>   </a:t>
            </a:r>
            <a:r>
              <a:rPr lang="uz-Cyrl-UZ" altLang="ru-RU" sz="2800" dirty="0">
                <a:solidFill>
                  <a:srgbClr val="000000"/>
                </a:solidFill>
                <a:cs typeface="Times New Roman" pitchFamily="18" charset="0"/>
              </a:rPr>
              <a:t> </a:t>
            </a:r>
            <a:r>
              <a:rPr lang="uz-Cyrl-UZ" sz="2800" b="1" dirty="0"/>
              <a:t>Biror muammo yoki savol bo’yicha ta’lim oluvchilar tomonidan bildirilgan erkin fikr va mulohazalarni to’plab, ular orqali ma’lum bir </a:t>
            </a:r>
            <a:r>
              <a:rPr lang="en-US" sz="2800" b="1" dirty="0"/>
              <a:t>y</a:t>
            </a:r>
            <a:r>
              <a:rPr lang="uz-Cyrl-UZ" sz="2800" b="1" dirty="0"/>
              <a:t>echimga kelinadigan metoddir.</a:t>
            </a:r>
            <a:endParaRPr lang="ru-RU" sz="2800" dirty="0"/>
          </a:p>
          <a:p>
            <a:pPr algn="just" eaLnBrk="1" hangingPunct="1">
              <a:lnSpc>
                <a:spcPct val="130000"/>
              </a:lnSpc>
              <a:buFont typeface="Wingdings" pitchFamily="2" charset="2"/>
              <a:buNone/>
            </a:pPr>
            <a:endParaRPr lang="ru-RU" altLang="ru-RU" sz="2800" b="1" dirty="0">
              <a:solidFill>
                <a:srgbClr val="000000"/>
              </a:solidFill>
              <a:latin typeface="Times New Roman" pitchFamily="18" charset="0"/>
              <a:cs typeface="Times New Roman" pitchFamily="18" charset="0"/>
            </a:endParaRPr>
          </a:p>
        </p:txBody>
      </p:sp>
      <p:grpSp>
        <p:nvGrpSpPr>
          <p:cNvPr id="2" name="Group 61"/>
          <p:cNvGrpSpPr>
            <a:grpSpLocks/>
          </p:cNvGrpSpPr>
          <p:nvPr/>
        </p:nvGrpSpPr>
        <p:grpSpPr bwMode="auto">
          <a:xfrm>
            <a:off x="1403648" y="468313"/>
            <a:ext cx="6670675" cy="1368425"/>
            <a:chOff x="1610" y="210"/>
            <a:chExt cx="2903" cy="862"/>
          </a:xfrm>
        </p:grpSpPr>
        <p:sp>
          <p:nvSpPr>
            <p:cNvPr id="32822" name="WordArt 5"/>
            <p:cNvSpPr>
              <a:spLocks noChangeArrowheads="1" noChangeShapeType="1" noTextEdit="1"/>
            </p:cNvSpPr>
            <p:nvPr/>
          </p:nvSpPr>
          <p:spPr bwMode="auto">
            <a:xfrm>
              <a:off x="1610" y="210"/>
              <a:ext cx="2903" cy="499"/>
            </a:xfrm>
            <a:prstGeom prst="rect">
              <a:avLst/>
            </a:prstGeom>
          </p:spPr>
          <p:txBody>
            <a:bodyPr wrap="none" fromWordArt="1">
              <a:prstTxWarp prst="textDeflate">
                <a:avLst>
                  <a:gd name="adj" fmla="val 19440"/>
                </a:avLst>
              </a:prstTxWarp>
            </a:bodyPr>
            <a:lstStyle/>
            <a:p>
              <a:pPr algn="ctr"/>
              <a:r>
                <a:rPr lang="ru-RU" sz="3600" b="1" kern="10" dirty="0">
                  <a:ln w="9525">
                    <a:solidFill>
                      <a:srgbClr val="000000"/>
                    </a:solidFill>
                    <a:round/>
                    <a:headEnd/>
                    <a:tailEnd/>
                  </a:ln>
                  <a:solidFill>
                    <a:schemeClr val="accent1"/>
                  </a:solidFill>
                  <a:latin typeface="Times New Roman"/>
                  <a:cs typeface="Times New Roman"/>
                </a:rPr>
                <a:t>"</a:t>
              </a:r>
              <a:r>
                <a:rPr lang="uz-Cyrl-UZ" sz="3600" b="1" dirty="0">
                  <a:solidFill>
                    <a:schemeClr val="accent1"/>
                  </a:solidFill>
                  <a:latin typeface="Times New Roman" pitchFamily="18" charset="0"/>
                  <a:cs typeface="Times New Roman" pitchFamily="18" charset="0"/>
                </a:rPr>
                <a:t>AQLIY HUJUM</a:t>
              </a:r>
              <a:r>
                <a:rPr lang="ru-RU" sz="3600" b="1" kern="10" dirty="0">
                  <a:ln w="9525">
                    <a:solidFill>
                      <a:srgbClr val="000000"/>
                    </a:solidFill>
                    <a:round/>
                    <a:headEnd/>
                    <a:tailEnd/>
                  </a:ln>
                  <a:gradFill rotWithShape="1">
                    <a:gsLst>
                      <a:gs pos="0">
                        <a:srgbClr val="FF9900"/>
                      </a:gs>
                      <a:gs pos="100000">
                        <a:srgbClr val="9E5F00"/>
                      </a:gs>
                    </a:gsLst>
                    <a:lin ang="5400000" scaled="1"/>
                  </a:gradFill>
                  <a:latin typeface="Times New Roman" pitchFamily="18" charset="0"/>
                  <a:cs typeface="Times New Roman" pitchFamily="18" charset="0"/>
                </a:rPr>
                <a:t>"</a:t>
              </a:r>
            </a:p>
          </p:txBody>
        </p:sp>
        <p:sp>
          <p:nvSpPr>
            <p:cNvPr id="32823" name="WordArt 6"/>
            <p:cNvSpPr>
              <a:spLocks noChangeArrowheads="1" noChangeShapeType="1" noTextEdit="1"/>
            </p:cNvSpPr>
            <p:nvPr/>
          </p:nvSpPr>
          <p:spPr bwMode="auto">
            <a:xfrm>
              <a:off x="2336" y="754"/>
              <a:ext cx="1497" cy="318"/>
            </a:xfrm>
            <a:prstGeom prst="rect">
              <a:avLst/>
            </a:prstGeom>
          </p:spPr>
          <p:txBody>
            <a:bodyPr wrap="none" fromWordArt="1">
              <a:prstTxWarp prst="textDeflate">
                <a:avLst>
                  <a:gd name="adj" fmla="val 12398"/>
                </a:avLst>
              </a:prstTxWarp>
            </a:bodyPr>
            <a:lstStyle/>
            <a:p>
              <a:r>
                <a:rPr lang="uz-Cyrl-UZ" sz="3600" b="1" dirty="0">
                  <a:solidFill>
                    <a:schemeClr val="accent1"/>
                  </a:solidFill>
                </a:rPr>
                <a:t>METODI</a:t>
              </a:r>
              <a:endParaRPr lang="ru-RU" sz="3600" dirty="0">
                <a:solidFill>
                  <a:schemeClr val="accent1"/>
                </a:solidFill>
              </a:endParaRPr>
            </a:p>
          </p:txBody>
        </p:sp>
      </p:grpSp>
      <p:grpSp>
        <p:nvGrpSpPr>
          <p:cNvPr id="3" name="Group 60"/>
          <p:cNvGrpSpPr>
            <a:grpSpLocks/>
          </p:cNvGrpSpPr>
          <p:nvPr/>
        </p:nvGrpSpPr>
        <p:grpSpPr bwMode="auto">
          <a:xfrm>
            <a:off x="7837488" y="5387975"/>
            <a:ext cx="768350" cy="1254125"/>
            <a:chOff x="3090" y="3067"/>
            <a:chExt cx="484" cy="790"/>
          </a:xfrm>
        </p:grpSpPr>
        <p:sp>
          <p:nvSpPr>
            <p:cNvPr id="32792" name="Freeform 9"/>
            <p:cNvSpPr>
              <a:spLocks/>
            </p:cNvSpPr>
            <p:nvPr/>
          </p:nvSpPr>
          <p:spPr bwMode="auto">
            <a:xfrm>
              <a:off x="3473" y="3542"/>
              <a:ext cx="97" cy="296"/>
            </a:xfrm>
            <a:custGeom>
              <a:avLst/>
              <a:gdLst>
                <a:gd name="T0" fmla="*/ 0 w 290"/>
                <a:gd name="T1" fmla="*/ 0 h 890"/>
                <a:gd name="T2" fmla="*/ 0 w 290"/>
                <a:gd name="T3" fmla="*/ 0 h 890"/>
                <a:gd name="T4" fmla="*/ 0 w 290"/>
                <a:gd name="T5" fmla="*/ 0 h 890"/>
                <a:gd name="T6" fmla="*/ 0 w 290"/>
                <a:gd name="T7" fmla="*/ 0 h 890"/>
                <a:gd name="T8" fmla="*/ 0 w 290"/>
                <a:gd name="T9" fmla="*/ 0 h 890"/>
                <a:gd name="T10" fmla="*/ 0 w 290"/>
                <a:gd name="T11" fmla="*/ 0 h 890"/>
                <a:gd name="T12" fmla="*/ 0 w 290"/>
                <a:gd name="T13" fmla="*/ 0 h 890"/>
                <a:gd name="T14" fmla="*/ 0 w 290"/>
                <a:gd name="T15" fmla="*/ 0 h 890"/>
                <a:gd name="T16" fmla="*/ 0 w 290"/>
                <a:gd name="T17" fmla="*/ 0 h 890"/>
                <a:gd name="T18" fmla="*/ 0 w 290"/>
                <a:gd name="T19" fmla="*/ 0 h 890"/>
                <a:gd name="T20" fmla="*/ 0 w 290"/>
                <a:gd name="T21" fmla="*/ 0 h 890"/>
                <a:gd name="T22" fmla="*/ 0 w 290"/>
                <a:gd name="T23" fmla="*/ 0 h 890"/>
                <a:gd name="T24" fmla="*/ 0 w 290"/>
                <a:gd name="T25" fmla="*/ 0 h 890"/>
                <a:gd name="T26" fmla="*/ 0 w 290"/>
                <a:gd name="T27" fmla="*/ 0 h 890"/>
                <a:gd name="T28" fmla="*/ 0 w 290"/>
                <a:gd name="T29" fmla="*/ 0 h 890"/>
                <a:gd name="T30" fmla="*/ 0 w 290"/>
                <a:gd name="T31" fmla="*/ 0 h 890"/>
                <a:gd name="T32" fmla="*/ 0 w 290"/>
                <a:gd name="T33" fmla="*/ 0 h 89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90"/>
                <a:gd name="T52" fmla="*/ 0 h 890"/>
                <a:gd name="T53" fmla="*/ 290 w 290"/>
                <a:gd name="T54" fmla="*/ 890 h 890"/>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90" h="890">
                  <a:moveTo>
                    <a:pt x="71" y="0"/>
                  </a:moveTo>
                  <a:lnTo>
                    <a:pt x="100" y="134"/>
                  </a:lnTo>
                  <a:lnTo>
                    <a:pt x="131" y="265"/>
                  </a:lnTo>
                  <a:lnTo>
                    <a:pt x="164" y="421"/>
                  </a:lnTo>
                  <a:lnTo>
                    <a:pt x="194" y="535"/>
                  </a:lnTo>
                  <a:lnTo>
                    <a:pt x="290" y="851"/>
                  </a:lnTo>
                  <a:lnTo>
                    <a:pt x="269" y="878"/>
                  </a:lnTo>
                  <a:lnTo>
                    <a:pt x="245" y="890"/>
                  </a:lnTo>
                  <a:lnTo>
                    <a:pt x="218" y="890"/>
                  </a:lnTo>
                  <a:lnTo>
                    <a:pt x="183" y="864"/>
                  </a:lnTo>
                  <a:lnTo>
                    <a:pt x="171" y="831"/>
                  </a:lnTo>
                  <a:lnTo>
                    <a:pt x="91" y="488"/>
                  </a:lnTo>
                  <a:lnTo>
                    <a:pt x="29" y="235"/>
                  </a:lnTo>
                  <a:lnTo>
                    <a:pt x="0" y="131"/>
                  </a:lnTo>
                  <a:lnTo>
                    <a:pt x="1" y="138"/>
                  </a:lnTo>
                  <a:lnTo>
                    <a:pt x="41" y="59"/>
                  </a:lnTo>
                  <a:lnTo>
                    <a:pt x="71" y="0"/>
                  </a:lnTo>
                  <a:close/>
                </a:path>
              </a:pathLst>
            </a:custGeom>
            <a:solidFill>
              <a:srgbClr val="CC9900"/>
            </a:solidFill>
            <a:ln w="9525">
              <a:noFill/>
              <a:round/>
              <a:headEnd/>
              <a:tailEnd/>
            </a:ln>
          </p:spPr>
          <p:txBody>
            <a:bodyPr/>
            <a:lstStyle/>
            <a:p>
              <a:endParaRPr lang="ru-RU"/>
            </a:p>
          </p:txBody>
        </p:sp>
        <p:sp>
          <p:nvSpPr>
            <p:cNvPr id="32793" name="Freeform 10"/>
            <p:cNvSpPr>
              <a:spLocks/>
            </p:cNvSpPr>
            <p:nvPr/>
          </p:nvSpPr>
          <p:spPr bwMode="auto">
            <a:xfrm>
              <a:off x="3092" y="3653"/>
              <a:ext cx="338" cy="199"/>
            </a:xfrm>
            <a:custGeom>
              <a:avLst/>
              <a:gdLst>
                <a:gd name="T0" fmla="*/ 0 w 1015"/>
                <a:gd name="T1" fmla="*/ 0 h 599"/>
                <a:gd name="T2" fmla="*/ 0 w 1015"/>
                <a:gd name="T3" fmla="*/ 0 h 599"/>
                <a:gd name="T4" fmla="*/ 0 w 1015"/>
                <a:gd name="T5" fmla="*/ 0 h 599"/>
                <a:gd name="T6" fmla="*/ 0 w 1015"/>
                <a:gd name="T7" fmla="*/ 0 h 599"/>
                <a:gd name="T8" fmla="*/ 0 w 1015"/>
                <a:gd name="T9" fmla="*/ 0 h 599"/>
                <a:gd name="T10" fmla="*/ 0 w 1015"/>
                <a:gd name="T11" fmla="*/ 0 h 599"/>
                <a:gd name="T12" fmla="*/ 0 w 1015"/>
                <a:gd name="T13" fmla="*/ 0 h 599"/>
                <a:gd name="T14" fmla="*/ 0 w 1015"/>
                <a:gd name="T15" fmla="*/ 0 h 599"/>
                <a:gd name="T16" fmla="*/ 0 w 1015"/>
                <a:gd name="T17" fmla="*/ 0 h 599"/>
                <a:gd name="T18" fmla="*/ 0 w 1015"/>
                <a:gd name="T19" fmla="*/ 0 h 599"/>
                <a:gd name="T20" fmla="*/ 0 w 1015"/>
                <a:gd name="T21" fmla="*/ 0 h 599"/>
                <a:gd name="T22" fmla="*/ 0 w 1015"/>
                <a:gd name="T23" fmla="*/ 0 h 599"/>
                <a:gd name="T24" fmla="*/ 0 w 1015"/>
                <a:gd name="T25" fmla="*/ 0 h 599"/>
                <a:gd name="T26" fmla="*/ 0 w 1015"/>
                <a:gd name="T27" fmla="*/ 0 h 599"/>
                <a:gd name="T28" fmla="*/ 0 w 1015"/>
                <a:gd name="T29" fmla="*/ 0 h 599"/>
                <a:gd name="T30" fmla="*/ 0 w 1015"/>
                <a:gd name="T31" fmla="*/ 0 h 599"/>
                <a:gd name="T32" fmla="*/ 0 w 1015"/>
                <a:gd name="T33" fmla="*/ 0 h 599"/>
                <a:gd name="T34" fmla="*/ 0 w 1015"/>
                <a:gd name="T35" fmla="*/ 0 h 599"/>
                <a:gd name="T36" fmla="*/ 0 w 1015"/>
                <a:gd name="T37" fmla="*/ 0 h 599"/>
                <a:gd name="T38" fmla="*/ 0 w 1015"/>
                <a:gd name="T39" fmla="*/ 0 h 599"/>
                <a:gd name="T40" fmla="*/ 0 w 1015"/>
                <a:gd name="T41" fmla="*/ 0 h 599"/>
                <a:gd name="T42" fmla="*/ 0 w 1015"/>
                <a:gd name="T43" fmla="*/ 0 h 599"/>
                <a:gd name="T44" fmla="*/ 0 w 1015"/>
                <a:gd name="T45" fmla="*/ 0 h 599"/>
                <a:gd name="T46" fmla="*/ 0 w 1015"/>
                <a:gd name="T47" fmla="*/ 0 h 599"/>
                <a:gd name="T48" fmla="*/ 0 w 1015"/>
                <a:gd name="T49" fmla="*/ 0 h 599"/>
                <a:gd name="T50" fmla="*/ 0 w 1015"/>
                <a:gd name="T51" fmla="*/ 0 h 599"/>
                <a:gd name="T52" fmla="*/ 0 w 1015"/>
                <a:gd name="T53" fmla="*/ 0 h 599"/>
                <a:gd name="T54" fmla="*/ 0 w 1015"/>
                <a:gd name="T55" fmla="*/ 0 h 599"/>
                <a:gd name="T56" fmla="*/ 0 w 1015"/>
                <a:gd name="T57" fmla="*/ 0 h 599"/>
                <a:gd name="T58" fmla="*/ 0 w 1015"/>
                <a:gd name="T59" fmla="*/ 0 h 599"/>
                <a:gd name="T60" fmla="*/ 0 w 1015"/>
                <a:gd name="T61" fmla="*/ 0 h 599"/>
                <a:gd name="T62" fmla="*/ 0 w 1015"/>
                <a:gd name="T63" fmla="*/ 0 h 599"/>
                <a:gd name="T64" fmla="*/ 0 w 1015"/>
                <a:gd name="T65" fmla="*/ 0 h 599"/>
                <a:gd name="T66" fmla="*/ 0 w 1015"/>
                <a:gd name="T67" fmla="*/ 0 h 599"/>
                <a:gd name="T68" fmla="*/ 0 w 1015"/>
                <a:gd name="T69" fmla="*/ 0 h 599"/>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015"/>
                <a:gd name="T106" fmla="*/ 0 h 599"/>
                <a:gd name="T107" fmla="*/ 1015 w 1015"/>
                <a:gd name="T108" fmla="*/ 599 h 599"/>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015" h="599">
                  <a:moveTo>
                    <a:pt x="247" y="34"/>
                  </a:moveTo>
                  <a:lnTo>
                    <a:pt x="77" y="0"/>
                  </a:lnTo>
                  <a:lnTo>
                    <a:pt x="72" y="5"/>
                  </a:lnTo>
                  <a:lnTo>
                    <a:pt x="64" y="29"/>
                  </a:lnTo>
                  <a:lnTo>
                    <a:pt x="60" y="34"/>
                  </a:lnTo>
                  <a:lnTo>
                    <a:pt x="60" y="83"/>
                  </a:lnTo>
                  <a:lnTo>
                    <a:pt x="148" y="105"/>
                  </a:lnTo>
                  <a:lnTo>
                    <a:pt x="20" y="389"/>
                  </a:lnTo>
                  <a:lnTo>
                    <a:pt x="0" y="431"/>
                  </a:lnTo>
                  <a:lnTo>
                    <a:pt x="14" y="450"/>
                  </a:lnTo>
                  <a:lnTo>
                    <a:pt x="8" y="450"/>
                  </a:lnTo>
                  <a:lnTo>
                    <a:pt x="72" y="463"/>
                  </a:lnTo>
                  <a:lnTo>
                    <a:pt x="80" y="450"/>
                  </a:lnTo>
                  <a:lnTo>
                    <a:pt x="119" y="329"/>
                  </a:lnTo>
                  <a:lnTo>
                    <a:pt x="163" y="206"/>
                  </a:lnTo>
                  <a:lnTo>
                    <a:pt x="210" y="113"/>
                  </a:lnTo>
                  <a:lnTo>
                    <a:pt x="386" y="138"/>
                  </a:lnTo>
                  <a:lnTo>
                    <a:pt x="535" y="168"/>
                  </a:lnTo>
                  <a:lnTo>
                    <a:pt x="681" y="203"/>
                  </a:lnTo>
                  <a:lnTo>
                    <a:pt x="788" y="232"/>
                  </a:lnTo>
                  <a:lnTo>
                    <a:pt x="797" y="363"/>
                  </a:lnTo>
                  <a:lnTo>
                    <a:pt x="805" y="564"/>
                  </a:lnTo>
                  <a:lnTo>
                    <a:pt x="809" y="591"/>
                  </a:lnTo>
                  <a:lnTo>
                    <a:pt x="823" y="595"/>
                  </a:lnTo>
                  <a:lnTo>
                    <a:pt x="883" y="599"/>
                  </a:lnTo>
                  <a:lnTo>
                    <a:pt x="895" y="581"/>
                  </a:lnTo>
                  <a:lnTo>
                    <a:pt x="895" y="459"/>
                  </a:lnTo>
                  <a:lnTo>
                    <a:pt x="879" y="329"/>
                  </a:lnTo>
                  <a:lnTo>
                    <a:pt x="868" y="252"/>
                  </a:lnTo>
                  <a:lnTo>
                    <a:pt x="982" y="287"/>
                  </a:lnTo>
                  <a:lnTo>
                    <a:pt x="995" y="277"/>
                  </a:lnTo>
                  <a:lnTo>
                    <a:pt x="1015" y="211"/>
                  </a:lnTo>
                  <a:lnTo>
                    <a:pt x="1002" y="195"/>
                  </a:lnTo>
                  <a:lnTo>
                    <a:pt x="808" y="148"/>
                  </a:lnTo>
                  <a:lnTo>
                    <a:pt x="247" y="34"/>
                  </a:lnTo>
                  <a:close/>
                </a:path>
              </a:pathLst>
            </a:custGeom>
            <a:solidFill>
              <a:srgbClr val="CC9900"/>
            </a:solidFill>
            <a:ln w="9525">
              <a:noFill/>
              <a:round/>
              <a:headEnd/>
              <a:tailEnd/>
            </a:ln>
          </p:spPr>
          <p:txBody>
            <a:bodyPr/>
            <a:lstStyle/>
            <a:p>
              <a:endParaRPr lang="ru-RU"/>
            </a:p>
          </p:txBody>
        </p:sp>
        <p:sp>
          <p:nvSpPr>
            <p:cNvPr id="32794" name="Freeform 11"/>
            <p:cNvSpPr>
              <a:spLocks/>
            </p:cNvSpPr>
            <p:nvPr/>
          </p:nvSpPr>
          <p:spPr bwMode="auto">
            <a:xfrm>
              <a:off x="3130" y="3231"/>
              <a:ext cx="395" cy="470"/>
            </a:xfrm>
            <a:custGeom>
              <a:avLst/>
              <a:gdLst>
                <a:gd name="T0" fmla="*/ 0 w 1183"/>
                <a:gd name="T1" fmla="*/ 0 h 1408"/>
                <a:gd name="T2" fmla="*/ 0 w 1183"/>
                <a:gd name="T3" fmla="*/ 0 h 1408"/>
                <a:gd name="T4" fmla="*/ 0 w 1183"/>
                <a:gd name="T5" fmla="*/ 0 h 1408"/>
                <a:gd name="T6" fmla="*/ 0 w 1183"/>
                <a:gd name="T7" fmla="*/ 0 h 1408"/>
                <a:gd name="T8" fmla="*/ 0 w 1183"/>
                <a:gd name="T9" fmla="*/ 0 h 1408"/>
                <a:gd name="T10" fmla="*/ 0 w 1183"/>
                <a:gd name="T11" fmla="*/ 0 h 1408"/>
                <a:gd name="T12" fmla="*/ 0 w 1183"/>
                <a:gd name="T13" fmla="*/ 0 h 1408"/>
                <a:gd name="T14" fmla="*/ 0 w 1183"/>
                <a:gd name="T15" fmla="*/ 0 h 1408"/>
                <a:gd name="T16" fmla="*/ 0 w 1183"/>
                <a:gd name="T17" fmla="*/ 0 h 1408"/>
                <a:gd name="T18" fmla="*/ 0 w 1183"/>
                <a:gd name="T19" fmla="*/ 0 h 1408"/>
                <a:gd name="T20" fmla="*/ 0 w 1183"/>
                <a:gd name="T21" fmla="*/ 0 h 1408"/>
                <a:gd name="T22" fmla="*/ 0 w 1183"/>
                <a:gd name="T23" fmla="*/ 0 h 1408"/>
                <a:gd name="T24" fmla="*/ 0 w 1183"/>
                <a:gd name="T25" fmla="*/ 0 h 1408"/>
                <a:gd name="T26" fmla="*/ 0 w 1183"/>
                <a:gd name="T27" fmla="*/ 0 h 1408"/>
                <a:gd name="T28" fmla="*/ 0 w 1183"/>
                <a:gd name="T29" fmla="*/ 0 h 1408"/>
                <a:gd name="T30" fmla="*/ 0 w 1183"/>
                <a:gd name="T31" fmla="*/ 0 h 1408"/>
                <a:gd name="T32" fmla="*/ 0 w 1183"/>
                <a:gd name="T33" fmla="*/ 0 h 1408"/>
                <a:gd name="T34" fmla="*/ 0 w 1183"/>
                <a:gd name="T35" fmla="*/ 0 h 1408"/>
                <a:gd name="T36" fmla="*/ 0 w 1183"/>
                <a:gd name="T37" fmla="*/ 0 h 1408"/>
                <a:gd name="T38" fmla="*/ 0 w 1183"/>
                <a:gd name="T39" fmla="*/ 0 h 1408"/>
                <a:gd name="T40" fmla="*/ 0 w 1183"/>
                <a:gd name="T41" fmla="*/ 0 h 1408"/>
                <a:gd name="T42" fmla="*/ 0 w 1183"/>
                <a:gd name="T43" fmla="*/ 0 h 1408"/>
                <a:gd name="T44" fmla="*/ 0 w 1183"/>
                <a:gd name="T45" fmla="*/ 0 h 1408"/>
                <a:gd name="T46" fmla="*/ 0 w 1183"/>
                <a:gd name="T47" fmla="*/ 0 h 1408"/>
                <a:gd name="T48" fmla="*/ 0 w 1183"/>
                <a:gd name="T49" fmla="*/ 0 h 1408"/>
                <a:gd name="T50" fmla="*/ 0 w 1183"/>
                <a:gd name="T51" fmla="*/ 0 h 1408"/>
                <a:gd name="T52" fmla="*/ 0 w 1183"/>
                <a:gd name="T53" fmla="*/ 0 h 1408"/>
                <a:gd name="T54" fmla="*/ 0 w 1183"/>
                <a:gd name="T55" fmla="*/ 0 h 1408"/>
                <a:gd name="T56" fmla="*/ 0 w 1183"/>
                <a:gd name="T57" fmla="*/ 0 h 1408"/>
                <a:gd name="T58" fmla="*/ 0 w 1183"/>
                <a:gd name="T59" fmla="*/ 0 h 1408"/>
                <a:gd name="T60" fmla="*/ 0 w 1183"/>
                <a:gd name="T61" fmla="*/ 0 h 1408"/>
                <a:gd name="T62" fmla="*/ 0 w 1183"/>
                <a:gd name="T63" fmla="*/ 0 h 1408"/>
                <a:gd name="T64" fmla="*/ 0 w 1183"/>
                <a:gd name="T65" fmla="*/ 0 h 1408"/>
                <a:gd name="T66" fmla="*/ 0 w 1183"/>
                <a:gd name="T67" fmla="*/ 0 h 1408"/>
                <a:gd name="T68" fmla="*/ 0 w 1183"/>
                <a:gd name="T69" fmla="*/ 0 h 1408"/>
                <a:gd name="T70" fmla="*/ 0 w 1183"/>
                <a:gd name="T71" fmla="*/ 0 h 1408"/>
                <a:gd name="T72" fmla="*/ 0 w 1183"/>
                <a:gd name="T73" fmla="*/ 0 h 1408"/>
                <a:gd name="T74" fmla="*/ 0 w 1183"/>
                <a:gd name="T75" fmla="*/ 0 h 1408"/>
                <a:gd name="T76" fmla="*/ 0 w 1183"/>
                <a:gd name="T77" fmla="*/ 0 h 1408"/>
                <a:gd name="T78" fmla="*/ 0 w 1183"/>
                <a:gd name="T79" fmla="*/ 0 h 1408"/>
                <a:gd name="T80" fmla="*/ 0 w 1183"/>
                <a:gd name="T81" fmla="*/ 0 h 1408"/>
                <a:gd name="T82" fmla="*/ 0 w 1183"/>
                <a:gd name="T83" fmla="*/ 0 h 1408"/>
                <a:gd name="T84" fmla="*/ 0 w 1183"/>
                <a:gd name="T85" fmla="*/ 0 h 140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183"/>
                <a:gd name="T130" fmla="*/ 0 h 1408"/>
                <a:gd name="T131" fmla="*/ 1183 w 1183"/>
                <a:gd name="T132" fmla="*/ 1408 h 140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183" h="1408">
                  <a:moveTo>
                    <a:pt x="16" y="587"/>
                  </a:moveTo>
                  <a:lnTo>
                    <a:pt x="64" y="431"/>
                  </a:lnTo>
                  <a:lnTo>
                    <a:pt x="120" y="320"/>
                  </a:lnTo>
                  <a:lnTo>
                    <a:pt x="184" y="224"/>
                  </a:lnTo>
                  <a:lnTo>
                    <a:pt x="253" y="134"/>
                  </a:lnTo>
                  <a:lnTo>
                    <a:pt x="313" y="85"/>
                  </a:lnTo>
                  <a:lnTo>
                    <a:pt x="393" y="41"/>
                  </a:lnTo>
                  <a:lnTo>
                    <a:pt x="476" y="8"/>
                  </a:lnTo>
                  <a:lnTo>
                    <a:pt x="575" y="0"/>
                  </a:lnTo>
                  <a:lnTo>
                    <a:pt x="697" y="5"/>
                  </a:lnTo>
                  <a:lnTo>
                    <a:pt x="799" y="26"/>
                  </a:lnTo>
                  <a:lnTo>
                    <a:pt x="879" y="62"/>
                  </a:lnTo>
                  <a:lnTo>
                    <a:pt x="966" y="106"/>
                  </a:lnTo>
                  <a:lnTo>
                    <a:pt x="1053" y="173"/>
                  </a:lnTo>
                  <a:lnTo>
                    <a:pt x="1112" y="241"/>
                  </a:lnTo>
                  <a:lnTo>
                    <a:pt x="1148" y="304"/>
                  </a:lnTo>
                  <a:lnTo>
                    <a:pt x="1171" y="404"/>
                  </a:lnTo>
                  <a:lnTo>
                    <a:pt x="1183" y="481"/>
                  </a:lnTo>
                  <a:lnTo>
                    <a:pt x="1177" y="590"/>
                  </a:lnTo>
                  <a:lnTo>
                    <a:pt x="1167" y="692"/>
                  </a:lnTo>
                  <a:lnTo>
                    <a:pt x="1152" y="777"/>
                  </a:lnTo>
                  <a:lnTo>
                    <a:pt x="1116" y="886"/>
                  </a:lnTo>
                  <a:lnTo>
                    <a:pt x="1074" y="982"/>
                  </a:lnTo>
                  <a:lnTo>
                    <a:pt x="1017" y="1099"/>
                  </a:lnTo>
                  <a:lnTo>
                    <a:pt x="970" y="1172"/>
                  </a:lnTo>
                  <a:lnTo>
                    <a:pt x="910" y="1246"/>
                  </a:lnTo>
                  <a:lnTo>
                    <a:pt x="843" y="1315"/>
                  </a:lnTo>
                  <a:lnTo>
                    <a:pt x="761" y="1378"/>
                  </a:lnTo>
                  <a:lnTo>
                    <a:pt x="653" y="1404"/>
                  </a:lnTo>
                  <a:lnTo>
                    <a:pt x="538" y="1408"/>
                  </a:lnTo>
                  <a:lnTo>
                    <a:pt x="449" y="1398"/>
                  </a:lnTo>
                  <a:lnTo>
                    <a:pt x="360" y="1381"/>
                  </a:lnTo>
                  <a:lnTo>
                    <a:pt x="286" y="1364"/>
                  </a:lnTo>
                  <a:lnTo>
                    <a:pt x="207" y="1328"/>
                  </a:lnTo>
                  <a:lnTo>
                    <a:pt x="139" y="1277"/>
                  </a:lnTo>
                  <a:lnTo>
                    <a:pt x="95" y="1217"/>
                  </a:lnTo>
                  <a:lnTo>
                    <a:pt x="60" y="1125"/>
                  </a:lnTo>
                  <a:lnTo>
                    <a:pt x="32" y="1024"/>
                  </a:lnTo>
                  <a:lnTo>
                    <a:pt x="16" y="890"/>
                  </a:lnTo>
                  <a:lnTo>
                    <a:pt x="2" y="784"/>
                  </a:lnTo>
                  <a:lnTo>
                    <a:pt x="0" y="695"/>
                  </a:lnTo>
                  <a:lnTo>
                    <a:pt x="8" y="629"/>
                  </a:lnTo>
                  <a:lnTo>
                    <a:pt x="16" y="587"/>
                  </a:lnTo>
                  <a:close/>
                </a:path>
              </a:pathLst>
            </a:custGeom>
            <a:blipFill dpi="0" rotWithShape="0">
              <a:blip r:embed="rId2"/>
              <a:srcRect/>
              <a:tile tx="0" ty="0" sx="100000" sy="100000" flip="none" algn="tl"/>
            </a:blipFill>
            <a:ln w="9525">
              <a:noFill/>
              <a:round/>
              <a:headEnd/>
              <a:tailEnd/>
            </a:ln>
          </p:spPr>
          <p:txBody>
            <a:bodyPr/>
            <a:lstStyle/>
            <a:p>
              <a:endParaRPr lang="ru-RU"/>
            </a:p>
          </p:txBody>
        </p:sp>
        <p:sp>
          <p:nvSpPr>
            <p:cNvPr id="32795" name="Freeform 12"/>
            <p:cNvSpPr>
              <a:spLocks/>
            </p:cNvSpPr>
            <p:nvPr/>
          </p:nvSpPr>
          <p:spPr bwMode="auto">
            <a:xfrm>
              <a:off x="3167" y="3326"/>
              <a:ext cx="306" cy="293"/>
            </a:xfrm>
            <a:custGeom>
              <a:avLst/>
              <a:gdLst>
                <a:gd name="T0" fmla="*/ 0 w 918"/>
                <a:gd name="T1" fmla="*/ 0 h 879"/>
                <a:gd name="T2" fmla="*/ 0 w 918"/>
                <a:gd name="T3" fmla="*/ 0 h 879"/>
                <a:gd name="T4" fmla="*/ 0 w 918"/>
                <a:gd name="T5" fmla="*/ 0 h 879"/>
                <a:gd name="T6" fmla="*/ 0 w 918"/>
                <a:gd name="T7" fmla="*/ 0 h 879"/>
                <a:gd name="T8" fmla="*/ 0 w 918"/>
                <a:gd name="T9" fmla="*/ 0 h 879"/>
                <a:gd name="T10" fmla="*/ 0 w 918"/>
                <a:gd name="T11" fmla="*/ 0 h 879"/>
                <a:gd name="T12" fmla="*/ 0 w 918"/>
                <a:gd name="T13" fmla="*/ 0 h 879"/>
                <a:gd name="T14" fmla="*/ 0 w 918"/>
                <a:gd name="T15" fmla="*/ 0 h 879"/>
                <a:gd name="T16" fmla="*/ 0 w 918"/>
                <a:gd name="T17" fmla="*/ 0 h 879"/>
                <a:gd name="T18" fmla="*/ 0 w 918"/>
                <a:gd name="T19" fmla="*/ 0 h 879"/>
                <a:gd name="T20" fmla="*/ 0 w 918"/>
                <a:gd name="T21" fmla="*/ 0 h 879"/>
                <a:gd name="T22" fmla="*/ 0 w 918"/>
                <a:gd name="T23" fmla="*/ 0 h 879"/>
                <a:gd name="T24" fmla="*/ 0 w 918"/>
                <a:gd name="T25" fmla="*/ 0 h 879"/>
                <a:gd name="T26" fmla="*/ 0 w 918"/>
                <a:gd name="T27" fmla="*/ 0 h 879"/>
                <a:gd name="T28" fmla="*/ 0 w 918"/>
                <a:gd name="T29" fmla="*/ 0 h 879"/>
                <a:gd name="T30" fmla="*/ 0 w 918"/>
                <a:gd name="T31" fmla="*/ 0 h 879"/>
                <a:gd name="T32" fmla="*/ 0 w 918"/>
                <a:gd name="T33" fmla="*/ 0 h 879"/>
                <a:gd name="T34" fmla="*/ 0 w 918"/>
                <a:gd name="T35" fmla="*/ 0 h 879"/>
                <a:gd name="T36" fmla="*/ 0 w 918"/>
                <a:gd name="T37" fmla="*/ 0 h 879"/>
                <a:gd name="T38" fmla="*/ 0 w 918"/>
                <a:gd name="T39" fmla="*/ 0 h 87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918"/>
                <a:gd name="T61" fmla="*/ 0 h 879"/>
                <a:gd name="T62" fmla="*/ 918 w 918"/>
                <a:gd name="T63" fmla="*/ 879 h 879"/>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918" h="879">
                  <a:moveTo>
                    <a:pt x="211" y="0"/>
                  </a:moveTo>
                  <a:lnTo>
                    <a:pt x="281" y="11"/>
                  </a:lnTo>
                  <a:lnTo>
                    <a:pt x="368" y="25"/>
                  </a:lnTo>
                  <a:lnTo>
                    <a:pt x="503" y="41"/>
                  </a:lnTo>
                  <a:lnTo>
                    <a:pt x="623" y="46"/>
                  </a:lnTo>
                  <a:lnTo>
                    <a:pt x="773" y="49"/>
                  </a:lnTo>
                  <a:lnTo>
                    <a:pt x="914" y="59"/>
                  </a:lnTo>
                  <a:lnTo>
                    <a:pt x="918" y="79"/>
                  </a:lnTo>
                  <a:lnTo>
                    <a:pt x="870" y="298"/>
                  </a:lnTo>
                  <a:lnTo>
                    <a:pt x="819" y="532"/>
                  </a:lnTo>
                  <a:lnTo>
                    <a:pt x="787" y="675"/>
                  </a:lnTo>
                  <a:lnTo>
                    <a:pt x="728" y="879"/>
                  </a:lnTo>
                  <a:lnTo>
                    <a:pt x="408" y="828"/>
                  </a:lnTo>
                  <a:lnTo>
                    <a:pt x="229" y="807"/>
                  </a:lnTo>
                  <a:lnTo>
                    <a:pt x="49" y="800"/>
                  </a:lnTo>
                  <a:lnTo>
                    <a:pt x="16" y="800"/>
                  </a:lnTo>
                  <a:lnTo>
                    <a:pt x="0" y="792"/>
                  </a:lnTo>
                  <a:lnTo>
                    <a:pt x="83" y="384"/>
                  </a:lnTo>
                  <a:lnTo>
                    <a:pt x="142" y="138"/>
                  </a:lnTo>
                  <a:lnTo>
                    <a:pt x="211" y="0"/>
                  </a:lnTo>
                  <a:close/>
                </a:path>
              </a:pathLst>
            </a:custGeom>
            <a:solidFill>
              <a:srgbClr val="EAEAEA"/>
            </a:solidFill>
            <a:ln w="9525">
              <a:noFill/>
              <a:round/>
              <a:headEnd/>
              <a:tailEnd/>
            </a:ln>
          </p:spPr>
          <p:txBody>
            <a:bodyPr/>
            <a:lstStyle/>
            <a:p>
              <a:endParaRPr lang="ru-RU"/>
            </a:p>
          </p:txBody>
        </p:sp>
        <p:grpSp>
          <p:nvGrpSpPr>
            <p:cNvPr id="4" name="Group 16"/>
            <p:cNvGrpSpPr>
              <a:grpSpLocks/>
            </p:cNvGrpSpPr>
            <p:nvPr/>
          </p:nvGrpSpPr>
          <p:grpSpPr bwMode="auto">
            <a:xfrm>
              <a:off x="3090" y="3649"/>
              <a:ext cx="345" cy="208"/>
              <a:chOff x="3077" y="3652"/>
              <a:chExt cx="345" cy="208"/>
            </a:xfrm>
          </p:grpSpPr>
          <p:sp>
            <p:nvSpPr>
              <p:cNvPr id="32819" name="Freeform 13"/>
              <p:cNvSpPr>
                <a:spLocks/>
              </p:cNvSpPr>
              <p:nvPr/>
            </p:nvSpPr>
            <p:spPr bwMode="auto">
              <a:xfrm>
                <a:off x="3094" y="3652"/>
                <a:ext cx="328" cy="102"/>
              </a:xfrm>
              <a:custGeom>
                <a:avLst/>
                <a:gdLst>
                  <a:gd name="T0" fmla="*/ 0 w 984"/>
                  <a:gd name="T1" fmla="*/ 0 h 308"/>
                  <a:gd name="T2" fmla="*/ 0 w 984"/>
                  <a:gd name="T3" fmla="*/ 0 h 308"/>
                  <a:gd name="T4" fmla="*/ 0 w 984"/>
                  <a:gd name="T5" fmla="*/ 0 h 308"/>
                  <a:gd name="T6" fmla="*/ 0 w 984"/>
                  <a:gd name="T7" fmla="*/ 0 h 308"/>
                  <a:gd name="T8" fmla="*/ 0 w 984"/>
                  <a:gd name="T9" fmla="*/ 0 h 308"/>
                  <a:gd name="T10" fmla="*/ 0 w 984"/>
                  <a:gd name="T11" fmla="*/ 0 h 308"/>
                  <a:gd name="T12" fmla="*/ 0 w 984"/>
                  <a:gd name="T13" fmla="*/ 0 h 308"/>
                  <a:gd name="T14" fmla="*/ 0 w 984"/>
                  <a:gd name="T15" fmla="*/ 0 h 308"/>
                  <a:gd name="T16" fmla="*/ 0 w 984"/>
                  <a:gd name="T17" fmla="*/ 0 h 308"/>
                  <a:gd name="T18" fmla="*/ 0 w 984"/>
                  <a:gd name="T19" fmla="*/ 0 h 308"/>
                  <a:gd name="T20" fmla="*/ 0 w 984"/>
                  <a:gd name="T21" fmla="*/ 0 h 308"/>
                  <a:gd name="T22" fmla="*/ 0 w 984"/>
                  <a:gd name="T23" fmla="*/ 0 h 308"/>
                  <a:gd name="T24" fmla="*/ 0 w 984"/>
                  <a:gd name="T25" fmla="*/ 0 h 308"/>
                  <a:gd name="T26" fmla="*/ 0 w 984"/>
                  <a:gd name="T27" fmla="*/ 0 h 308"/>
                  <a:gd name="T28" fmla="*/ 0 w 984"/>
                  <a:gd name="T29" fmla="*/ 0 h 308"/>
                  <a:gd name="T30" fmla="*/ 0 w 984"/>
                  <a:gd name="T31" fmla="*/ 0 h 308"/>
                  <a:gd name="T32" fmla="*/ 0 w 984"/>
                  <a:gd name="T33" fmla="*/ 0 h 308"/>
                  <a:gd name="T34" fmla="*/ 0 w 984"/>
                  <a:gd name="T35" fmla="*/ 0 h 308"/>
                  <a:gd name="T36" fmla="*/ 0 w 984"/>
                  <a:gd name="T37" fmla="*/ 0 h 308"/>
                  <a:gd name="T38" fmla="*/ 0 w 984"/>
                  <a:gd name="T39" fmla="*/ 0 h 308"/>
                  <a:gd name="T40" fmla="*/ 0 w 984"/>
                  <a:gd name="T41" fmla="*/ 0 h 308"/>
                  <a:gd name="T42" fmla="*/ 0 w 984"/>
                  <a:gd name="T43" fmla="*/ 0 h 308"/>
                  <a:gd name="T44" fmla="*/ 0 w 984"/>
                  <a:gd name="T45" fmla="*/ 0 h 308"/>
                  <a:gd name="T46" fmla="*/ 0 w 984"/>
                  <a:gd name="T47" fmla="*/ 0 h 308"/>
                  <a:gd name="T48" fmla="*/ 0 w 984"/>
                  <a:gd name="T49" fmla="*/ 0 h 308"/>
                  <a:gd name="T50" fmla="*/ 0 w 984"/>
                  <a:gd name="T51" fmla="*/ 0 h 308"/>
                  <a:gd name="T52" fmla="*/ 0 w 984"/>
                  <a:gd name="T53" fmla="*/ 0 h 308"/>
                  <a:gd name="T54" fmla="*/ 0 w 984"/>
                  <a:gd name="T55" fmla="*/ 0 h 308"/>
                  <a:gd name="T56" fmla="*/ 0 w 984"/>
                  <a:gd name="T57" fmla="*/ 0 h 308"/>
                  <a:gd name="T58" fmla="*/ 0 w 984"/>
                  <a:gd name="T59" fmla="*/ 0 h 308"/>
                  <a:gd name="T60" fmla="*/ 0 w 984"/>
                  <a:gd name="T61" fmla="*/ 0 h 308"/>
                  <a:gd name="T62" fmla="*/ 0 w 984"/>
                  <a:gd name="T63" fmla="*/ 0 h 308"/>
                  <a:gd name="T64" fmla="*/ 0 w 984"/>
                  <a:gd name="T65" fmla="*/ 0 h 308"/>
                  <a:gd name="T66" fmla="*/ 0 w 984"/>
                  <a:gd name="T67" fmla="*/ 0 h 308"/>
                  <a:gd name="T68" fmla="*/ 0 w 984"/>
                  <a:gd name="T69" fmla="*/ 0 h 308"/>
                  <a:gd name="T70" fmla="*/ 0 w 984"/>
                  <a:gd name="T71" fmla="*/ 0 h 308"/>
                  <a:gd name="T72" fmla="*/ 0 w 984"/>
                  <a:gd name="T73" fmla="*/ 0 h 308"/>
                  <a:gd name="T74" fmla="*/ 0 w 984"/>
                  <a:gd name="T75" fmla="*/ 0 h 308"/>
                  <a:gd name="T76" fmla="*/ 0 w 984"/>
                  <a:gd name="T77" fmla="*/ 0 h 308"/>
                  <a:gd name="T78" fmla="*/ 0 w 984"/>
                  <a:gd name="T79" fmla="*/ 0 h 308"/>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984"/>
                  <a:gd name="T121" fmla="*/ 0 h 308"/>
                  <a:gd name="T122" fmla="*/ 984 w 984"/>
                  <a:gd name="T123" fmla="*/ 308 h 308"/>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984" h="308">
                    <a:moveTo>
                      <a:pt x="197" y="28"/>
                    </a:moveTo>
                    <a:lnTo>
                      <a:pt x="114" y="11"/>
                    </a:lnTo>
                    <a:lnTo>
                      <a:pt x="36" y="0"/>
                    </a:lnTo>
                    <a:lnTo>
                      <a:pt x="15" y="4"/>
                    </a:lnTo>
                    <a:lnTo>
                      <a:pt x="3" y="42"/>
                    </a:lnTo>
                    <a:lnTo>
                      <a:pt x="0" y="95"/>
                    </a:lnTo>
                    <a:lnTo>
                      <a:pt x="11" y="112"/>
                    </a:lnTo>
                    <a:lnTo>
                      <a:pt x="44" y="118"/>
                    </a:lnTo>
                    <a:lnTo>
                      <a:pt x="173" y="133"/>
                    </a:lnTo>
                    <a:lnTo>
                      <a:pt x="339" y="160"/>
                    </a:lnTo>
                    <a:lnTo>
                      <a:pt x="513" y="194"/>
                    </a:lnTo>
                    <a:lnTo>
                      <a:pt x="695" y="236"/>
                    </a:lnTo>
                    <a:lnTo>
                      <a:pt x="831" y="273"/>
                    </a:lnTo>
                    <a:lnTo>
                      <a:pt x="921" y="302"/>
                    </a:lnTo>
                    <a:lnTo>
                      <a:pt x="942" y="308"/>
                    </a:lnTo>
                    <a:lnTo>
                      <a:pt x="949" y="306"/>
                    </a:lnTo>
                    <a:lnTo>
                      <a:pt x="958" y="298"/>
                    </a:lnTo>
                    <a:lnTo>
                      <a:pt x="984" y="228"/>
                    </a:lnTo>
                    <a:lnTo>
                      <a:pt x="984" y="205"/>
                    </a:lnTo>
                    <a:lnTo>
                      <a:pt x="958" y="194"/>
                    </a:lnTo>
                    <a:lnTo>
                      <a:pt x="792" y="152"/>
                    </a:lnTo>
                    <a:lnTo>
                      <a:pt x="739" y="164"/>
                    </a:lnTo>
                    <a:lnTo>
                      <a:pt x="954" y="222"/>
                    </a:lnTo>
                    <a:lnTo>
                      <a:pt x="957" y="230"/>
                    </a:lnTo>
                    <a:lnTo>
                      <a:pt x="937" y="281"/>
                    </a:lnTo>
                    <a:lnTo>
                      <a:pt x="926" y="282"/>
                    </a:lnTo>
                    <a:lnTo>
                      <a:pt x="752" y="230"/>
                    </a:lnTo>
                    <a:lnTo>
                      <a:pt x="589" y="192"/>
                    </a:lnTo>
                    <a:lnTo>
                      <a:pt x="438" y="159"/>
                    </a:lnTo>
                    <a:lnTo>
                      <a:pt x="297" y="131"/>
                    </a:lnTo>
                    <a:lnTo>
                      <a:pt x="159" y="108"/>
                    </a:lnTo>
                    <a:lnTo>
                      <a:pt x="153" y="109"/>
                    </a:lnTo>
                    <a:lnTo>
                      <a:pt x="44" y="91"/>
                    </a:lnTo>
                    <a:lnTo>
                      <a:pt x="23" y="84"/>
                    </a:lnTo>
                    <a:lnTo>
                      <a:pt x="27" y="62"/>
                    </a:lnTo>
                    <a:lnTo>
                      <a:pt x="35" y="28"/>
                    </a:lnTo>
                    <a:lnTo>
                      <a:pt x="60" y="24"/>
                    </a:lnTo>
                    <a:lnTo>
                      <a:pt x="272" y="74"/>
                    </a:lnTo>
                    <a:lnTo>
                      <a:pt x="265" y="76"/>
                    </a:lnTo>
                    <a:lnTo>
                      <a:pt x="197" y="28"/>
                    </a:lnTo>
                    <a:close/>
                  </a:path>
                </a:pathLst>
              </a:custGeom>
              <a:solidFill>
                <a:srgbClr val="000000"/>
              </a:solidFill>
              <a:ln w="9525">
                <a:noFill/>
                <a:round/>
                <a:headEnd/>
                <a:tailEnd/>
              </a:ln>
            </p:spPr>
            <p:txBody>
              <a:bodyPr/>
              <a:lstStyle/>
              <a:p>
                <a:endParaRPr lang="ru-RU"/>
              </a:p>
            </p:txBody>
          </p:sp>
          <p:sp>
            <p:nvSpPr>
              <p:cNvPr id="32820" name="Freeform 14"/>
              <p:cNvSpPr>
                <a:spLocks/>
              </p:cNvSpPr>
              <p:nvPr/>
            </p:nvSpPr>
            <p:spPr bwMode="auto">
              <a:xfrm>
                <a:off x="3077" y="3691"/>
                <a:ext cx="76" cy="124"/>
              </a:xfrm>
              <a:custGeom>
                <a:avLst/>
                <a:gdLst>
                  <a:gd name="T0" fmla="*/ 0 w 228"/>
                  <a:gd name="T1" fmla="*/ 0 h 371"/>
                  <a:gd name="T2" fmla="*/ 0 w 228"/>
                  <a:gd name="T3" fmla="*/ 0 h 371"/>
                  <a:gd name="T4" fmla="*/ 0 w 228"/>
                  <a:gd name="T5" fmla="*/ 0 h 371"/>
                  <a:gd name="T6" fmla="*/ 0 w 228"/>
                  <a:gd name="T7" fmla="*/ 0 h 371"/>
                  <a:gd name="T8" fmla="*/ 0 w 228"/>
                  <a:gd name="T9" fmla="*/ 0 h 371"/>
                  <a:gd name="T10" fmla="*/ 0 w 228"/>
                  <a:gd name="T11" fmla="*/ 0 h 371"/>
                  <a:gd name="T12" fmla="*/ 0 w 228"/>
                  <a:gd name="T13" fmla="*/ 0 h 371"/>
                  <a:gd name="T14" fmla="*/ 0 w 228"/>
                  <a:gd name="T15" fmla="*/ 0 h 371"/>
                  <a:gd name="T16" fmla="*/ 0 w 228"/>
                  <a:gd name="T17" fmla="*/ 0 h 371"/>
                  <a:gd name="T18" fmla="*/ 0 w 228"/>
                  <a:gd name="T19" fmla="*/ 0 h 371"/>
                  <a:gd name="T20" fmla="*/ 0 w 228"/>
                  <a:gd name="T21" fmla="*/ 0 h 371"/>
                  <a:gd name="T22" fmla="*/ 0 w 228"/>
                  <a:gd name="T23" fmla="*/ 0 h 371"/>
                  <a:gd name="T24" fmla="*/ 0 w 228"/>
                  <a:gd name="T25" fmla="*/ 0 h 371"/>
                  <a:gd name="T26" fmla="*/ 0 w 228"/>
                  <a:gd name="T27" fmla="*/ 0 h 371"/>
                  <a:gd name="T28" fmla="*/ 0 w 228"/>
                  <a:gd name="T29" fmla="*/ 0 h 371"/>
                  <a:gd name="T30" fmla="*/ 0 w 228"/>
                  <a:gd name="T31" fmla="*/ 0 h 371"/>
                  <a:gd name="T32" fmla="*/ 0 w 228"/>
                  <a:gd name="T33" fmla="*/ 0 h 371"/>
                  <a:gd name="T34" fmla="*/ 0 w 228"/>
                  <a:gd name="T35" fmla="*/ 0 h 371"/>
                  <a:gd name="T36" fmla="*/ 0 w 228"/>
                  <a:gd name="T37" fmla="*/ 0 h 371"/>
                  <a:gd name="T38" fmla="*/ 0 w 228"/>
                  <a:gd name="T39" fmla="*/ 0 h 371"/>
                  <a:gd name="T40" fmla="*/ 0 w 228"/>
                  <a:gd name="T41" fmla="*/ 0 h 371"/>
                  <a:gd name="T42" fmla="*/ 0 w 228"/>
                  <a:gd name="T43" fmla="*/ 0 h 371"/>
                  <a:gd name="T44" fmla="*/ 0 w 228"/>
                  <a:gd name="T45" fmla="*/ 0 h 371"/>
                  <a:gd name="T46" fmla="*/ 0 w 228"/>
                  <a:gd name="T47" fmla="*/ 0 h 371"/>
                  <a:gd name="T48" fmla="*/ 0 w 228"/>
                  <a:gd name="T49" fmla="*/ 0 h 371"/>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28"/>
                  <a:gd name="T76" fmla="*/ 0 h 371"/>
                  <a:gd name="T77" fmla="*/ 228 w 228"/>
                  <a:gd name="T78" fmla="*/ 371 h 371"/>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28" h="371">
                    <a:moveTo>
                      <a:pt x="142" y="0"/>
                    </a:moveTo>
                    <a:lnTo>
                      <a:pt x="34" y="232"/>
                    </a:lnTo>
                    <a:lnTo>
                      <a:pt x="2" y="316"/>
                    </a:lnTo>
                    <a:lnTo>
                      <a:pt x="0" y="349"/>
                    </a:lnTo>
                    <a:lnTo>
                      <a:pt x="10" y="354"/>
                    </a:lnTo>
                    <a:lnTo>
                      <a:pt x="35" y="363"/>
                    </a:lnTo>
                    <a:lnTo>
                      <a:pt x="87" y="371"/>
                    </a:lnTo>
                    <a:lnTo>
                      <a:pt x="103" y="358"/>
                    </a:lnTo>
                    <a:lnTo>
                      <a:pt x="105" y="329"/>
                    </a:lnTo>
                    <a:lnTo>
                      <a:pt x="138" y="215"/>
                    </a:lnTo>
                    <a:lnTo>
                      <a:pt x="181" y="101"/>
                    </a:lnTo>
                    <a:lnTo>
                      <a:pt x="228" y="11"/>
                    </a:lnTo>
                    <a:lnTo>
                      <a:pt x="204" y="8"/>
                    </a:lnTo>
                    <a:lnTo>
                      <a:pt x="149" y="126"/>
                    </a:lnTo>
                    <a:lnTo>
                      <a:pt x="113" y="214"/>
                    </a:lnTo>
                    <a:lnTo>
                      <a:pt x="91" y="294"/>
                    </a:lnTo>
                    <a:lnTo>
                      <a:pt x="78" y="336"/>
                    </a:lnTo>
                    <a:lnTo>
                      <a:pt x="70" y="342"/>
                    </a:lnTo>
                    <a:lnTo>
                      <a:pt x="26" y="333"/>
                    </a:lnTo>
                    <a:lnTo>
                      <a:pt x="22" y="319"/>
                    </a:lnTo>
                    <a:lnTo>
                      <a:pt x="55" y="236"/>
                    </a:lnTo>
                    <a:lnTo>
                      <a:pt x="95" y="150"/>
                    </a:lnTo>
                    <a:lnTo>
                      <a:pt x="145" y="51"/>
                    </a:lnTo>
                    <a:lnTo>
                      <a:pt x="165" y="0"/>
                    </a:lnTo>
                    <a:lnTo>
                      <a:pt x="142" y="0"/>
                    </a:lnTo>
                    <a:close/>
                  </a:path>
                </a:pathLst>
              </a:custGeom>
              <a:solidFill>
                <a:srgbClr val="000000"/>
              </a:solidFill>
              <a:ln w="9525">
                <a:noFill/>
                <a:round/>
                <a:headEnd/>
                <a:tailEnd/>
              </a:ln>
            </p:spPr>
            <p:txBody>
              <a:bodyPr/>
              <a:lstStyle/>
              <a:p>
                <a:endParaRPr lang="ru-RU"/>
              </a:p>
            </p:txBody>
          </p:sp>
          <p:sp>
            <p:nvSpPr>
              <p:cNvPr id="32821" name="Freeform 15"/>
              <p:cNvSpPr>
                <a:spLocks/>
              </p:cNvSpPr>
              <p:nvPr/>
            </p:nvSpPr>
            <p:spPr bwMode="auto">
              <a:xfrm>
                <a:off x="3338" y="3730"/>
                <a:ext cx="43" cy="130"/>
              </a:xfrm>
              <a:custGeom>
                <a:avLst/>
                <a:gdLst>
                  <a:gd name="T0" fmla="*/ 0 w 131"/>
                  <a:gd name="T1" fmla="*/ 0 h 388"/>
                  <a:gd name="T2" fmla="*/ 0 w 131"/>
                  <a:gd name="T3" fmla="*/ 0 h 388"/>
                  <a:gd name="T4" fmla="*/ 0 w 131"/>
                  <a:gd name="T5" fmla="*/ 0 h 388"/>
                  <a:gd name="T6" fmla="*/ 0 w 131"/>
                  <a:gd name="T7" fmla="*/ 0 h 388"/>
                  <a:gd name="T8" fmla="*/ 0 w 131"/>
                  <a:gd name="T9" fmla="*/ 0 h 388"/>
                  <a:gd name="T10" fmla="*/ 0 w 131"/>
                  <a:gd name="T11" fmla="*/ 0 h 388"/>
                  <a:gd name="T12" fmla="*/ 0 w 131"/>
                  <a:gd name="T13" fmla="*/ 0 h 388"/>
                  <a:gd name="T14" fmla="*/ 0 w 131"/>
                  <a:gd name="T15" fmla="*/ 0 h 388"/>
                  <a:gd name="T16" fmla="*/ 0 w 131"/>
                  <a:gd name="T17" fmla="*/ 0 h 388"/>
                  <a:gd name="T18" fmla="*/ 0 w 131"/>
                  <a:gd name="T19" fmla="*/ 0 h 388"/>
                  <a:gd name="T20" fmla="*/ 0 w 131"/>
                  <a:gd name="T21" fmla="*/ 0 h 388"/>
                  <a:gd name="T22" fmla="*/ 0 w 131"/>
                  <a:gd name="T23" fmla="*/ 0 h 388"/>
                  <a:gd name="T24" fmla="*/ 0 w 131"/>
                  <a:gd name="T25" fmla="*/ 0 h 388"/>
                  <a:gd name="T26" fmla="*/ 0 w 131"/>
                  <a:gd name="T27" fmla="*/ 0 h 388"/>
                  <a:gd name="T28" fmla="*/ 0 w 131"/>
                  <a:gd name="T29" fmla="*/ 0 h 388"/>
                  <a:gd name="T30" fmla="*/ 0 w 131"/>
                  <a:gd name="T31" fmla="*/ 0 h 388"/>
                  <a:gd name="T32" fmla="*/ 0 w 131"/>
                  <a:gd name="T33" fmla="*/ 0 h 388"/>
                  <a:gd name="T34" fmla="*/ 0 w 131"/>
                  <a:gd name="T35" fmla="*/ 0 h 388"/>
                  <a:gd name="T36" fmla="*/ 0 w 131"/>
                  <a:gd name="T37" fmla="*/ 0 h 388"/>
                  <a:gd name="T38" fmla="*/ 0 w 131"/>
                  <a:gd name="T39" fmla="*/ 0 h 388"/>
                  <a:gd name="T40" fmla="*/ 0 w 131"/>
                  <a:gd name="T41" fmla="*/ 0 h 388"/>
                  <a:gd name="T42" fmla="*/ 0 w 131"/>
                  <a:gd name="T43" fmla="*/ 0 h 388"/>
                  <a:gd name="T44" fmla="*/ 0 w 131"/>
                  <a:gd name="T45" fmla="*/ 0 h 388"/>
                  <a:gd name="T46" fmla="*/ 0 w 131"/>
                  <a:gd name="T47" fmla="*/ 0 h 388"/>
                  <a:gd name="T48" fmla="*/ 0 w 131"/>
                  <a:gd name="T49" fmla="*/ 0 h 388"/>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31"/>
                  <a:gd name="T76" fmla="*/ 0 h 388"/>
                  <a:gd name="T77" fmla="*/ 131 w 131"/>
                  <a:gd name="T78" fmla="*/ 388 h 388"/>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31" h="388">
                    <a:moveTo>
                      <a:pt x="104" y="32"/>
                    </a:moveTo>
                    <a:lnTo>
                      <a:pt x="123" y="167"/>
                    </a:lnTo>
                    <a:lnTo>
                      <a:pt x="131" y="273"/>
                    </a:lnTo>
                    <a:lnTo>
                      <a:pt x="131" y="346"/>
                    </a:lnTo>
                    <a:lnTo>
                      <a:pt x="127" y="378"/>
                    </a:lnTo>
                    <a:lnTo>
                      <a:pt x="115" y="388"/>
                    </a:lnTo>
                    <a:lnTo>
                      <a:pt x="41" y="388"/>
                    </a:lnTo>
                    <a:lnTo>
                      <a:pt x="28" y="380"/>
                    </a:lnTo>
                    <a:lnTo>
                      <a:pt x="17" y="361"/>
                    </a:lnTo>
                    <a:lnTo>
                      <a:pt x="12" y="245"/>
                    </a:lnTo>
                    <a:lnTo>
                      <a:pt x="12" y="127"/>
                    </a:lnTo>
                    <a:lnTo>
                      <a:pt x="0" y="0"/>
                    </a:lnTo>
                    <a:lnTo>
                      <a:pt x="20" y="8"/>
                    </a:lnTo>
                    <a:lnTo>
                      <a:pt x="29" y="93"/>
                    </a:lnTo>
                    <a:lnTo>
                      <a:pt x="37" y="228"/>
                    </a:lnTo>
                    <a:lnTo>
                      <a:pt x="45" y="342"/>
                    </a:lnTo>
                    <a:lnTo>
                      <a:pt x="47" y="359"/>
                    </a:lnTo>
                    <a:lnTo>
                      <a:pt x="59" y="363"/>
                    </a:lnTo>
                    <a:lnTo>
                      <a:pt x="99" y="361"/>
                    </a:lnTo>
                    <a:lnTo>
                      <a:pt x="104" y="353"/>
                    </a:lnTo>
                    <a:lnTo>
                      <a:pt x="108" y="270"/>
                    </a:lnTo>
                    <a:lnTo>
                      <a:pt x="100" y="167"/>
                    </a:lnTo>
                    <a:lnTo>
                      <a:pt x="87" y="70"/>
                    </a:lnTo>
                    <a:lnTo>
                      <a:pt x="79" y="25"/>
                    </a:lnTo>
                    <a:lnTo>
                      <a:pt x="104" y="32"/>
                    </a:lnTo>
                    <a:close/>
                  </a:path>
                </a:pathLst>
              </a:custGeom>
              <a:solidFill>
                <a:srgbClr val="000000"/>
              </a:solidFill>
              <a:ln w="9525">
                <a:noFill/>
                <a:round/>
                <a:headEnd/>
                <a:tailEnd/>
              </a:ln>
            </p:spPr>
            <p:txBody>
              <a:bodyPr/>
              <a:lstStyle/>
              <a:p>
                <a:endParaRPr lang="ru-RU"/>
              </a:p>
            </p:txBody>
          </p:sp>
        </p:grpSp>
        <p:grpSp>
          <p:nvGrpSpPr>
            <p:cNvPr id="5" name="Group 19"/>
            <p:cNvGrpSpPr>
              <a:grpSpLocks/>
            </p:cNvGrpSpPr>
            <p:nvPr/>
          </p:nvGrpSpPr>
          <p:grpSpPr bwMode="auto">
            <a:xfrm>
              <a:off x="3126" y="3227"/>
              <a:ext cx="403" cy="478"/>
              <a:chOff x="3113" y="3230"/>
              <a:chExt cx="403" cy="478"/>
            </a:xfrm>
          </p:grpSpPr>
          <p:sp>
            <p:nvSpPr>
              <p:cNvPr id="32817" name="Freeform 17"/>
              <p:cNvSpPr>
                <a:spLocks/>
              </p:cNvSpPr>
              <p:nvPr/>
            </p:nvSpPr>
            <p:spPr bwMode="auto">
              <a:xfrm>
                <a:off x="3119" y="3487"/>
                <a:ext cx="380" cy="221"/>
              </a:xfrm>
              <a:custGeom>
                <a:avLst/>
                <a:gdLst>
                  <a:gd name="T0" fmla="*/ 0 w 1140"/>
                  <a:gd name="T1" fmla="*/ 0 h 663"/>
                  <a:gd name="T2" fmla="*/ 0 w 1140"/>
                  <a:gd name="T3" fmla="*/ 0 h 663"/>
                  <a:gd name="T4" fmla="*/ 0 w 1140"/>
                  <a:gd name="T5" fmla="*/ 0 h 663"/>
                  <a:gd name="T6" fmla="*/ 0 w 1140"/>
                  <a:gd name="T7" fmla="*/ 0 h 663"/>
                  <a:gd name="T8" fmla="*/ 0 w 1140"/>
                  <a:gd name="T9" fmla="*/ 0 h 663"/>
                  <a:gd name="T10" fmla="*/ 0 w 1140"/>
                  <a:gd name="T11" fmla="*/ 0 h 663"/>
                  <a:gd name="T12" fmla="*/ 0 w 1140"/>
                  <a:gd name="T13" fmla="*/ 0 h 663"/>
                  <a:gd name="T14" fmla="*/ 0 w 1140"/>
                  <a:gd name="T15" fmla="*/ 0 h 663"/>
                  <a:gd name="T16" fmla="*/ 0 w 1140"/>
                  <a:gd name="T17" fmla="*/ 0 h 663"/>
                  <a:gd name="T18" fmla="*/ 0 w 1140"/>
                  <a:gd name="T19" fmla="*/ 0 h 663"/>
                  <a:gd name="T20" fmla="*/ 0 w 1140"/>
                  <a:gd name="T21" fmla="*/ 0 h 663"/>
                  <a:gd name="T22" fmla="*/ 0 w 1140"/>
                  <a:gd name="T23" fmla="*/ 0 h 663"/>
                  <a:gd name="T24" fmla="*/ 0 w 1140"/>
                  <a:gd name="T25" fmla="*/ 0 h 663"/>
                  <a:gd name="T26" fmla="*/ 0 w 1140"/>
                  <a:gd name="T27" fmla="*/ 0 h 663"/>
                  <a:gd name="T28" fmla="*/ 0 w 1140"/>
                  <a:gd name="T29" fmla="*/ 0 h 663"/>
                  <a:gd name="T30" fmla="*/ 0 w 1140"/>
                  <a:gd name="T31" fmla="*/ 0 h 663"/>
                  <a:gd name="T32" fmla="*/ 0 w 1140"/>
                  <a:gd name="T33" fmla="*/ 0 h 663"/>
                  <a:gd name="T34" fmla="*/ 0 w 1140"/>
                  <a:gd name="T35" fmla="*/ 0 h 663"/>
                  <a:gd name="T36" fmla="*/ 0 w 1140"/>
                  <a:gd name="T37" fmla="*/ 0 h 663"/>
                  <a:gd name="T38" fmla="*/ 0 w 1140"/>
                  <a:gd name="T39" fmla="*/ 0 h 663"/>
                  <a:gd name="T40" fmla="*/ 0 w 1140"/>
                  <a:gd name="T41" fmla="*/ 0 h 663"/>
                  <a:gd name="T42" fmla="*/ 0 w 1140"/>
                  <a:gd name="T43" fmla="*/ 0 h 663"/>
                  <a:gd name="T44" fmla="*/ 0 w 1140"/>
                  <a:gd name="T45" fmla="*/ 0 h 663"/>
                  <a:gd name="T46" fmla="*/ 0 w 1140"/>
                  <a:gd name="T47" fmla="*/ 0 h 663"/>
                  <a:gd name="T48" fmla="*/ 0 w 1140"/>
                  <a:gd name="T49" fmla="*/ 0 h 663"/>
                  <a:gd name="T50" fmla="*/ 0 w 1140"/>
                  <a:gd name="T51" fmla="*/ 0 h 663"/>
                  <a:gd name="T52" fmla="*/ 0 w 1140"/>
                  <a:gd name="T53" fmla="*/ 0 h 663"/>
                  <a:gd name="T54" fmla="*/ 0 w 1140"/>
                  <a:gd name="T55" fmla="*/ 0 h 663"/>
                  <a:gd name="T56" fmla="*/ 0 w 1140"/>
                  <a:gd name="T57" fmla="*/ 0 h 663"/>
                  <a:gd name="T58" fmla="*/ 0 w 1140"/>
                  <a:gd name="T59" fmla="*/ 0 h 663"/>
                  <a:gd name="T60" fmla="*/ 0 w 1140"/>
                  <a:gd name="T61" fmla="*/ 0 h 663"/>
                  <a:gd name="T62" fmla="*/ 0 w 1140"/>
                  <a:gd name="T63" fmla="*/ 0 h 663"/>
                  <a:gd name="T64" fmla="*/ 0 w 1140"/>
                  <a:gd name="T65" fmla="*/ 0 h 663"/>
                  <a:gd name="T66" fmla="*/ 0 w 1140"/>
                  <a:gd name="T67" fmla="*/ 0 h 663"/>
                  <a:gd name="T68" fmla="*/ 0 w 1140"/>
                  <a:gd name="T69" fmla="*/ 0 h 663"/>
                  <a:gd name="T70" fmla="*/ 0 w 1140"/>
                  <a:gd name="T71" fmla="*/ 0 h 663"/>
                  <a:gd name="T72" fmla="*/ 0 w 1140"/>
                  <a:gd name="T73" fmla="*/ 0 h 663"/>
                  <a:gd name="T74" fmla="*/ 0 w 1140"/>
                  <a:gd name="T75" fmla="*/ 0 h 663"/>
                  <a:gd name="T76" fmla="*/ 0 w 1140"/>
                  <a:gd name="T77" fmla="*/ 0 h 663"/>
                  <a:gd name="T78" fmla="*/ 0 w 1140"/>
                  <a:gd name="T79" fmla="*/ 0 h 663"/>
                  <a:gd name="T80" fmla="*/ 0 w 1140"/>
                  <a:gd name="T81" fmla="*/ 0 h 663"/>
                  <a:gd name="T82" fmla="*/ 0 w 1140"/>
                  <a:gd name="T83" fmla="*/ 0 h 663"/>
                  <a:gd name="T84" fmla="*/ 0 w 1140"/>
                  <a:gd name="T85" fmla="*/ 0 h 663"/>
                  <a:gd name="T86" fmla="*/ 0 w 1140"/>
                  <a:gd name="T87" fmla="*/ 0 h 663"/>
                  <a:gd name="T88" fmla="*/ 0 w 1140"/>
                  <a:gd name="T89" fmla="*/ 0 h 663"/>
                  <a:gd name="T90" fmla="*/ 0 w 1140"/>
                  <a:gd name="T91" fmla="*/ 0 h 663"/>
                  <a:gd name="T92" fmla="*/ 0 w 1140"/>
                  <a:gd name="T93" fmla="*/ 0 h 66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140"/>
                  <a:gd name="T142" fmla="*/ 0 h 663"/>
                  <a:gd name="T143" fmla="*/ 1140 w 1140"/>
                  <a:gd name="T144" fmla="*/ 663 h 66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140" h="663">
                    <a:moveTo>
                      <a:pt x="0" y="162"/>
                    </a:moveTo>
                    <a:lnTo>
                      <a:pt x="20" y="286"/>
                    </a:lnTo>
                    <a:lnTo>
                      <a:pt x="40" y="363"/>
                    </a:lnTo>
                    <a:lnTo>
                      <a:pt x="57" y="418"/>
                    </a:lnTo>
                    <a:lnTo>
                      <a:pt x="79" y="460"/>
                    </a:lnTo>
                    <a:lnTo>
                      <a:pt x="107" y="506"/>
                    </a:lnTo>
                    <a:lnTo>
                      <a:pt x="135" y="536"/>
                    </a:lnTo>
                    <a:lnTo>
                      <a:pt x="174" y="564"/>
                    </a:lnTo>
                    <a:lnTo>
                      <a:pt x="218" y="589"/>
                    </a:lnTo>
                    <a:lnTo>
                      <a:pt x="257" y="608"/>
                    </a:lnTo>
                    <a:lnTo>
                      <a:pt x="309" y="623"/>
                    </a:lnTo>
                    <a:lnTo>
                      <a:pt x="366" y="636"/>
                    </a:lnTo>
                    <a:lnTo>
                      <a:pt x="439" y="648"/>
                    </a:lnTo>
                    <a:lnTo>
                      <a:pt x="515" y="657"/>
                    </a:lnTo>
                    <a:lnTo>
                      <a:pt x="582" y="663"/>
                    </a:lnTo>
                    <a:lnTo>
                      <a:pt x="649" y="661"/>
                    </a:lnTo>
                    <a:lnTo>
                      <a:pt x="693" y="657"/>
                    </a:lnTo>
                    <a:lnTo>
                      <a:pt x="741" y="644"/>
                    </a:lnTo>
                    <a:lnTo>
                      <a:pt x="784" y="620"/>
                    </a:lnTo>
                    <a:lnTo>
                      <a:pt x="835" y="582"/>
                    </a:lnTo>
                    <a:lnTo>
                      <a:pt x="890" y="530"/>
                    </a:lnTo>
                    <a:lnTo>
                      <a:pt x="950" y="460"/>
                    </a:lnTo>
                    <a:lnTo>
                      <a:pt x="999" y="384"/>
                    </a:lnTo>
                    <a:lnTo>
                      <a:pt x="1046" y="304"/>
                    </a:lnTo>
                    <a:lnTo>
                      <a:pt x="1104" y="182"/>
                    </a:lnTo>
                    <a:lnTo>
                      <a:pt x="1133" y="89"/>
                    </a:lnTo>
                    <a:lnTo>
                      <a:pt x="1140" y="0"/>
                    </a:lnTo>
                    <a:lnTo>
                      <a:pt x="1109" y="95"/>
                    </a:lnTo>
                    <a:lnTo>
                      <a:pt x="1065" y="211"/>
                    </a:lnTo>
                    <a:lnTo>
                      <a:pt x="1010" y="311"/>
                    </a:lnTo>
                    <a:lnTo>
                      <a:pt x="954" y="409"/>
                    </a:lnTo>
                    <a:lnTo>
                      <a:pt x="886" y="494"/>
                    </a:lnTo>
                    <a:lnTo>
                      <a:pt x="819" y="560"/>
                    </a:lnTo>
                    <a:lnTo>
                      <a:pt x="760" y="599"/>
                    </a:lnTo>
                    <a:lnTo>
                      <a:pt x="718" y="620"/>
                    </a:lnTo>
                    <a:lnTo>
                      <a:pt x="658" y="632"/>
                    </a:lnTo>
                    <a:lnTo>
                      <a:pt x="566" y="637"/>
                    </a:lnTo>
                    <a:lnTo>
                      <a:pt x="468" y="629"/>
                    </a:lnTo>
                    <a:lnTo>
                      <a:pt x="376" y="616"/>
                    </a:lnTo>
                    <a:lnTo>
                      <a:pt x="282" y="591"/>
                    </a:lnTo>
                    <a:lnTo>
                      <a:pt x="202" y="553"/>
                    </a:lnTo>
                    <a:lnTo>
                      <a:pt x="144" y="511"/>
                    </a:lnTo>
                    <a:lnTo>
                      <a:pt x="103" y="454"/>
                    </a:lnTo>
                    <a:lnTo>
                      <a:pt x="75" y="379"/>
                    </a:lnTo>
                    <a:lnTo>
                      <a:pt x="49" y="294"/>
                    </a:lnTo>
                    <a:lnTo>
                      <a:pt x="29" y="214"/>
                    </a:lnTo>
                    <a:lnTo>
                      <a:pt x="0" y="162"/>
                    </a:lnTo>
                    <a:close/>
                  </a:path>
                </a:pathLst>
              </a:custGeom>
              <a:solidFill>
                <a:srgbClr val="000000"/>
              </a:solidFill>
              <a:ln w="9525">
                <a:noFill/>
                <a:round/>
                <a:headEnd/>
                <a:tailEnd/>
              </a:ln>
            </p:spPr>
            <p:txBody>
              <a:bodyPr/>
              <a:lstStyle/>
              <a:p>
                <a:endParaRPr lang="ru-RU"/>
              </a:p>
            </p:txBody>
          </p:sp>
          <p:sp>
            <p:nvSpPr>
              <p:cNvPr id="32818" name="Freeform 18"/>
              <p:cNvSpPr>
                <a:spLocks/>
              </p:cNvSpPr>
              <p:nvPr/>
            </p:nvSpPr>
            <p:spPr bwMode="auto">
              <a:xfrm>
                <a:off x="3113" y="3230"/>
                <a:ext cx="403" cy="369"/>
              </a:xfrm>
              <a:custGeom>
                <a:avLst/>
                <a:gdLst>
                  <a:gd name="T0" fmla="*/ 0 w 1208"/>
                  <a:gd name="T1" fmla="*/ 0 h 1106"/>
                  <a:gd name="T2" fmla="*/ 0 w 1208"/>
                  <a:gd name="T3" fmla="*/ 0 h 1106"/>
                  <a:gd name="T4" fmla="*/ 0 w 1208"/>
                  <a:gd name="T5" fmla="*/ 0 h 1106"/>
                  <a:gd name="T6" fmla="*/ 0 w 1208"/>
                  <a:gd name="T7" fmla="*/ 0 h 1106"/>
                  <a:gd name="T8" fmla="*/ 0 w 1208"/>
                  <a:gd name="T9" fmla="*/ 0 h 1106"/>
                  <a:gd name="T10" fmla="*/ 0 w 1208"/>
                  <a:gd name="T11" fmla="*/ 0 h 1106"/>
                  <a:gd name="T12" fmla="*/ 0 w 1208"/>
                  <a:gd name="T13" fmla="*/ 0 h 1106"/>
                  <a:gd name="T14" fmla="*/ 0 w 1208"/>
                  <a:gd name="T15" fmla="*/ 0 h 1106"/>
                  <a:gd name="T16" fmla="*/ 0 w 1208"/>
                  <a:gd name="T17" fmla="*/ 0 h 1106"/>
                  <a:gd name="T18" fmla="*/ 0 w 1208"/>
                  <a:gd name="T19" fmla="*/ 0 h 1106"/>
                  <a:gd name="T20" fmla="*/ 0 w 1208"/>
                  <a:gd name="T21" fmla="*/ 0 h 1106"/>
                  <a:gd name="T22" fmla="*/ 0 w 1208"/>
                  <a:gd name="T23" fmla="*/ 0 h 1106"/>
                  <a:gd name="T24" fmla="*/ 0 w 1208"/>
                  <a:gd name="T25" fmla="*/ 0 h 1106"/>
                  <a:gd name="T26" fmla="*/ 0 w 1208"/>
                  <a:gd name="T27" fmla="*/ 0 h 1106"/>
                  <a:gd name="T28" fmla="*/ 0 w 1208"/>
                  <a:gd name="T29" fmla="*/ 0 h 1106"/>
                  <a:gd name="T30" fmla="*/ 0 w 1208"/>
                  <a:gd name="T31" fmla="*/ 0 h 1106"/>
                  <a:gd name="T32" fmla="*/ 0 w 1208"/>
                  <a:gd name="T33" fmla="*/ 0 h 1106"/>
                  <a:gd name="T34" fmla="*/ 0 w 1208"/>
                  <a:gd name="T35" fmla="*/ 0 h 1106"/>
                  <a:gd name="T36" fmla="*/ 0 w 1208"/>
                  <a:gd name="T37" fmla="*/ 0 h 1106"/>
                  <a:gd name="T38" fmla="*/ 0 w 1208"/>
                  <a:gd name="T39" fmla="*/ 0 h 1106"/>
                  <a:gd name="T40" fmla="*/ 0 w 1208"/>
                  <a:gd name="T41" fmla="*/ 0 h 1106"/>
                  <a:gd name="T42" fmla="*/ 0 w 1208"/>
                  <a:gd name="T43" fmla="*/ 0 h 1106"/>
                  <a:gd name="T44" fmla="*/ 0 w 1208"/>
                  <a:gd name="T45" fmla="*/ 0 h 1106"/>
                  <a:gd name="T46" fmla="*/ 0 w 1208"/>
                  <a:gd name="T47" fmla="*/ 0 h 1106"/>
                  <a:gd name="T48" fmla="*/ 0 w 1208"/>
                  <a:gd name="T49" fmla="*/ 0 h 1106"/>
                  <a:gd name="T50" fmla="*/ 0 w 1208"/>
                  <a:gd name="T51" fmla="*/ 0 h 1106"/>
                  <a:gd name="T52" fmla="*/ 0 w 1208"/>
                  <a:gd name="T53" fmla="*/ 0 h 1106"/>
                  <a:gd name="T54" fmla="*/ 0 w 1208"/>
                  <a:gd name="T55" fmla="*/ 0 h 1106"/>
                  <a:gd name="T56" fmla="*/ 0 w 1208"/>
                  <a:gd name="T57" fmla="*/ 0 h 1106"/>
                  <a:gd name="T58" fmla="*/ 0 w 1208"/>
                  <a:gd name="T59" fmla="*/ 0 h 1106"/>
                  <a:gd name="T60" fmla="*/ 0 w 1208"/>
                  <a:gd name="T61" fmla="*/ 0 h 1106"/>
                  <a:gd name="T62" fmla="*/ 0 w 1208"/>
                  <a:gd name="T63" fmla="*/ 0 h 1106"/>
                  <a:gd name="T64" fmla="*/ 0 w 1208"/>
                  <a:gd name="T65" fmla="*/ 0 h 1106"/>
                  <a:gd name="T66" fmla="*/ 0 w 1208"/>
                  <a:gd name="T67" fmla="*/ 0 h 1106"/>
                  <a:gd name="T68" fmla="*/ 0 w 1208"/>
                  <a:gd name="T69" fmla="*/ 0 h 1106"/>
                  <a:gd name="T70" fmla="*/ 0 w 1208"/>
                  <a:gd name="T71" fmla="*/ 0 h 1106"/>
                  <a:gd name="T72" fmla="*/ 0 w 1208"/>
                  <a:gd name="T73" fmla="*/ 0 h 1106"/>
                  <a:gd name="T74" fmla="*/ 0 w 1208"/>
                  <a:gd name="T75" fmla="*/ 0 h 1106"/>
                  <a:gd name="T76" fmla="*/ 0 w 1208"/>
                  <a:gd name="T77" fmla="*/ 0 h 1106"/>
                  <a:gd name="T78" fmla="*/ 0 w 1208"/>
                  <a:gd name="T79" fmla="*/ 0 h 1106"/>
                  <a:gd name="T80" fmla="*/ 0 w 1208"/>
                  <a:gd name="T81" fmla="*/ 0 h 1106"/>
                  <a:gd name="T82" fmla="*/ 0 w 1208"/>
                  <a:gd name="T83" fmla="*/ 0 h 1106"/>
                  <a:gd name="T84" fmla="*/ 0 w 1208"/>
                  <a:gd name="T85" fmla="*/ 0 h 1106"/>
                  <a:gd name="T86" fmla="*/ 0 w 1208"/>
                  <a:gd name="T87" fmla="*/ 0 h 1106"/>
                  <a:gd name="T88" fmla="*/ 0 w 1208"/>
                  <a:gd name="T89" fmla="*/ 0 h 1106"/>
                  <a:gd name="T90" fmla="*/ 0 w 1208"/>
                  <a:gd name="T91" fmla="*/ 0 h 1106"/>
                  <a:gd name="T92" fmla="*/ 0 w 1208"/>
                  <a:gd name="T93" fmla="*/ 0 h 1106"/>
                  <a:gd name="T94" fmla="*/ 0 w 1208"/>
                  <a:gd name="T95" fmla="*/ 0 h 1106"/>
                  <a:gd name="T96" fmla="*/ 0 w 1208"/>
                  <a:gd name="T97" fmla="*/ 0 h 1106"/>
                  <a:gd name="T98" fmla="*/ 0 w 1208"/>
                  <a:gd name="T99" fmla="*/ 0 h 1106"/>
                  <a:gd name="T100" fmla="*/ 0 w 1208"/>
                  <a:gd name="T101" fmla="*/ 0 h 1106"/>
                  <a:gd name="T102" fmla="*/ 0 w 1208"/>
                  <a:gd name="T103" fmla="*/ 0 h 1106"/>
                  <a:gd name="T104" fmla="*/ 0 w 1208"/>
                  <a:gd name="T105" fmla="*/ 0 h 1106"/>
                  <a:gd name="T106" fmla="*/ 0 w 1208"/>
                  <a:gd name="T107" fmla="*/ 0 h 1106"/>
                  <a:gd name="T108" fmla="*/ 0 w 1208"/>
                  <a:gd name="T109" fmla="*/ 0 h 1106"/>
                  <a:gd name="T110" fmla="*/ 0 w 1208"/>
                  <a:gd name="T111" fmla="*/ 0 h 1106"/>
                  <a:gd name="T112" fmla="*/ 0 w 1208"/>
                  <a:gd name="T113" fmla="*/ 0 h 1106"/>
                  <a:gd name="T114" fmla="*/ 0 w 1208"/>
                  <a:gd name="T115" fmla="*/ 0 h 1106"/>
                  <a:gd name="T116" fmla="*/ 0 w 1208"/>
                  <a:gd name="T117" fmla="*/ 0 h 1106"/>
                  <a:gd name="T118" fmla="*/ 0 w 1208"/>
                  <a:gd name="T119" fmla="*/ 0 h 1106"/>
                  <a:gd name="T120" fmla="*/ 0 w 1208"/>
                  <a:gd name="T121" fmla="*/ 0 h 1106"/>
                  <a:gd name="T122" fmla="*/ 0 w 1208"/>
                  <a:gd name="T123" fmla="*/ 0 h 1106"/>
                  <a:gd name="T124" fmla="*/ 0 w 1208"/>
                  <a:gd name="T125" fmla="*/ 0 h 110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08"/>
                  <a:gd name="T190" fmla="*/ 0 h 1106"/>
                  <a:gd name="T191" fmla="*/ 1208 w 1208"/>
                  <a:gd name="T192" fmla="*/ 1106 h 110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08" h="1106">
                    <a:moveTo>
                      <a:pt x="1106" y="960"/>
                    </a:moveTo>
                    <a:lnTo>
                      <a:pt x="1136" y="907"/>
                    </a:lnTo>
                    <a:lnTo>
                      <a:pt x="1164" y="825"/>
                    </a:lnTo>
                    <a:lnTo>
                      <a:pt x="1191" y="715"/>
                    </a:lnTo>
                    <a:lnTo>
                      <a:pt x="1207" y="603"/>
                    </a:lnTo>
                    <a:lnTo>
                      <a:pt x="1208" y="481"/>
                    </a:lnTo>
                    <a:lnTo>
                      <a:pt x="1193" y="386"/>
                    </a:lnTo>
                    <a:lnTo>
                      <a:pt x="1173" y="315"/>
                    </a:lnTo>
                    <a:lnTo>
                      <a:pt x="1140" y="252"/>
                    </a:lnTo>
                    <a:lnTo>
                      <a:pt x="1088" y="190"/>
                    </a:lnTo>
                    <a:lnTo>
                      <a:pt x="1037" y="147"/>
                    </a:lnTo>
                    <a:lnTo>
                      <a:pt x="982" y="104"/>
                    </a:lnTo>
                    <a:lnTo>
                      <a:pt x="922" y="70"/>
                    </a:lnTo>
                    <a:lnTo>
                      <a:pt x="864" y="42"/>
                    </a:lnTo>
                    <a:lnTo>
                      <a:pt x="793" y="21"/>
                    </a:lnTo>
                    <a:lnTo>
                      <a:pt x="724" y="8"/>
                    </a:lnTo>
                    <a:lnTo>
                      <a:pt x="633" y="0"/>
                    </a:lnTo>
                    <a:lnTo>
                      <a:pt x="523" y="3"/>
                    </a:lnTo>
                    <a:lnTo>
                      <a:pt x="445" y="17"/>
                    </a:lnTo>
                    <a:lnTo>
                      <a:pt x="376" y="49"/>
                    </a:lnTo>
                    <a:lnTo>
                      <a:pt x="309" y="84"/>
                    </a:lnTo>
                    <a:lnTo>
                      <a:pt x="259" y="131"/>
                    </a:lnTo>
                    <a:lnTo>
                      <a:pt x="207" y="190"/>
                    </a:lnTo>
                    <a:lnTo>
                      <a:pt x="155" y="264"/>
                    </a:lnTo>
                    <a:lnTo>
                      <a:pt x="108" y="344"/>
                    </a:lnTo>
                    <a:lnTo>
                      <a:pt x="72" y="424"/>
                    </a:lnTo>
                    <a:lnTo>
                      <a:pt x="40" y="513"/>
                    </a:lnTo>
                    <a:lnTo>
                      <a:pt x="16" y="606"/>
                    </a:lnTo>
                    <a:lnTo>
                      <a:pt x="4" y="690"/>
                    </a:lnTo>
                    <a:lnTo>
                      <a:pt x="0" y="775"/>
                    </a:lnTo>
                    <a:lnTo>
                      <a:pt x="6" y="865"/>
                    </a:lnTo>
                    <a:lnTo>
                      <a:pt x="20" y="956"/>
                    </a:lnTo>
                    <a:lnTo>
                      <a:pt x="65" y="1106"/>
                    </a:lnTo>
                    <a:lnTo>
                      <a:pt x="41" y="918"/>
                    </a:lnTo>
                    <a:lnTo>
                      <a:pt x="28" y="791"/>
                    </a:lnTo>
                    <a:lnTo>
                      <a:pt x="25" y="704"/>
                    </a:lnTo>
                    <a:lnTo>
                      <a:pt x="40" y="611"/>
                    </a:lnTo>
                    <a:lnTo>
                      <a:pt x="68" y="514"/>
                    </a:lnTo>
                    <a:lnTo>
                      <a:pt x="103" y="413"/>
                    </a:lnTo>
                    <a:lnTo>
                      <a:pt x="139" y="341"/>
                    </a:lnTo>
                    <a:lnTo>
                      <a:pt x="198" y="253"/>
                    </a:lnTo>
                    <a:lnTo>
                      <a:pt x="258" y="173"/>
                    </a:lnTo>
                    <a:lnTo>
                      <a:pt x="309" y="122"/>
                    </a:lnTo>
                    <a:lnTo>
                      <a:pt x="364" y="87"/>
                    </a:lnTo>
                    <a:lnTo>
                      <a:pt x="424" y="57"/>
                    </a:lnTo>
                    <a:lnTo>
                      <a:pt x="483" y="36"/>
                    </a:lnTo>
                    <a:lnTo>
                      <a:pt x="562" y="29"/>
                    </a:lnTo>
                    <a:lnTo>
                      <a:pt x="653" y="32"/>
                    </a:lnTo>
                    <a:lnTo>
                      <a:pt x="736" y="41"/>
                    </a:lnTo>
                    <a:lnTo>
                      <a:pt x="819" y="57"/>
                    </a:lnTo>
                    <a:lnTo>
                      <a:pt x="902" y="93"/>
                    </a:lnTo>
                    <a:lnTo>
                      <a:pt x="971" y="131"/>
                    </a:lnTo>
                    <a:lnTo>
                      <a:pt x="1041" y="185"/>
                    </a:lnTo>
                    <a:lnTo>
                      <a:pt x="1096" y="243"/>
                    </a:lnTo>
                    <a:lnTo>
                      <a:pt x="1136" y="302"/>
                    </a:lnTo>
                    <a:lnTo>
                      <a:pt x="1160" y="375"/>
                    </a:lnTo>
                    <a:lnTo>
                      <a:pt x="1177" y="460"/>
                    </a:lnTo>
                    <a:lnTo>
                      <a:pt x="1179" y="548"/>
                    </a:lnTo>
                    <a:lnTo>
                      <a:pt x="1173" y="640"/>
                    </a:lnTo>
                    <a:lnTo>
                      <a:pt x="1161" y="717"/>
                    </a:lnTo>
                    <a:lnTo>
                      <a:pt x="1145" y="821"/>
                    </a:lnTo>
                    <a:lnTo>
                      <a:pt x="1121" y="902"/>
                    </a:lnTo>
                    <a:lnTo>
                      <a:pt x="1106" y="960"/>
                    </a:lnTo>
                    <a:close/>
                  </a:path>
                </a:pathLst>
              </a:custGeom>
              <a:solidFill>
                <a:srgbClr val="000000"/>
              </a:solidFill>
              <a:ln w="9525">
                <a:noFill/>
                <a:round/>
                <a:headEnd/>
                <a:tailEnd/>
              </a:ln>
            </p:spPr>
            <p:txBody>
              <a:bodyPr/>
              <a:lstStyle/>
              <a:p>
                <a:endParaRPr lang="ru-RU"/>
              </a:p>
            </p:txBody>
          </p:sp>
        </p:grpSp>
        <p:grpSp>
          <p:nvGrpSpPr>
            <p:cNvPr id="6" name="Group 24"/>
            <p:cNvGrpSpPr>
              <a:grpSpLocks/>
            </p:cNvGrpSpPr>
            <p:nvPr/>
          </p:nvGrpSpPr>
          <p:grpSpPr bwMode="auto">
            <a:xfrm>
              <a:off x="3165" y="3321"/>
              <a:ext cx="318" cy="302"/>
              <a:chOff x="3152" y="3324"/>
              <a:chExt cx="318" cy="302"/>
            </a:xfrm>
          </p:grpSpPr>
          <p:sp>
            <p:nvSpPr>
              <p:cNvPr id="32813" name="Freeform 20"/>
              <p:cNvSpPr>
                <a:spLocks/>
              </p:cNvSpPr>
              <p:nvPr/>
            </p:nvSpPr>
            <p:spPr bwMode="auto">
              <a:xfrm>
                <a:off x="3152" y="3324"/>
                <a:ext cx="310" cy="302"/>
              </a:xfrm>
              <a:custGeom>
                <a:avLst/>
                <a:gdLst>
                  <a:gd name="T0" fmla="*/ 0 w 929"/>
                  <a:gd name="T1" fmla="*/ 0 h 907"/>
                  <a:gd name="T2" fmla="*/ 0 w 929"/>
                  <a:gd name="T3" fmla="*/ 0 h 907"/>
                  <a:gd name="T4" fmla="*/ 0 w 929"/>
                  <a:gd name="T5" fmla="*/ 0 h 907"/>
                  <a:gd name="T6" fmla="*/ 0 w 929"/>
                  <a:gd name="T7" fmla="*/ 0 h 907"/>
                  <a:gd name="T8" fmla="*/ 0 w 929"/>
                  <a:gd name="T9" fmla="*/ 0 h 907"/>
                  <a:gd name="T10" fmla="*/ 0 w 929"/>
                  <a:gd name="T11" fmla="*/ 0 h 907"/>
                  <a:gd name="T12" fmla="*/ 0 w 929"/>
                  <a:gd name="T13" fmla="*/ 0 h 907"/>
                  <a:gd name="T14" fmla="*/ 0 w 929"/>
                  <a:gd name="T15" fmla="*/ 0 h 907"/>
                  <a:gd name="T16" fmla="*/ 0 w 929"/>
                  <a:gd name="T17" fmla="*/ 0 h 907"/>
                  <a:gd name="T18" fmla="*/ 0 w 929"/>
                  <a:gd name="T19" fmla="*/ 0 h 907"/>
                  <a:gd name="T20" fmla="*/ 0 w 929"/>
                  <a:gd name="T21" fmla="*/ 0 h 907"/>
                  <a:gd name="T22" fmla="*/ 0 w 929"/>
                  <a:gd name="T23" fmla="*/ 0 h 907"/>
                  <a:gd name="T24" fmla="*/ 0 w 929"/>
                  <a:gd name="T25" fmla="*/ 0 h 907"/>
                  <a:gd name="T26" fmla="*/ 0 w 929"/>
                  <a:gd name="T27" fmla="*/ 0 h 907"/>
                  <a:gd name="T28" fmla="*/ 0 w 929"/>
                  <a:gd name="T29" fmla="*/ 0 h 907"/>
                  <a:gd name="T30" fmla="*/ 0 w 929"/>
                  <a:gd name="T31" fmla="*/ 0 h 907"/>
                  <a:gd name="T32" fmla="*/ 0 w 929"/>
                  <a:gd name="T33" fmla="*/ 0 h 907"/>
                  <a:gd name="T34" fmla="*/ 0 w 929"/>
                  <a:gd name="T35" fmla="*/ 0 h 907"/>
                  <a:gd name="T36" fmla="*/ 0 w 929"/>
                  <a:gd name="T37" fmla="*/ 0 h 907"/>
                  <a:gd name="T38" fmla="*/ 0 w 929"/>
                  <a:gd name="T39" fmla="*/ 0 h 907"/>
                  <a:gd name="T40" fmla="*/ 0 w 929"/>
                  <a:gd name="T41" fmla="*/ 0 h 907"/>
                  <a:gd name="T42" fmla="*/ 0 w 929"/>
                  <a:gd name="T43" fmla="*/ 0 h 907"/>
                  <a:gd name="T44" fmla="*/ 0 w 929"/>
                  <a:gd name="T45" fmla="*/ 0 h 907"/>
                  <a:gd name="T46" fmla="*/ 0 w 929"/>
                  <a:gd name="T47" fmla="*/ 0 h 907"/>
                  <a:gd name="T48" fmla="*/ 0 w 929"/>
                  <a:gd name="T49" fmla="*/ 0 h 907"/>
                  <a:gd name="T50" fmla="*/ 0 w 929"/>
                  <a:gd name="T51" fmla="*/ 0 h 907"/>
                  <a:gd name="T52" fmla="*/ 0 w 929"/>
                  <a:gd name="T53" fmla="*/ 0 h 907"/>
                  <a:gd name="T54" fmla="*/ 0 w 929"/>
                  <a:gd name="T55" fmla="*/ 0 h 907"/>
                  <a:gd name="T56" fmla="*/ 0 w 929"/>
                  <a:gd name="T57" fmla="*/ 0 h 907"/>
                  <a:gd name="T58" fmla="*/ 0 w 929"/>
                  <a:gd name="T59" fmla="*/ 0 h 907"/>
                  <a:gd name="T60" fmla="*/ 0 w 929"/>
                  <a:gd name="T61" fmla="*/ 0 h 907"/>
                  <a:gd name="T62" fmla="*/ 0 w 929"/>
                  <a:gd name="T63" fmla="*/ 0 h 907"/>
                  <a:gd name="T64" fmla="*/ 0 w 929"/>
                  <a:gd name="T65" fmla="*/ 0 h 907"/>
                  <a:gd name="T66" fmla="*/ 0 w 929"/>
                  <a:gd name="T67" fmla="*/ 0 h 907"/>
                  <a:gd name="T68" fmla="*/ 0 w 929"/>
                  <a:gd name="T69" fmla="*/ 0 h 907"/>
                  <a:gd name="T70" fmla="*/ 0 w 929"/>
                  <a:gd name="T71" fmla="*/ 0 h 907"/>
                  <a:gd name="T72" fmla="*/ 0 w 929"/>
                  <a:gd name="T73" fmla="*/ 0 h 907"/>
                  <a:gd name="T74" fmla="*/ 0 w 929"/>
                  <a:gd name="T75" fmla="*/ 0 h 907"/>
                  <a:gd name="T76" fmla="*/ 0 w 929"/>
                  <a:gd name="T77" fmla="*/ 0 h 907"/>
                  <a:gd name="T78" fmla="*/ 0 w 929"/>
                  <a:gd name="T79" fmla="*/ 0 h 907"/>
                  <a:gd name="T80" fmla="*/ 0 w 929"/>
                  <a:gd name="T81" fmla="*/ 0 h 907"/>
                  <a:gd name="T82" fmla="*/ 0 w 929"/>
                  <a:gd name="T83" fmla="*/ 0 h 907"/>
                  <a:gd name="T84" fmla="*/ 0 w 929"/>
                  <a:gd name="T85" fmla="*/ 0 h 907"/>
                  <a:gd name="T86" fmla="*/ 0 w 929"/>
                  <a:gd name="T87" fmla="*/ 0 h 907"/>
                  <a:gd name="T88" fmla="*/ 0 w 929"/>
                  <a:gd name="T89" fmla="*/ 0 h 907"/>
                  <a:gd name="T90" fmla="*/ 0 w 929"/>
                  <a:gd name="T91" fmla="*/ 0 h 907"/>
                  <a:gd name="T92" fmla="*/ 0 w 929"/>
                  <a:gd name="T93" fmla="*/ 0 h 907"/>
                  <a:gd name="T94" fmla="*/ 0 w 929"/>
                  <a:gd name="T95" fmla="*/ 0 h 907"/>
                  <a:gd name="T96" fmla="*/ 0 w 929"/>
                  <a:gd name="T97" fmla="*/ 0 h 90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929"/>
                  <a:gd name="T148" fmla="*/ 0 h 907"/>
                  <a:gd name="T149" fmla="*/ 929 w 929"/>
                  <a:gd name="T150" fmla="*/ 907 h 90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929" h="907">
                    <a:moveTo>
                      <a:pt x="877" y="363"/>
                    </a:moveTo>
                    <a:lnTo>
                      <a:pt x="822" y="626"/>
                    </a:lnTo>
                    <a:lnTo>
                      <a:pt x="756" y="884"/>
                    </a:lnTo>
                    <a:lnTo>
                      <a:pt x="748" y="903"/>
                    </a:lnTo>
                    <a:lnTo>
                      <a:pt x="735" y="907"/>
                    </a:lnTo>
                    <a:lnTo>
                      <a:pt x="660" y="889"/>
                    </a:lnTo>
                    <a:lnTo>
                      <a:pt x="506" y="863"/>
                    </a:lnTo>
                    <a:lnTo>
                      <a:pt x="499" y="863"/>
                    </a:lnTo>
                    <a:lnTo>
                      <a:pt x="281" y="834"/>
                    </a:lnTo>
                    <a:lnTo>
                      <a:pt x="126" y="821"/>
                    </a:lnTo>
                    <a:lnTo>
                      <a:pt x="24" y="825"/>
                    </a:lnTo>
                    <a:lnTo>
                      <a:pt x="4" y="817"/>
                    </a:lnTo>
                    <a:lnTo>
                      <a:pt x="0" y="804"/>
                    </a:lnTo>
                    <a:lnTo>
                      <a:pt x="51" y="524"/>
                    </a:lnTo>
                    <a:lnTo>
                      <a:pt x="119" y="217"/>
                    </a:lnTo>
                    <a:lnTo>
                      <a:pt x="167" y="73"/>
                    </a:lnTo>
                    <a:lnTo>
                      <a:pt x="197" y="13"/>
                    </a:lnTo>
                    <a:lnTo>
                      <a:pt x="213" y="0"/>
                    </a:lnTo>
                    <a:lnTo>
                      <a:pt x="233" y="0"/>
                    </a:lnTo>
                    <a:lnTo>
                      <a:pt x="285" y="14"/>
                    </a:lnTo>
                    <a:lnTo>
                      <a:pt x="327" y="25"/>
                    </a:lnTo>
                    <a:lnTo>
                      <a:pt x="495" y="44"/>
                    </a:lnTo>
                    <a:lnTo>
                      <a:pt x="581" y="48"/>
                    </a:lnTo>
                    <a:lnTo>
                      <a:pt x="537" y="69"/>
                    </a:lnTo>
                    <a:lnTo>
                      <a:pt x="462" y="63"/>
                    </a:lnTo>
                    <a:lnTo>
                      <a:pt x="383" y="55"/>
                    </a:lnTo>
                    <a:lnTo>
                      <a:pt x="312" y="44"/>
                    </a:lnTo>
                    <a:lnTo>
                      <a:pt x="233" y="27"/>
                    </a:lnTo>
                    <a:lnTo>
                      <a:pt x="217" y="27"/>
                    </a:lnTo>
                    <a:lnTo>
                      <a:pt x="190" y="86"/>
                    </a:lnTo>
                    <a:lnTo>
                      <a:pt x="147" y="198"/>
                    </a:lnTo>
                    <a:lnTo>
                      <a:pt x="126" y="300"/>
                    </a:lnTo>
                    <a:lnTo>
                      <a:pt x="91" y="447"/>
                    </a:lnTo>
                    <a:lnTo>
                      <a:pt x="64" y="574"/>
                    </a:lnTo>
                    <a:lnTo>
                      <a:pt x="44" y="685"/>
                    </a:lnTo>
                    <a:lnTo>
                      <a:pt x="28" y="787"/>
                    </a:lnTo>
                    <a:lnTo>
                      <a:pt x="28" y="801"/>
                    </a:lnTo>
                    <a:lnTo>
                      <a:pt x="147" y="801"/>
                    </a:lnTo>
                    <a:lnTo>
                      <a:pt x="276" y="810"/>
                    </a:lnTo>
                    <a:lnTo>
                      <a:pt x="408" y="830"/>
                    </a:lnTo>
                    <a:lnTo>
                      <a:pt x="545" y="851"/>
                    </a:lnTo>
                    <a:lnTo>
                      <a:pt x="731" y="876"/>
                    </a:lnTo>
                    <a:lnTo>
                      <a:pt x="772" y="738"/>
                    </a:lnTo>
                    <a:lnTo>
                      <a:pt x="822" y="519"/>
                    </a:lnTo>
                    <a:lnTo>
                      <a:pt x="847" y="409"/>
                    </a:lnTo>
                    <a:lnTo>
                      <a:pt x="881" y="280"/>
                    </a:lnTo>
                    <a:lnTo>
                      <a:pt x="929" y="139"/>
                    </a:lnTo>
                    <a:lnTo>
                      <a:pt x="899" y="263"/>
                    </a:lnTo>
                    <a:lnTo>
                      <a:pt x="877" y="363"/>
                    </a:lnTo>
                    <a:close/>
                  </a:path>
                </a:pathLst>
              </a:custGeom>
              <a:solidFill>
                <a:srgbClr val="000000"/>
              </a:solidFill>
              <a:ln w="9525">
                <a:noFill/>
                <a:round/>
                <a:headEnd/>
                <a:tailEnd/>
              </a:ln>
            </p:spPr>
            <p:txBody>
              <a:bodyPr/>
              <a:lstStyle/>
              <a:p>
                <a:endParaRPr lang="ru-RU"/>
              </a:p>
            </p:txBody>
          </p:sp>
          <p:grpSp>
            <p:nvGrpSpPr>
              <p:cNvPr id="7" name="Group 23"/>
              <p:cNvGrpSpPr>
                <a:grpSpLocks/>
              </p:cNvGrpSpPr>
              <p:nvPr/>
            </p:nvGrpSpPr>
            <p:grpSpPr bwMode="auto">
              <a:xfrm>
                <a:off x="3194" y="3340"/>
                <a:ext cx="276" cy="239"/>
                <a:chOff x="3194" y="3340"/>
                <a:chExt cx="276" cy="239"/>
              </a:xfrm>
            </p:grpSpPr>
            <p:sp>
              <p:nvSpPr>
                <p:cNvPr id="32815" name="Freeform 21"/>
                <p:cNvSpPr>
                  <a:spLocks/>
                </p:cNvSpPr>
                <p:nvPr/>
              </p:nvSpPr>
              <p:spPr bwMode="auto">
                <a:xfrm>
                  <a:off x="3194" y="3340"/>
                  <a:ext cx="276" cy="239"/>
                </a:xfrm>
                <a:custGeom>
                  <a:avLst/>
                  <a:gdLst>
                    <a:gd name="T0" fmla="*/ 0 w 827"/>
                    <a:gd name="T1" fmla="*/ 0 h 718"/>
                    <a:gd name="T2" fmla="*/ 0 w 827"/>
                    <a:gd name="T3" fmla="*/ 0 h 718"/>
                    <a:gd name="T4" fmla="*/ 0 w 827"/>
                    <a:gd name="T5" fmla="*/ 0 h 718"/>
                    <a:gd name="T6" fmla="*/ 0 w 827"/>
                    <a:gd name="T7" fmla="*/ 0 h 718"/>
                    <a:gd name="T8" fmla="*/ 0 w 827"/>
                    <a:gd name="T9" fmla="*/ 0 h 718"/>
                    <a:gd name="T10" fmla="*/ 0 w 827"/>
                    <a:gd name="T11" fmla="*/ 0 h 718"/>
                    <a:gd name="T12" fmla="*/ 0 w 827"/>
                    <a:gd name="T13" fmla="*/ 0 h 718"/>
                    <a:gd name="T14" fmla="*/ 0 w 827"/>
                    <a:gd name="T15" fmla="*/ 0 h 718"/>
                    <a:gd name="T16" fmla="*/ 0 w 827"/>
                    <a:gd name="T17" fmla="*/ 0 h 718"/>
                    <a:gd name="T18" fmla="*/ 0 w 827"/>
                    <a:gd name="T19" fmla="*/ 0 h 718"/>
                    <a:gd name="T20" fmla="*/ 0 w 827"/>
                    <a:gd name="T21" fmla="*/ 0 h 718"/>
                    <a:gd name="T22" fmla="*/ 0 w 827"/>
                    <a:gd name="T23" fmla="*/ 0 h 718"/>
                    <a:gd name="T24" fmla="*/ 0 w 827"/>
                    <a:gd name="T25" fmla="*/ 0 h 718"/>
                    <a:gd name="T26" fmla="*/ 0 w 827"/>
                    <a:gd name="T27" fmla="*/ 0 h 718"/>
                    <a:gd name="T28" fmla="*/ 0 w 827"/>
                    <a:gd name="T29" fmla="*/ 0 h 718"/>
                    <a:gd name="T30" fmla="*/ 0 w 827"/>
                    <a:gd name="T31" fmla="*/ 0 h 718"/>
                    <a:gd name="T32" fmla="*/ 0 w 827"/>
                    <a:gd name="T33" fmla="*/ 0 h 718"/>
                    <a:gd name="T34" fmla="*/ 0 w 827"/>
                    <a:gd name="T35" fmla="*/ 0 h 718"/>
                    <a:gd name="T36" fmla="*/ 0 w 827"/>
                    <a:gd name="T37" fmla="*/ 0 h 718"/>
                    <a:gd name="T38" fmla="*/ 0 w 827"/>
                    <a:gd name="T39" fmla="*/ 0 h 718"/>
                    <a:gd name="T40" fmla="*/ 0 w 827"/>
                    <a:gd name="T41" fmla="*/ 0 h 718"/>
                    <a:gd name="T42" fmla="*/ 0 w 827"/>
                    <a:gd name="T43" fmla="*/ 0 h 718"/>
                    <a:gd name="T44" fmla="*/ 0 w 827"/>
                    <a:gd name="T45" fmla="*/ 0 h 718"/>
                    <a:gd name="T46" fmla="*/ 0 w 827"/>
                    <a:gd name="T47" fmla="*/ 0 h 718"/>
                    <a:gd name="T48" fmla="*/ 0 w 827"/>
                    <a:gd name="T49" fmla="*/ 0 h 718"/>
                    <a:gd name="T50" fmla="*/ 0 w 827"/>
                    <a:gd name="T51" fmla="*/ 0 h 718"/>
                    <a:gd name="T52" fmla="*/ 0 w 827"/>
                    <a:gd name="T53" fmla="*/ 0 h 718"/>
                    <a:gd name="T54" fmla="*/ 0 w 827"/>
                    <a:gd name="T55" fmla="*/ 0 h 718"/>
                    <a:gd name="T56" fmla="*/ 0 w 827"/>
                    <a:gd name="T57" fmla="*/ 0 h 718"/>
                    <a:gd name="T58" fmla="*/ 0 w 827"/>
                    <a:gd name="T59" fmla="*/ 0 h 718"/>
                    <a:gd name="T60" fmla="*/ 0 w 827"/>
                    <a:gd name="T61" fmla="*/ 0 h 718"/>
                    <a:gd name="T62" fmla="*/ 0 w 827"/>
                    <a:gd name="T63" fmla="*/ 0 h 718"/>
                    <a:gd name="T64" fmla="*/ 0 w 827"/>
                    <a:gd name="T65" fmla="*/ 0 h 718"/>
                    <a:gd name="T66" fmla="*/ 0 w 827"/>
                    <a:gd name="T67" fmla="*/ 0 h 718"/>
                    <a:gd name="T68" fmla="*/ 0 w 827"/>
                    <a:gd name="T69" fmla="*/ 0 h 718"/>
                    <a:gd name="T70" fmla="*/ 0 w 827"/>
                    <a:gd name="T71" fmla="*/ 0 h 718"/>
                    <a:gd name="T72" fmla="*/ 0 w 827"/>
                    <a:gd name="T73" fmla="*/ 0 h 718"/>
                    <a:gd name="T74" fmla="*/ 0 w 827"/>
                    <a:gd name="T75" fmla="*/ 0 h 718"/>
                    <a:gd name="T76" fmla="*/ 0 w 827"/>
                    <a:gd name="T77" fmla="*/ 0 h 718"/>
                    <a:gd name="T78" fmla="*/ 0 w 827"/>
                    <a:gd name="T79" fmla="*/ 0 h 718"/>
                    <a:gd name="T80" fmla="*/ 0 w 827"/>
                    <a:gd name="T81" fmla="*/ 0 h 718"/>
                    <a:gd name="T82" fmla="*/ 0 w 827"/>
                    <a:gd name="T83" fmla="*/ 0 h 718"/>
                    <a:gd name="T84" fmla="*/ 0 w 827"/>
                    <a:gd name="T85" fmla="*/ 0 h 718"/>
                    <a:gd name="T86" fmla="*/ 0 w 827"/>
                    <a:gd name="T87" fmla="*/ 0 h 718"/>
                    <a:gd name="T88" fmla="*/ 0 w 827"/>
                    <a:gd name="T89" fmla="*/ 0 h 718"/>
                    <a:gd name="T90" fmla="*/ 0 w 827"/>
                    <a:gd name="T91" fmla="*/ 0 h 718"/>
                    <a:gd name="T92" fmla="*/ 0 w 827"/>
                    <a:gd name="T93" fmla="*/ 0 h 718"/>
                    <a:gd name="T94" fmla="*/ 0 w 827"/>
                    <a:gd name="T95" fmla="*/ 0 h 718"/>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827"/>
                    <a:gd name="T145" fmla="*/ 0 h 718"/>
                    <a:gd name="T146" fmla="*/ 827 w 827"/>
                    <a:gd name="T147" fmla="*/ 718 h 718"/>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827" h="718">
                      <a:moveTo>
                        <a:pt x="387" y="0"/>
                      </a:moveTo>
                      <a:lnTo>
                        <a:pt x="463" y="0"/>
                      </a:lnTo>
                      <a:lnTo>
                        <a:pt x="571" y="0"/>
                      </a:lnTo>
                      <a:lnTo>
                        <a:pt x="716" y="7"/>
                      </a:lnTo>
                      <a:lnTo>
                        <a:pt x="796" y="11"/>
                      </a:lnTo>
                      <a:lnTo>
                        <a:pt x="815" y="17"/>
                      </a:lnTo>
                      <a:lnTo>
                        <a:pt x="827" y="25"/>
                      </a:lnTo>
                      <a:lnTo>
                        <a:pt x="819" y="49"/>
                      </a:lnTo>
                      <a:lnTo>
                        <a:pt x="792" y="122"/>
                      </a:lnTo>
                      <a:lnTo>
                        <a:pt x="748" y="289"/>
                      </a:lnTo>
                      <a:lnTo>
                        <a:pt x="720" y="395"/>
                      </a:lnTo>
                      <a:lnTo>
                        <a:pt x="740" y="257"/>
                      </a:lnTo>
                      <a:lnTo>
                        <a:pt x="763" y="142"/>
                      </a:lnTo>
                      <a:lnTo>
                        <a:pt x="781" y="66"/>
                      </a:lnTo>
                      <a:lnTo>
                        <a:pt x="787" y="42"/>
                      </a:lnTo>
                      <a:lnTo>
                        <a:pt x="777" y="34"/>
                      </a:lnTo>
                      <a:lnTo>
                        <a:pt x="688" y="32"/>
                      </a:lnTo>
                      <a:lnTo>
                        <a:pt x="562" y="29"/>
                      </a:lnTo>
                      <a:lnTo>
                        <a:pt x="455" y="29"/>
                      </a:lnTo>
                      <a:lnTo>
                        <a:pt x="511" y="46"/>
                      </a:lnTo>
                      <a:lnTo>
                        <a:pt x="567" y="72"/>
                      </a:lnTo>
                      <a:lnTo>
                        <a:pt x="610" y="100"/>
                      </a:lnTo>
                      <a:lnTo>
                        <a:pt x="641" y="125"/>
                      </a:lnTo>
                      <a:lnTo>
                        <a:pt x="668" y="152"/>
                      </a:lnTo>
                      <a:lnTo>
                        <a:pt x="686" y="192"/>
                      </a:lnTo>
                      <a:lnTo>
                        <a:pt x="701" y="223"/>
                      </a:lnTo>
                      <a:lnTo>
                        <a:pt x="712" y="266"/>
                      </a:lnTo>
                      <a:lnTo>
                        <a:pt x="716" y="306"/>
                      </a:lnTo>
                      <a:lnTo>
                        <a:pt x="717" y="341"/>
                      </a:lnTo>
                      <a:lnTo>
                        <a:pt x="720" y="382"/>
                      </a:lnTo>
                      <a:lnTo>
                        <a:pt x="709" y="439"/>
                      </a:lnTo>
                      <a:lnTo>
                        <a:pt x="692" y="502"/>
                      </a:lnTo>
                      <a:lnTo>
                        <a:pt x="666" y="544"/>
                      </a:lnTo>
                      <a:lnTo>
                        <a:pt x="622" y="595"/>
                      </a:lnTo>
                      <a:lnTo>
                        <a:pt x="579" y="633"/>
                      </a:lnTo>
                      <a:lnTo>
                        <a:pt x="530" y="673"/>
                      </a:lnTo>
                      <a:lnTo>
                        <a:pt x="478" y="693"/>
                      </a:lnTo>
                      <a:lnTo>
                        <a:pt x="416" y="711"/>
                      </a:lnTo>
                      <a:lnTo>
                        <a:pt x="361" y="718"/>
                      </a:lnTo>
                      <a:lnTo>
                        <a:pt x="298" y="718"/>
                      </a:lnTo>
                      <a:lnTo>
                        <a:pt x="238" y="710"/>
                      </a:lnTo>
                      <a:lnTo>
                        <a:pt x="178" y="693"/>
                      </a:lnTo>
                      <a:lnTo>
                        <a:pt x="138" y="673"/>
                      </a:lnTo>
                      <a:lnTo>
                        <a:pt x="91" y="637"/>
                      </a:lnTo>
                      <a:lnTo>
                        <a:pt x="60" y="590"/>
                      </a:lnTo>
                      <a:lnTo>
                        <a:pt x="35" y="548"/>
                      </a:lnTo>
                      <a:lnTo>
                        <a:pt x="17" y="498"/>
                      </a:lnTo>
                      <a:lnTo>
                        <a:pt x="4" y="437"/>
                      </a:lnTo>
                      <a:lnTo>
                        <a:pt x="0" y="384"/>
                      </a:lnTo>
                      <a:lnTo>
                        <a:pt x="4" y="332"/>
                      </a:lnTo>
                      <a:lnTo>
                        <a:pt x="12" y="281"/>
                      </a:lnTo>
                      <a:lnTo>
                        <a:pt x="31" y="240"/>
                      </a:lnTo>
                      <a:lnTo>
                        <a:pt x="52" y="205"/>
                      </a:lnTo>
                      <a:lnTo>
                        <a:pt x="87" y="160"/>
                      </a:lnTo>
                      <a:lnTo>
                        <a:pt x="132" y="126"/>
                      </a:lnTo>
                      <a:lnTo>
                        <a:pt x="179" y="91"/>
                      </a:lnTo>
                      <a:lnTo>
                        <a:pt x="249" y="55"/>
                      </a:lnTo>
                      <a:lnTo>
                        <a:pt x="304" y="29"/>
                      </a:lnTo>
                      <a:lnTo>
                        <a:pt x="357" y="12"/>
                      </a:lnTo>
                      <a:lnTo>
                        <a:pt x="401" y="15"/>
                      </a:lnTo>
                      <a:lnTo>
                        <a:pt x="324" y="50"/>
                      </a:lnTo>
                      <a:lnTo>
                        <a:pt x="229" y="91"/>
                      </a:lnTo>
                      <a:lnTo>
                        <a:pt x="162" y="135"/>
                      </a:lnTo>
                      <a:lnTo>
                        <a:pt x="107" y="177"/>
                      </a:lnTo>
                      <a:lnTo>
                        <a:pt x="64" y="235"/>
                      </a:lnTo>
                      <a:lnTo>
                        <a:pt x="43" y="282"/>
                      </a:lnTo>
                      <a:lnTo>
                        <a:pt x="29" y="354"/>
                      </a:lnTo>
                      <a:lnTo>
                        <a:pt x="29" y="420"/>
                      </a:lnTo>
                      <a:lnTo>
                        <a:pt x="43" y="475"/>
                      </a:lnTo>
                      <a:lnTo>
                        <a:pt x="63" y="534"/>
                      </a:lnTo>
                      <a:lnTo>
                        <a:pt x="95" y="590"/>
                      </a:lnTo>
                      <a:lnTo>
                        <a:pt x="134" y="631"/>
                      </a:lnTo>
                      <a:lnTo>
                        <a:pt x="171" y="655"/>
                      </a:lnTo>
                      <a:lnTo>
                        <a:pt x="219" y="673"/>
                      </a:lnTo>
                      <a:lnTo>
                        <a:pt x="273" y="686"/>
                      </a:lnTo>
                      <a:lnTo>
                        <a:pt x="328" y="690"/>
                      </a:lnTo>
                      <a:lnTo>
                        <a:pt x="395" y="682"/>
                      </a:lnTo>
                      <a:lnTo>
                        <a:pt x="463" y="665"/>
                      </a:lnTo>
                      <a:lnTo>
                        <a:pt x="522" y="641"/>
                      </a:lnTo>
                      <a:lnTo>
                        <a:pt x="583" y="599"/>
                      </a:lnTo>
                      <a:lnTo>
                        <a:pt x="621" y="557"/>
                      </a:lnTo>
                      <a:lnTo>
                        <a:pt x="664" y="502"/>
                      </a:lnTo>
                      <a:lnTo>
                        <a:pt x="688" y="439"/>
                      </a:lnTo>
                      <a:lnTo>
                        <a:pt x="696" y="384"/>
                      </a:lnTo>
                      <a:lnTo>
                        <a:pt x="689" y="319"/>
                      </a:lnTo>
                      <a:lnTo>
                        <a:pt x="678" y="253"/>
                      </a:lnTo>
                      <a:lnTo>
                        <a:pt x="664" y="209"/>
                      </a:lnTo>
                      <a:lnTo>
                        <a:pt x="642" y="169"/>
                      </a:lnTo>
                      <a:lnTo>
                        <a:pt x="609" y="135"/>
                      </a:lnTo>
                      <a:lnTo>
                        <a:pt x="567" y="108"/>
                      </a:lnTo>
                      <a:lnTo>
                        <a:pt x="519" y="80"/>
                      </a:lnTo>
                      <a:lnTo>
                        <a:pt x="472" y="63"/>
                      </a:lnTo>
                      <a:lnTo>
                        <a:pt x="419" y="53"/>
                      </a:lnTo>
                      <a:lnTo>
                        <a:pt x="372" y="53"/>
                      </a:lnTo>
                      <a:lnTo>
                        <a:pt x="328" y="53"/>
                      </a:lnTo>
                      <a:lnTo>
                        <a:pt x="405" y="15"/>
                      </a:lnTo>
                      <a:lnTo>
                        <a:pt x="387" y="0"/>
                      </a:lnTo>
                      <a:close/>
                    </a:path>
                  </a:pathLst>
                </a:custGeom>
                <a:solidFill>
                  <a:srgbClr val="000000"/>
                </a:solidFill>
                <a:ln w="9525">
                  <a:noFill/>
                  <a:round/>
                  <a:headEnd/>
                  <a:tailEnd/>
                </a:ln>
              </p:spPr>
              <p:txBody>
                <a:bodyPr/>
                <a:lstStyle/>
                <a:p>
                  <a:endParaRPr lang="ru-RU"/>
                </a:p>
              </p:txBody>
            </p:sp>
            <p:sp>
              <p:nvSpPr>
                <p:cNvPr id="32816" name="Freeform 22"/>
                <p:cNvSpPr>
                  <a:spLocks/>
                </p:cNvSpPr>
                <p:nvPr/>
              </p:nvSpPr>
              <p:spPr bwMode="auto">
                <a:xfrm>
                  <a:off x="3286" y="3341"/>
                  <a:ext cx="46" cy="21"/>
                </a:xfrm>
                <a:custGeom>
                  <a:avLst/>
                  <a:gdLst>
                    <a:gd name="T0" fmla="*/ 0 w 136"/>
                    <a:gd name="T1" fmla="*/ 0 h 63"/>
                    <a:gd name="T2" fmla="*/ 0 w 136"/>
                    <a:gd name="T3" fmla="*/ 0 h 63"/>
                    <a:gd name="T4" fmla="*/ 0 w 136"/>
                    <a:gd name="T5" fmla="*/ 0 h 63"/>
                    <a:gd name="T6" fmla="*/ 0 w 136"/>
                    <a:gd name="T7" fmla="*/ 0 h 63"/>
                    <a:gd name="T8" fmla="*/ 0 w 136"/>
                    <a:gd name="T9" fmla="*/ 0 h 63"/>
                    <a:gd name="T10" fmla="*/ 0 w 136"/>
                    <a:gd name="T11" fmla="*/ 0 h 63"/>
                    <a:gd name="T12" fmla="*/ 0 w 136"/>
                    <a:gd name="T13" fmla="*/ 0 h 63"/>
                    <a:gd name="T14" fmla="*/ 0 60000 65536"/>
                    <a:gd name="T15" fmla="*/ 0 60000 65536"/>
                    <a:gd name="T16" fmla="*/ 0 60000 65536"/>
                    <a:gd name="T17" fmla="*/ 0 60000 65536"/>
                    <a:gd name="T18" fmla="*/ 0 60000 65536"/>
                    <a:gd name="T19" fmla="*/ 0 60000 65536"/>
                    <a:gd name="T20" fmla="*/ 0 60000 65536"/>
                    <a:gd name="T21" fmla="*/ 0 w 136"/>
                    <a:gd name="T22" fmla="*/ 0 h 63"/>
                    <a:gd name="T23" fmla="*/ 136 w 136"/>
                    <a:gd name="T24" fmla="*/ 63 h 6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36" h="63">
                      <a:moveTo>
                        <a:pt x="83" y="4"/>
                      </a:moveTo>
                      <a:lnTo>
                        <a:pt x="0" y="63"/>
                      </a:lnTo>
                      <a:lnTo>
                        <a:pt x="91" y="43"/>
                      </a:lnTo>
                      <a:lnTo>
                        <a:pt x="136" y="46"/>
                      </a:lnTo>
                      <a:lnTo>
                        <a:pt x="130" y="39"/>
                      </a:lnTo>
                      <a:lnTo>
                        <a:pt x="126" y="0"/>
                      </a:lnTo>
                      <a:lnTo>
                        <a:pt x="83" y="4"/>
                      </a:lnTo>
                      <a:close/>
                    </a:path>
                  </a:pathLst>
                </a:custGeom>
                <a:solidFill>
                  <a:srgbClr val="000000"/>
                </a:solidFill>
                <a:ln w="9525">
                  <a:noFill/>
                  <a:round/>
                  <a:headEnd/>
                  <a:tailEnd/>
                </a:ln>
              </p:spPr>
              <p:txBody>
                <a:bodyPr/>
                <a:lstStyle/>
                <a:p>
                  <a:endParaRPr lang="ru-RU"/>
                </a:p>
              </p:txBody>
            </p:sp>
          </p:grpSp>
        </p:grpSp>
        <p:sp>
          <p:nvSpPr>
            <p:cNvPr id="32799" name="Freeform 25"/>
            <p:cNvSpPr>
              <a:spLocks/>
            </p:cNvSpPr>
            <p:nvPr/>
          </p:nvSpPr>
          <p:spPr bwMode="auto">
            <a:xfrm>
              <a:off x="3212" y="3348"/>
              <a:ext cx="231" cy="226"/>
            </a:xfrm>
            <a:custGeom>
              <a:avLst/>
              <a:gdLst>
                <a:gd name="T0" fmla="*/ 0 w 692"/>
                <a:gd name="T1" fmla="*/ 0 h 676"/>
                <a:gd name="T2" fmla="*/ 0 w 692"/>
                <a:gd name="T3" fmla="*/ 0 h 676"/>
                <a:gd name="T4" fmla="*/ 0 w 692"/>
                <a:gd name="T5" fmla="*/ 0 h 676"/>
                <a:gd name="T6" fmla="*/ 0 w 692"/>
                <a:gd name="T7" fmla="*/ 0 h 676"/>
                <a:gd name="T8" fmla="*/ 0 w 692"/>
                <a:gd name="T9" fmla="*/ 0 h 676"/>
                <a:gd name="T10" fmla="*/ 0 w 692"/>
                <a:gd name="T11" fmla="*/ 0 h 676"/>
                <a:gd name="T12" fmla="*/ 0 w 692"/>
                <a:gd name="T13" fmla="*/ 0 h 676"/>
                <a:gd name="T14" fmla="*/ 0 w 692"/>
                <a:gd name="T15" fmla="*/ 0 h 676"/>
                <a:gd name="T16" fmla="*/ 0 w 692"/>
                <a:gd name="T17" fmla="*/ 0 h 676"/>
                <a:gd name="T18" fmla="*/ 0 w 692"/>
                <a:gd name="T19" fmla="*/ 0 h 676"/>
                <a:gd name="T20" fmla="*/ 0 w 692"/>
                <a:gd name="T21" fmla="*/ 0 h 676"/>
                <a:gd name="T22" fmla="*/ 0 w 692"/>
                <a:gd name="T23" fmla="*/ 0 h 676"/>
                <a:gd name="T24" fmla="*/ 0 w 692"/>
                <a:gd name="T25" fmla="*/ 0 h 676"/>
                <a:gd name="T26" fmla="*/ 0 w 692"/>
                <a:gd name="T27" fmla="*/ 0 h 676"/>
                <a:gd name="T28" fmla="*/ 0 w 692"/>
                <a:gd name="T29" fmla="*/ 0 h 676"/>
                <a:gd name="T30" fmla="*/ 0 w 692"/>
                <a:gd name="T31" fmla="*/ 0 h 676"/>
                <a:gd name="T32" fmla="*/ 0 w 692"/>
                <a:gd name="T33" fmla="*/ 0 h 676"/>
                <a:gd name="T34" fmla="*/ 0 w 692"/>
                <a:gd name="T35" fmla="*/ 0 h 676"/>
                <a:gd name="T36" fmla="*/ 0 w 692"/>
                <a:gd name="T37" fmla="*/ 0 h 676"/>
                <a:gd name="T38" fmla="*/ 0 w 692"/>
                <a:gd name="T39" fmla="*/ 0 h 676"/>
                <a:gd name="T40" fmla="*/ 0 w 692"/>
                <a:gd name="T41" fmla="*/ 0 h 676"/>
                <a:gd name="T42" fmla="*/ 0 w 692"/>
                <a:gd name="T43" fmla="*/ 0 h 676"/>
                <a:gd name="T44" fmla="*/ 0 w 692"/>
                <a:gd name="T45" fmla="*/ 0 h 676"/>
                <a:gd name="T46" fmla="*/ 0 w 692"/>
                <a:gd name="T47" fmla="*/ 0 h 676"/>
                <a:gd name="T48" fmla="*/ 0 w 692"/>
                <a:gd name="T49" fmla="*/ 0 h 676"/>
                <a:gd name="T50" fmla="*/ 0 w 692"/>
                <a:gd name="T51" fmla="*/ 0 h 676"/>
                <a:gd name="T52" fmla="*/ 0 w 692"/>
                <a:gd name="T53" fmla="*/ 0 h 67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692"/>
                <a:gd name="T82" fmla="*/ 0 h 676"/>
                <a:gd name="T83" fmla="*/ 692 w 692"/>
                <a:gd name="T84" fmla="*/ 676 h 67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692" h="676">
                  <a:moveTo>
                    <a:pt x="143" y="91"/>
                  </a:moveTo>
                  <a:lnTo>
                    <a:pt x="209" y="50"/>
                  </a:lnTo>
                  <a:lnTo>
                    <a:pt x="304" y="8"/>
                  </a:lnTo>
                  <a:lnTo>
                    <a:pt x="383" y="0"/>
                  </a:lnTo>
                  <a:lnTo>
                    <a:pt x="462" y="12"/>
                  </a:lnTo>
                  <a:lnTo>
                    <a:pt x="530" y="45"/>
                  </a:lnTo>
                  <a:lnTo>
                    <a:pt x="601" y="87"/>
                  </a:lnTo>
                  <a:lnTo>
                    <a:pt x="648" y="137"/>
                  </a:lnTo>
                  <a:lnTo>
                    <a:pt x="673" y="209"/>
                  </a:lnTo>
                  <a:lnTo>
                    <a:pt x="689" y="282"/>
                  </a:lnTo>
                  <a:lnTo>
                    <a:pt x="692" y="362"/>
                  </a:lnTo>
                  <a:lnTo>
                    <a:pt x="668" y="454"/>
                  </a:lnTo>
                  <a:lnTo>
                    <a:pt x="617" y="530"/>
                  </a:lnTo>
                  <a:lnTo>
                    <a:pt x="550" y="593"/>
                  </a:lnTo>
                  <a:lnTo>
                    <a:pt x="482" y="639"/>
                  </a:lnTo>
                  <a:lnTo>
                    <a:pt x="364" y="676"/>
                  </a:lnTo>
                  <a:lnTo>
                    <a:pt x="253" y="669"/>
                  </a:lnTo>
                  <a:lnTo>
                    <a:pt x="167" y="644"/>
                  </a:lnTo>
                  <a:lnTo>
                    <a:pt x="108" y="610"/>
                  </a:lnTo>
                  <a:lnTo>
                    <a:pt x="67" y="556"/>
                  </a:lnTo>
                  <a:lnTo>
                    <a:pt x="29" y="483"/>
                  </a:lnTo>
                  <a:lnTo>
                    <a:pt x="5" y="413"/>
                  </a:lnTo>
                  <a:lnTo>
                    <a:pt x="0" y="329"/>
                  </a:lnTo>
                  <a:lnTo>
                    <a:pt x="11" y="248"/>
                  </a:lnTo>
                  <a:lnTo>
                    <a:pt x="47" y="181"/>
                  </a:lnTo>
                  <a:lnTo>
                    <a:pt x="110" y="113"/>
                  </a:lnTo>
                  <a:lnTo>
                    <a:pt x="143" y="91"/>
                  </a:lnTo>
                  <a:close/>
                </a:path>
              </a:pathLst>
            </a:custGeom>
            <a:solidFill>
              <a:srgbClr val="0000FF"/>
            </a:solidFill>
            <a:ln w="9525">
              <a:noFill/>
              <a:round/>
              <a:headEnd/>
              <a:tailEnd/>
            </a:ln>
          </p:spPr>
          <p:txBody>
            <a:bodyPr/>
            <a:lstStyle/>
            <a:p>
              <a:endParaRPr lang="ru-RU"/>
            </a:p>
          </p:txBody>
        </p:sp>
        <p:sp>
          <p:nvSpPr>
            <p:cNvPr id="32800" name="Freeform 26"/>
            <p:cNvSpPr>
              <a:spLocks/>
            </p:cNvSpPr>
            <p:nvPr/>
          </p:nvSpPr>
          <p:spPr bwMode="auto">
            <a:xfrm>
              <a:off x="3260" y="3392"/>
              <a:ext cx="126" cy="130"/>
            </a:xfrm>
            <a:custGeom>
              <a:avLst/>
              <a:gdLst>
                <a:gd name="T0" fmla="*/ 0 w 380"/>
                <a:gd name="T1" fmla="*/ 0 h 391"/>
                <a:gd name="T2" fmla="*/ 0 w 380"/>
                <a:gd name="T3" fmla="*/ 0 h 391"/>
                <a:gd name="T4" fmla="*/ 0 w 380"/>
                <a:gd name="T5" fmla="*/ 0 h 391"/>
                <a:gd name="T6" fmla="*/ 0 w 380"/>
                <a:gd name="T7" fmla="*/ 0 h 391"/>
                <a:gd name="T8" fmla="*/ 0 w 380"/>
                <a:gd name="T9" fmla="*/ 0 h 391"/>
                <a:gd name="T10" fmla="*/ 0 w 380"/>
                <a:gd name="T11" fmla="*/ 0 h 391"/>
                <a:gd name="T12" fmla="*/ 0 w 380"/>
                <a:gd name="T13" fmla="*/ 0 h 391"/>
                <a:gd name="T14" fmla="*/ 0 w 380"/>
                <a:gd name="T15" fmla="*/ 0 h 391"/>
                <a:gd name="T16" fmla="*/ 0 w 380"/>
                <a:gd name="T17" fmla="*/ 0 h 391"/>
                <a:gd name="T18" fmla="*/ 0 w 380"/>
                <a:gd name="T19" fmla="*/ 0 h 391"/>
                <a:gd name="T20" fmla="*/ 0 w 380"/>
                <a:gd name="T21" fmla="*/ 0 h 391"/>
                <a:gd name="T22" fmla="*/ 0 w 380"/>
                <a:gd name="T23" fmla="*/ 0 h 391"/>
                <a:gd name="T24" fmla="*/ 0 w 380"/>
                <a:gd name="T25" fmla="*/ 0 h 391"/>
                <a:gd name="T26" fmla="*/ 0 w 380"/>
                <a:gd name="T27" fmla="*/ 0 h 391"/>
                <a:gd name="T28" fmla="*/ 0 w 380"/>
                <a:gd name="T29" fmla="*/ 0 h 391"/>
                <a:gd name="T30" fmla="*/ 0 w 380"/>
                <a:gd name="T31" fmla="*/ 0 h 391"/>
                <a:gd name="T32" fmla="*/ 0 w 380"/>
                <a:gd name="T33" fmla="*/ 0 h 391"/>
                <a:gd name="T34" fmla="*/ 0 w 380"/>
                <a:gd name="T35" fmla="*/ 0 h 391"/>
                <a:gd name="T36" fmla="*/ 0 w 380"/>
                <a:gd name="T37" fmla="*/ 0 h 391"/>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380"/>
                <a:gd name="T58" fmla="*/ 0 h 391"/>
                <a:gd name="T59" fmla="*/ 380 w 380"/>
                <a:gd name="T60" fmla="*/ 391 h 391"/>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380" h="391">
                  <a:moveTo>
                    <a:pt x="40" y="83"/>
                  </a:moveTo>
                  <a:lnTo>
                    <a:pt x="83" y="38"/>
                  </a:lnTo>
                  <a:lnTo>
                    <a:pt x="132" y="12"/>
                  </a:lnTo>
                  <a:lnTo>
                    <a:pt x="202" y="0"/>
                  </a:lnTo>
                  <a:lnTo>
                    <a:pt x="281" y="5"/>
                  </a:lnTo>
                  <a:lnTo>
                    <a:pt x="340" y="38"/>
                  </a:lnTo>
                  <a:lnTo>
                    <a:pt x="364" y="75"/>
                  </a:lnTo>
                  <a:lnTo>
                    <a:pt x="380" y="185"/>
                  </a:lnTo>
                  <a:lnTo>
                    <a:pt x="369" y="266"/>
                  </a:lnTo>
                  <a:lnTo>
                    <a:pt x="332" y="329"/>
                  </a:lnTo>
                  <a:lnTo>
                    <a:pt x="281" y="366"/>
                  </a:lnTo>
                  <a:lnTo>
                    <a:pt x="211" y="391"/>
                  </a:lnTo>
                  <a:lnTo>
                    <a:pt x="134" y="391"/>
                  </a:lnTo>
                  <a:lnTo>
                    <a:pt x="67" y="367"/>
                  </a:lnTo>
                  <a:lnTo>
                    <a:pt x="28" y="328"/>
                  </a:lnTo>
                  <a:lnTo>
                    <a:pt x="8" y="265"/>
                  </a:lnTo>
                  <a:lnTo>
                    <a:pt x="0" y="190"/>
                  </a:lnTo>
                  <a:lnTo>
                    <a:pt x="16" y="121"/>
                  </a:lnTo>
                  <a:lnTo>
                    <a:pt x="40" y="83"/>
                  </a:lnTo>
                  <a:close/>
                </a:path>
              </a:pathLst>
            </a:custGeom>
            <a:solidFill>
              <a:srgbClr val="FF0033"/>
            </a:solidFill>
            <a:ln w="9525">
              <a:noFill/>
              <a:round/>
              <a:headEnd/>
              <a:tailEnd/>
            </a:ln>
          </p:spPr>
          <p:txBody>
            <a:bodyPr/>
            <a:lstStyle/>
            <a:p>
              <a:endParaRPr lang="ru-RU"/>
            </a:p>
          </p:txBody>
        </p:sp>
        <p:grpSp>
          <p:nvGrpSpPr>
            <p:cNvPr id="8" name="Group 29"/>
            <p:cNvGrpSpPr>
              <a:grpSpLocks/>
            </p:cNvGrpSpPr>
            <p:nvPr/>
          </p:nvGrpSpPr>
          <p:grpSpPr bwMode="auto">
            <a:xfrm>
              <a:off x="3256" y="3388"/>
              <a:ext cx="136" cy="137"/>
              <a:chOff x="3243" y="3391"/>
              <a:chExt cx="136" cy="137"/>
            </a:xfrm>
          </p:grpSpPr>
          <p:sp>
            <p:nvSpPr>
              <p:cNvPr id="32811" name="Freeform 27"/>
              <p:cNvSpPr>
                <a:spLocks/>
              </p:cNvSpPr>
              <p:nvPr/>
            </p:nvSpPr>
            <p:spPr bwMode="auto">
              <a:xfrm>
                <a:off x="3255" y="3391"/>
                <a:ext cx="124" cy="137"/>
              </a:xfrm>
              <a:custGeom>
                <a:avLst/>
                <a:gdLst>
                  <a:gd name="T0" fmla="*/ 0 w 372"/>
                  <a:gd name="T1" fmla="*/ 0 h 413"/>
                  <a:gd name="T2" fmla="*/ 0 w 372"/>
                  <a:gd name="T3" fmla="*/ 0 h 413"/>
                  <a:gd name="T4" fmla="*/ 0 w 372"/>
                  <a:gd name="T5" fmla="*/ 0 h 413"/>
                  <a:gd name="T6" fmla="*/ 0 w 372"/>
                  <a:gd name="T7" fmla="*/ 0 h 413"/>
                  <a:gd name="T8" fmla="*/ 0 w 372"/>
                  <a:gd name="T9" fmla="*/ 0 h 413"/>
                  <a:gd name="T10" fmla="*/ 0 w 372"/>
                  <a:gd name="T11" fmla="*/ 0 h 413"/>
                  <a:gd name="T12" fmla="*/ 0 w 372"/>
                  <a:gd name="T13" fmla="*/ 0 h 413"/>
                  <a:gd name="T14" fmla="*/ 0 w 372"/>
                  <a:gd name="T15" fmla="*/ 0 h 413"/>
                  <a:gd name="T16" fmla="*/ 0 w 372"/>
                  <a:gd name="T17" fmla="*/ 0 h 413"/>
                  <a:gd name="T18" fmla="*/ 0 w 372"/>
                  <a:gd name="T19" fmla="*/ 0 h 413"/>
                  <a:gd name="T20" fmla="*/ 0 w 372"/>
                  <a:gd name="T21" fmla="*/ 0 h 413"/>
                  <a:gd name="T22" fmla="*/ 0 w 372"/>
                  <a:gd name="T23" fmla="*/ 0 h 413"/>
                  <a:gd name="T24" fmla="*/ 0 w 372"/>
                  <a:gd name="T25" fmla="*/ 0 h 413"/>
                  <a:gd name="T26" fmla="*/ 0 w 372"/>
                  <a:gd name="T27" fmla="*/ 0 h 413"/>
                  <a:gd name="T28" fmla="*/ 0 w 372"/>
                  <a:gd name="T29" fmla="*/ 0 h 413"/>
                  <a:gd name="T30" fmla="*/ 0 w 372"/>
                  <a:gd name="T31" fmla="*/ 0 h 413"/>
                  <a:gd name="T32" fmla="*/ 0 w 372"/>
                  <a:gd name="T33" fmla="*/ 0 h 413"/>
                  <a:gd name="T34" fmla="*/ 0 w 372"/>
                  <a:gd name="T35" fmla="*/ 0 h 413"/>
                  <a:gd name="T36" fmla="*/ 0 w 372"/>
                  <a:gd name="T37" fmla="*/ 0 h 413"/>
                  <a:gd name="T38" fmla="*/ 0 w 372"/>
                  <a:gd name="T39" fmla="*/ 0 h 413"/>
                  <a:gd name="T40" fmla="*/ 0 w 372"/>
                  <a:gd name="T41" fmla="*/ 0 h 413"/>
                  <a:gd name="T42" fmla="*/ 0 w 372"/>
                  <a:gd name="T43" fmla="*/ 0 h 413"/>
                  <a:gd name="T44" fmla="*/ 0 w 372"/>
                  <a:gd name="T45" fmla="*/ 0 h 413"/>
                  <a:gd name="T46" fmla="*/ 0 w 372"/>
                  <a:gd name="T47" fmla="*/ 0 h 413"/>
                  <a:gd name="T48" fmla="*/ 0 w 372"/>
                  <a:gd name="T49" fmla="*/ 0 h 413"/>
                  <a:gd name="T50" fmla="*/ 0 w 372"/>
                  <a:gd name="T51" fmla="*/ 0 h 413"/>
                  <a:gd name="T52" fmla="*/ 0 w 372"/>
                  <a:gd name="T53" fmla="*/ 0 h 413"/>
                  <a:gd name="T54" fmla="*/ 0 w 372"/>
                  <a:gd name="T55" fmla="*/ 0 h 413"/>
                  <a:gd name="T56" fmla="*/ 0 w 372"/>
                  <a:gd name="T57" fmla="*/ 0 h 413"/>
                  <a:gd name="T58" fmla="*/ 0 w 372"/>
                  <a:gd name="T59" fmla="*/ 0 h 413"/>
                  <a:gd name="T60" fmla="*/ 0 w 372"/>
                  <a:gd name="T61" fmla="*/ 0 h 413"/>
                  <a:gd name="T62" fmla="*/ 0 w 372"/>
                  <a:gd name="T63" fmla="*/ 0 h 413"/>
                  <a:gd name="T64" fmla="*/ 0 w 372"/>
                  <a:gd name="T65" fmla="*/ 0 h 413"/>
                  <a:gd name="T66" fmla="*/ 0 w 372"/>
                  <a:gd name="T67" fmla="*/ 0 h 413"/>
                  <a:gd name="T68" fmla="*/ 0 w 372"/>
                  <a:gd name="T69" fmla="*/ 0 h 413"/>
                  <a:gd name="T70" fmla="*/ 0 w 372"/>
                  <a:gd name="T71" fmla="*/ 0 h 413"/>
                  <a:gd name="T72" fmla="*/ 0 w 372"/>
                  <a:gd name="T73" fmla="*/ 0 h 413"/>
                  <a:gd name="T74" fmla="*/ 0 w 372"/>
                  <a:gd name="T75" fmla="*/ 0 h 413"/>
                  <a:gd name="T76" fmla="*/ 0 w 372"/>
                  <a:gd name="T77" fmla="*/ 0 h 41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372"/>
                  <a:gd name="T118" fmla="*/ 0 h 413"/>
                  <a:gd name="T119" fmla="*/ 372 w 372"/>
                  <a:gd name="T120" fmla="*/ 413 h 41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372" h="413">
                    <a:moveTo>
                      <a:pt x="87" y="24"/>
                    </a:moveTo>
                    <a:lnTo>
                      <a:pt x="130" y="7"/>
                    </a:lnTo>
                    <a:lnTo>
                      <a:pt x="186" y="0"/>
                    </a:lnTo>
                    <a:lnTo>
                      <a:pt x="238" y="3"/>
                    </a:lnTo>
                    <a:lnTo>
                      <a:pt x="289" y="12"/>
                    </a:lnTo>
                    <a:lnTo>
                      <a:pt x="322" y="36"/>
                    </a:lnTo>
                    <a:lnTo>
                      <a:pt x="345" y="66"/>
                    </a:lnTo>
                    <a:lnTo>
                      <a:pt x="360" y="109"/>
                    </a:lnTo>
                    <a:lnTo>
                      <a:pt x="369" y="156"/>
                    </a:lnTo>
                    <a:lnTo>
                      <a:pt x="372" y="209"/>
                    </a:lnTo>
                    <a:lnTo>
                      <a:pt x="368" y="247"/>
                    </a:lnTo>
                    <a:lnTo>
                      <a:pt x="356" y="289"/>
                    </a:lnTo>
                    <a:lnTo>
                      <a:pt x="333" y="324"/>
                    </a:lnTo>
                    <a:lnTo>
                      <a:pt x="310" y="357"/>
                    </a:lnTo>
                    <a:lnTo>
                      <a:pt x="281" y="382"/>
                    </a:lnTo>
                    <a:lnTo>
                      <a:pt x="241" y="400"/>
                    </a:lnTo>
                    <a:lnTo>
                      <a:pt x="198" y="412"/>
                    </a:lnTo>
                    <a:lnTo>
                      <a:pt x="142" y="413"/>
                    </a:lnTo>
                    <a:lnTo>
                      <a:pt x="95" y="409"/>
                    </a:lnTo>
                    <a:lnTo>
                      <a:pt x="59" y="392"/>
                    </a:lnTo>
                    <a:lnTo>
                      <a:pt x="19" y="367"/>
                    </a:lnTo>
                    <a:lnTo>
                      <a:pt x="0" y="337"/>
                    </a:lnTo>
                    <a:lnTo>
                      <a:pt x="63" y="374"/>
                    </a:lnTo>
                    <a:lnTo>
                      <a:pt x="130" y="392"/>
                    </a:lnTo>
                    <a:lnTo>
                      <a:pt x="183" y="388"/>
                    </a:lnTo>
                    <a:lnTo>
                      <a:pt x="233" y="374"/>
                    </a:lnTo>
                    <a:lnTo>
                      <a:pt x="273" y="354"/>
                    </a:lnTo>
                    <a:lnTo>
                      <a:pt x="306" y="320"/>
                    </a:lnTo>
                    <a:lnTo>
                      <a:pt x="332" y="281"/>
                    </a:lnTo>
                    <a:lnTo>
                      <a:pt x="341" y="232"/>
                    </a:lnTo>
                    <a:lnTo>
                      <a:pt x="344" y="177"/>
                    </a:lnTo>
                    <a:lnTo>
                      <a:pt x="336" y="122"/>
                    </a:lnTo>
                    <a:lnTo>
                      <a:pt x="322" y="76"/>
                    </a:lnTo>
                    <a:lnTo>
                      <a:pt x="289" y="45"/>
                    </a:lnTo>
                    <a:lnTo>
                      <a:pt x="237" y="25"/>
                    </a:lnTo>
                    <a:lnTo>
                      <a:pt x="186" y="24"/>
                    </a:lnTo>
                    <a:lnTo>
                      <a:pt x="122" y="29"/>
                    </a:lnTo>
                    <a:lnTo>
                      <a:pt x="63" y="49"/>
                    </a:lnTo>
                    <a:lnTo>
                      <a:pt x="87" y="24"/>
                    </a:lnTo>
                    <a:close/>
                  </a:path>
                </a:pathLst>
              </a:custGeom>
              <a:solidFill>
                <a:srgbClr val="000000"/>
              </a:solidFill>
              <a:ln w="9525">
                <a:noFill/>
                <a:round/>
                <a:headEnd/>
                <a:tailEnd/>
              </a:ln>
            </p:spPr>
            <p:txBody>
              <a:bodyPr/>
              <a:lstStyle/>
              <a:p>
                <a:endParaRPr lang="ru-RU"/>
              </a:p>
            </p:txBody>
          </p:sp>
          <p:sp>
            <p:nvSpPr>
              <p:cNvPr id="32812" name="Freeform 28"/>
              <p:cNvSpPr>
                <a:spLocks/>
              </p:cNvSpPr>
              <p:nvPr/>
            </p:nvSpPr>
            <p:spPr bwMode="auto">
              <a:xfrm>
                <a:off x="3243" y="3395"/>
                <a:ext cx="58" cy="125"/>
              </a:xfrm>
              <a:custGeom>
                <a:avLst/>
                <a:gdLst>
                  <a:gd name="T0" fmla="*/ 0 w 173"/>
                  <a:gd name="T1" fmla="*/ 0 h 376"/>
                  <a:gd name="T2" fmla="*/ 0 w 173"/>
                  <a:gd name="T3" fmla="*/ 0 h 376"/>
                  <a:gd name="T4" fmla="*/ 0 w 173"/>
                  <a:gd name="T5" fmla="*/ 0 h 376"/>
                  <a:gd name="T6" fmla="*/ 0 w 173"/>
                  <a:gd name="T7" fmla="*/ 0 h 376"/>
                  <a:gd name="T8" fmla="*/ 0 w 173"/>
                  <a:gd name="T9" fmla="*/ 0 h 376"/>
                  <a:gd name="T10" fmla="*/ 0 w 173"/>
                  <a:gd name="T11" fmla="*/ 0 h 376"/>
                  <a:gd name="T12" fmla="*/ 0 w 173"/>
                  <a:gd name="T13" fmla="*/ 0 h 376"/>
                  <a:gd name="T14" fmla="*/ 0 w 173"/>
                  <a:gd name="T15" fmla="*/ 0 h 376"/>
                  <a:gd name="T16" fmla="*/ 0 w 173"/>
                  <a:gd name="T17" fmla="*/ 0 h 376"/>
                  <a:gd name="T18" fmla="*/ 0 w 173"/>
                  <a:gd name="T19" fmla="*/ 0 h 376"/>
                  <a:gd name="T20" fmla="*/ 0 w 173"/>
                  <a:gd name="T21" fmla="*/ 0 h 376"/>
                  <a:gd name="T22" fmla="*/ 0 w 173"/>
                  <a:gd name="T23" fmla="*/ 0 h 376"/>
                  <a:gd name="T24" fmla="*/ 0 w 173"/>
                  <a:gd name="T25" fmla="*/ 0 h 376"/>
                  <a:gd name="T26" fmla="*/ 0 w 173"/>
                  <a:gd name="T27" fmla="*/ 0 h 376"/>
                  <a:gd name="T28" fmla="*/ 0 w 173"/>
                  <a:gd name="T29" fmla="*/ 0 h 376"/>
                  <a:gd name="T30" fmla="*/ 0 w 173"/>
                  <a:gd name="T31" fmla="*/ 0 h 376"/>
                  <a:gd name="T32" fmla="*/ 0 w 173"/>
                  <a:gd name="T33" fmla="*/ 0 h 376"/>
                  <a:gd name="T34" fmla="*/ 0 w 173"/>
                  <a:gd name="T35" fmla="*/ 0 h 376"/>
                  <a:gd name="T36" fmla="*/ 0 w 173"/>
                  <a:gd name="T37" fmla="*/ 0 h 376"/>
                  <a:gd name="T38" fmla="*/ 0 w 173"/>
                  <a:gd name="T39" fmla="*/ 0 h 376"/>
                  <a:gd name="T40" fmla="*/ 0 w 173"/>
                  <a:gd name="T41" fmla="*/ 0 h 376"/>
                  <a:gd name="T42" fmla="*/ 0 w 173"/>
                  <a:gd name="T43" fmla="*/ 0 h 376"/>
                  <a:gd name="T44" fmla="*/ 0 w 173"/>
                  <a:gd name="T45" fmla="*/ 0 h 376"/>
                  <a:gd name="T46" fmla="*/ 0 w 173"/>
                  <a:gd name="T47" fmla="*/ 0 h 37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73"/>
                  <a:gd name="T73" fmla="*/ 0 h 376"/>
                  <a:gd name="T74" fmla="*/ 173 w 173"/>
                  <a:gd name="T75" fmla="*/ 376 h 37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73" h="376">
                    <a:moveTo>
                      <a:pt x="173" y="0"/>
                    </a:moveTo>
                    <a:lnTo>
                      <a:pt x="118" y="12"/>
                    </a:lnTo>
                    <a:lnTo>
                      <a:pt x="76" y="37"/>
                    </a:lnTo>
                    <a:lnTo>
                      <a:pt x="40" y="71"/>
                    </a:lnTo>
                    <a:lnTo>
                      <a:pt x="19" y="110"/>
                    </a:lnTo>
                    <a:lnTo>
                      <a:pt x="8" y="156"/>
                    </a:lnTo>
                    <a:lnTo>
                      <a:pt x="0" y="199"/>
                    </a:lnTo>
                    <a:lnTo>
                      <a:pt x="3" y="239"/>
                    </a:lnTo>
                    <a:lnTo>
                      <a:pt x="11" y="279"/>
                    </a:lnTo>
                    <a:lnTo>
                      <a:pt x="19" y="308"/>
                    </a:lnTo>
                    <a:lnTo>
                      <a:pt x="36" y="341"/>
                    </a:lnTo>
                    <a:lnTo>
                      <a:pt x="66" y="363"/>
                    </a:lnTo>
                    <a:lnTo>
                      <a:pt x="107" y="376"/>
                    </a:lnTo>
                    <a:lnTo>
                      <a:pt x="102" y="376"/>
                    </a:lnTo>
                    <a:lnTo>
                      <a:pt x="62" y="336"/>
                    </a:lnTo>
                    <a:lnTo>
                      <a:pt x="39" y="296"/>
                    </a:lnTo>
                    <a:lnTo>
                      <a:pt x="28" y="248"/>
                    </a:lnTo>
                    <a:lnTo>
                      <a:pt x="28" y="189"/>
                    </a:lnTo>
                    <a:lnTo>
                      <a:pt x="36" y="138"/>
                    </a:lnTo>
                    <a:lnTo>
                      <a:pt x="51" y="100"/>
                    </a:lnTo>
                    <a:lnTo>
                      <a:pt x="72" y="68"/>
                    </a:lnTo>
                    <a:lnTo>
                      <a:pt x="102" y="45"/>
                    </a:lnTo>
                    <a:lnTo>
                      <a:pt x="165" y="5"/>
                    </a:lnTo>
                    <a:lnTo>
                      <a:pt x="173" y="0"/>
                    </a:lnTo>
                    <a:close/>
                  </a:path>
                </a:pathLst>
              </a:custGeom>
              <a:solidFill>
                <a:srgbClr val="000000"/>
              </a:solidFill>
              <a:ln w="9525">
                <a:noFill/>
                <a:round/>
                <a:headEnd/>
                <a:tailEnd/>
              </a:ln>
            </p:spPr>
            <p:txBody>
              <a:bodyPr/>
              <a:lstStyle/>
              <a:p>
                <a:endParaRPr lang="ru-RU"/>
              </a:p>
            </p:txBody>
          </p:sp>
        </p:grpSp>
        <p:sp>
          <p:nvSpPr>
            <p:cNvPr id="32802" name="Freeform 30"/>
            <p:cNvSpPr>
              <a:spLocks/>
            </p:cNvSpPr>
            <p:nvPr/>
          </p:nvSpPr>
          <p:spPr bwMode="auto">
            <a:xfrm>
              <a:off x="3298" y="3433"/>
              <a:ext cx="49" cy="49"/>
            </a:xfrm>
            <a:custGeom>
              <a:avLst/>
              <a:gdLst>
                <a:gd name="T0" fmla="*/ 0 w 146"/>
                <a:gd name="T1" fmla="*/ 0 h 145"/>
                <a:gd name="T2" fmla="*/ 0 w 146"/>
                <a:gd name="T3" fmla="*/ 0 h 145"/>
                <a:gd name="T4" fmla="*/ 0 w 146"/>
                <a:gd name="T5" fmla="*/ 0 h 145"/>
                <a:gd name="T6" fmla="*/ 0 w 146"/>
                <a:gd name="T7" fmla="*/ 0 h 145"/>
                <a:gd name="T8" fmla="*/ 0 w 146"/>
                <a:gd name="T9" fmla="*/ 0 h 145"/>
                <a:gd name="T10" fmla="*/ 0 w 146"/>
                <a:gd name="T11" fmla="*/ 0 h 145"/>
                <a:gd name="T12" fmla="*/ 0 w 146"/>
                <a:gd name="T13" fmla="*/ 0 h 145"/>
                <a:gd name="T14" fmla="*/ 0 w 146"/>
                <a:gd name="T15" fmla="*/ 0 h 145"/>
                <a:gd name="T16" fmla="*/ 0 w 146"/>
                <a:gd name="T17" fmla="*/ 0 h 145"/>
                <a:gd name="T18" fmla="*/ 0 w 146"/>
                <a:gd name="T19" fmla="*/ 0 h 145"/>
                <a:gd name="T20" fmla="*/ 0 w 146"/>
                <a:gd name="T21" fmla="*/ 0 h 145"/>
                <a:gd name="T22" fmla="*/ 0 w 146"/>
                <a:gd name="T23" fmla="*/ 0 h 145"/>
                <a:gd name="T24" fmla="*/ 0 w 146"/>
                <a:gd name="T25" fmla="*/ 0 h 145"/>
                <a:gd name="T26" fmla="*/ 0 w 146"/>
                <a:gd name="T27" fmla="*/ 0 h 145"/>
                <a:gd name="T28" fmla="*/ 0 w 146"/>
                <a:gd name="T29" fmla="*/ 0 h 145"/>
                <a:gd name="T30" fmla="*/ 0 w 146"/>
                <a:gd name="T31" fmla="*/ 0 h 14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46"/>
                <a:gd name="T49" fmla="*/ 0 h 145"/>
                <a:gd name="T50" fmla="*/ 146 w 146"/>
                <a:gd name="T51" fmla="*/ 145 h 145"/>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46" h="145">
                  <a:moveTo>
                    <a:pt x="23" y="17"/>
                  </a:moveTo>
                  <a:lnTo>
                    <a:pt x="45" y="2"/>
                  </a:lnTo>
                  <a:lnTo>
                    <a:pt x="83" y="0"/>
                  </a:lnTo>
                  <a:lnTo>
                    <a:pt x="116" y="10"/>
                  </a:lnTo>
                  <a:lnTo>
                    <a:pt x="142" y="36"/>
                  </a:lnTo>
                  <a:lnTo>
                    <a:pt x="146" y="76"/>
                  </a:lnTo>
                  <a:lnTo>
                    <a:pt x="138" y="112"/>
                  </a:lnTo>
                  <a:lnTo>
                    <a:pt x="118" y="135"/>
                  </a:lnTo>
                  <a:lnTo>
                    <a:pt x="83" y="145"/>
                  </a:lnTo>
                  <a:lnTo>
                    <a:pt x="51" y="145"/>
                  </a:lnTo>
                  <a:lnTo>
                    <a:pt x="23" y="133"/>
                  </a:lnTo>
                  <a:lnTo>
                    <a:pt x="5" y="112"/>
                  </a:lnTo>
                  <a:lnTo>
                    <a:pt x="0" y="85"/>
                  </a:lnTo>
                  <a:lnTo>
                    <a:pt x="9" y="52"/>
                  </a:lnTo>
                  <a:lnTo>
                    <a:pt x="17" y="30"/>
                  </a:lnTo>
                  <a:lnTo>
                    <a:pt x="23" y="17"/>
                  </a:lnTo>
                  <a:close/>
                </a:path>
              </a:pathLst>
            </a:custGeom>
            <a:solidFill>
              <a:srgbClr val="FFFF00"/>
            </a:solidFill>
            <a:ln w="9525">
              <a:noFill/>
              <a:round/>
              <a:headEnd/>
              <a:tailEnd/>
            </a:ln>
          </p:spPr>
          <p:txBody>
            <a:bodyPr/>
            <a:lstStyle/>
            <a:p>
              <a:endParaRPr lang="ru-RU"/>
            </a:p>
          </p:txBody>
        </p:sp>
        <p:grpSp>
          <p:nvGrpSpPr>
            <p:cNvPr id="9" name="Group 33"/>
            <p:cNvGrpSpPr>
              <a:grpSpLocks/>
            </p:cNvGrpSpPr>
            <p:nvPr/>
          </p:nvGrpSpPr>
          <p:grpSpPr bwMode="auto">
            <a:xfrm>
              <a:off x="3294" y="3430"/>
              <a:ext cx="57" cy="56"/>
              <a:chOff x="3281" y="3433"/>
              <a:chExt cx="57" cy="56"/>
            </a:xfrm>
          </p:grpSpPr>
          <p:sp>
            <p:nvSpPr>
              <p:cNvPr id="32809" name="Freeform 31"/>
              <p:cNvSpPr>
                <a:spLocks/>
              </p:cNvSpPr>
              <p:nvPr/>
            </p:nvSpPr>
            <p:spPr bwMode="auto">
              <a:xfrm>
                <a:off x="3285" y="3434"/>
                <a:ext cx="53" cy="55"/>
              </a:xfrm>
              <a:custGeom>
                <a:avLst/>
                <a:gdLst>
                  <a:gd name="T0" fmla="*/ 0 w 157"/>
                  <a:gd name="T1" fmla="*/ 0 h 165"/>
                  <a:gd name="T2" fmla="*/ 0 w 157"/>
                  <a:gd name="T3" fmla="*/ 0 h 165"/>
                  <a:gd name="T4" fmla="*/ 0 w 157"/>
                  <a:gd name="T5" fmla="*/ 0 h 165"/>
                  <a:gd name="T6" fmla="*/ 0 w 157"/>
                  <a:gd name="T7" fmla="*/ 0 h 165"/>
                  <a:gd name="T8" fmla="*/ 0 w 157"/>
                  <a:gd name="T9" fmla="*/ 0 h 165"/>
                  <a:gd name="T10" fmla="*/ 0 w 157"/>
                  <a:gd name="T11" fmla="*/ 0 h 165"/>
                  <a:gd name="T12" fmla="*/ 0 w 157"/>
                  <a:gd name="T13" fmla="*/ 0 h 165"/>
                  <a:gd name="T14" fmla="*/ 0 w 157"/>
                  <a:gd name="T15" fmla="*/ 0 h 165"/>
                  <a:gd name="T16" fmla="*/ 0 w 157"/>
                  <a:gd name="T17" fmla="*/ 0 h 165"/>
                  <a:gd name="T18" fmla="*/ 0 w 157"/>
                  <a:gd name="T19" fmla="*/ 0 h 165"/>
                  <a:gd name="T20" fmla="*/ 0 w 157"/>
                  <a:gd name="T21" fmla="*/ 0 h 165"/>
                  <a:gd name="T22" fmla="*/ 0 w 157"/>
                  <a:gd name="T23" fmla="*/ 0 h 165"/>
                  <a:gd name="T24" fmla="*/ 0 w 157"/>
                  <a:gd name="T25" fmla="*/ 0 h 165"/>
                  <a:gd name="T26" fmla="*/ 0 w 157"/>
                  <a:gd name="T27" fmla="*/ 0 h 165"/>
                  <a:gd name="T28" fmla="*/ 0 w 157"/>
                  <a:gd name="T29" fmla="*/ 0 h 165"/>
                  <a:gd name="T30" fmla="*/ 0 w 157"/>
                  <a:gd name="T31" fmla="*/ 0 h 165"/>
                  <a:gd name="T32" fmla="*/ 0 w 157"/>
                  <a:gd name="T33" fmla="*/ 0 h 165"/>
                  <a:gd name="T34" fmla="*/ 0 w 157"/>
                  <a:gd name="T35" fmla="*/ 0 h 165"/>
                  <a:gd name="T36" fmla="*/ 0 w 157"/>
                  <a:gd name="T37" fmla="*/ 0 h 165"/>
                  <a:gd name="T38" fmla="*/ 0 w 157"/>
                  <a:gd name="T39" fmla="*/ 0 h 165"/>
                  <a:gd name="T40" fmla="*/ 0 w 157"/>
                  <a:gd name="T41" fmla="*/ 0 h 165"/>
                  <a:gd name="T42" fmla="*/ 0 w 157"/>
                  <a:gd name="T43" fmla="*/ 0 h 165"/>
                  <a:gd name="T44" fmla="*/ 0 w 157"/>
                  <a:gd name="T45" fmla="*/ 0 h 165"/>
                  <a:gd name="T46" fmla="*/ 0 w 157"/>
                  <a:gd name="T47" fmla="*/ 0 h 165"/>
                  <a:gd name="T48" fmla="*/ 0 w 157"/>
                  <a:gd name="T49" fmla="*/ 0 h 165"/>
                  <a:gd name="T50" fmla="*/ 0 w 157"/>
                  <a:gd name="T51" fmla="*/ 0 h 16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157"/>
                  <a:gd name="T79" fmla="*/ 0 h 165"/>
                  <a:gd name="T80" fmla="*/ 157 w 157"/>
                  <a:gd name="T81" fmla="*/ 165 h 16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157" h="165">
                    <a:moveTo>
                      <a:pt x="75" y="0"/>
                    </a:moveTo>
                    <a:lnTo>
                      <a:pt x="111" y="3"/>
                    </a:lnTo>
                    <a:lnTo>
                      <a:pt x="139" y="17"/>
                    </a:lnTo>
                    <a:lnTo>
                      <a:pt x="150" y="38"/>
                    </a:lnTo>
                    <a:lnTo>
                      <a:pt x="157" y="71"/>
                    </a:lnTo>
                    <a:lnTo>
                      <a:pt x="153" y="102"/>
                    </a:lnTo>
                    <a:lnTo>
                      <a:pt x="145" y="127"/>
                    </a:lnTo>
                    <a:lnTo>
                      <a:pt x="129" y="148"/>
                    </a:lnTo>
                    <a:lnTo>
                      <a:pt x="103" y="161"/>
                    </a:lnTo>
                    <a:lnTo>
                      <a:pt x="66" y="165"/>
                    </a:lnTo>
                    <a:lnTo>
                      <a:pt x="38" y="159"/>
                    </a:lnTo>
                    <a:lnTo>
                      <a:pt x="15" y="148"/>
                    </a:lnTo>
                    <a:lnTo>
                      <a:pt x="0" y="131"/>
                    </a:lnTo>
                    <a:lnTo>
                      <a:pt x="3" y="88"/>
                    </a:lnTo>
                    <a:lnTo>
                      <a:pt x="18" y="119"/>
                    </a:lnTo>
                    <a:lnTo>
                      <a:pt x="48" y="138"/>
                    </a:lnTo>
                    <a:lnTo>
                      <a:pt x="78" y="142"/>
                    </a:lnTo>
                    <a:lnTo>
                      <a:pt x="102" y="135"/>
                    </a:lnTo>
                    <a:lnTo>
                      <a:pt x="125" y="121"/>
                    </a:lnTo>
                    <a:lnTo>
                      <a:pt x="135" y="96"/>
                    </a:lnTo>
                    <a:lnTo>
                      <a:pt x="135" y="67"/>
                    </a:lnTo>
                    <a:lnTo>
                      <a:pt x="123" y="41"/>
                    </a:lnTo>
                    <a:lnTo>
                      <a:pt x="102" y="22"/>
                    </a:lnTo>
                    <a:lnTo>
                      <a:pt x="82" y="16"/>
                    </a:lnTo>
                    <a:lnTo>
                      <a:pt x="54" y="5"/>
                    </a:lnTo>
                    <a:lnTo>
                      <a:pt x="75" y="0"/>
                    </a:lnTo>
                    <a:close/>
                  </a:path>
                </a:pathLst>
              </a:custGeom>
              <a:solidFill>
                <a:srgbClr val="000000"/>
              </a:solidFill>
              <a:ln w="9525">
                <a:noFill/>
                <a:round/>
                <a:headEnd/>
                <a:tailEnd/>
              </a:ln>
            </p:spPr>
            <p:txBody>
              <a:bodyPr/>
              <a:lstStyle/>
              <a:p>
                <a:endParaRPr lang="ru-RU"/>
              </a:p>
            </p:txBody>
          </p:sp>
          <p:sp>
            <p:nvSpPr>
              <p:cNvPr id="32810" name="Freeform 32"/>
              <p:cNvSpPr>
                <a:spLocks/>
              </p:cNvSpPr>
              <p:nvPr/>
            </p:nvSpPr>
            <p:spPr bwMode="auto">
              <a:xfrm>
                <a:off x="3281" y="3433"/>
                <a:ext cx="49" cy="51"/>
              </a:xfrm>
              <a:custGeom>
                <a:avLst/>
                <a:gdLst>
                  <a:gd name="T0" fmla="*/ 0 w 145"/>
                  <a:gd name="T1" fmla="*/ 0 h 155"/>
                  <a:gd name="T2" fmla="*/ 0 w 145"/>
                  <a:gd name="T3" fmla="*/ 0 h 155"/>
                  <a:gd name="T4" fmla="*/ 0 w 145"/>
                  <a:gd name="T5" fmla="*/ 0 h 155"/>
                  <a:gd name="T6" fmla="*/ 0 w 145"/>
                  <a:gd name="T7" fmla="*/ 0 h 155"/>
                  <a:gd name="T8" fmla="*/ 0 w 145"/>
                  <a:gd name="T9" fmla="*/ 0 h 155"/>
                  <a:gd name="T10" fmla="*/ 0 w 145"/>
                  <a:gd name="T11" fmla="*/ 0 h 155"/>
                  <a:gd name="T12" fmla="*/ 0 w 145"/>
                  <a:gd name="T13" fmla="*/ 0 h 155"/>
                  <a:gd name="T14" fmla="*/ 0 w 145"/>
                  <a:gd name="T15" fmla="*/ 0 h 155"/>
                  <a:gd name="T16" fmla="*/ 0 w 145"/>
                  <a:gd name="T17" fmla="*/ 0 h 155"/>
                  <a:gd name="T18" fmla="*/ 0 w 145"/>
                  <a:gd name="T19" fmla="*/ 0 h 155"/>
                  <a:gd name="T20" fmla="*/ 0 w 145"/>
                  <a:gd name="T21" fmla="*/ 0 h 155"/>
                  <a:gd name="T22" fmla="*/ 0 w 145"/>
                  <a:gd name="T23" fmla="*/ 0 h 155"/>
                  <a:gd name="T24" fmla="*/ 0 w 145"/>
                  <a:gd name="T25" fmla="*/ 0 h 155"/>
                  <a:gd name="T26" fmla="*/ 0 w 145"/>
                  <a:gd name="T27" fmla="*/ 0 h 155"/>
                  <a:gd name="T28" fmla="*/ 0 w 145"/>
                  <a:gd name="T29" fmla="*/ 0 h 155"/>
                  <a:gd name="T30" fmla="*/ 0 w 145"/>
                  <a:gd name="T31" fmla="*/ 0 h 155"/>
                  <a:gd name="T32" fmla="*/ 0 w 145"/>
                  <a:gd name="T33" fmla="*/ 0 h 155"/>
                  <a:gd name="T34" fmla="*/ 0 w 145"/>
                  <a:gd name="T35" fmla="*/ 0 h 155"/>
                  <a:gd name="T36" fmla="*/ 0 w 145"/>
                  <a:gd name="T37" fmla="*/ 0 h 155"/>
                  <a:gd name="T38" fmla="*/ 0 w 145"/>
                  <a:gd name="T39" fmla="*/ 0 h 155"/>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45"/>
                  <a:gd name="T61" fmla="*/ 0 h 155"/>
                  <a:gd name="T62" fmla="*/ 145 w 145"/>
                  <a:gd name="T63" fmla="*/ 155 h 155"/>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45" h="155">
                    <a:moveTo>
                      <a:pt x="122" y="11"/>
                    </a:moveTo>
                    <a:lnTo>
                      <a:pt x="102" y="0"/>
                    </a:lnTo>
                    <a:lnTo>
                      <a:pt x="70" y="0"/>
                    </a:lnTo>
                    <a:lnTo>
                      <a:pt x="50" y="4"/>
                    </a:lnTo>
                    <a:lnTo>
                      <a:pt x="27" y="21"/>
                    </a:lnTo>
                    <a:lnTo>
                      <a:pt x="15" y="42"/>
                    </a:lnTo>
                    <a:lnTo>
                      <a:pt x="4" y="71"/>
                    </a:lnTo>
                    <a:lnTo>
                      <a:pt x="0" y="96"/>
                    </a:lnTo>
                    <a:lnTo>
                      <a:pt x="4" y="123"/>
                    </a:lnTo>
                    <a:lnTo>
                      <a:pt x="19" y="138"/>
                    </a:lnTo>
                    <a:lnTo>
                      <a:pt x="52" y="155"/>
                    </a:lnTo>
                    <a:lnTo>
                      <a:pt x="32" y="123"/>
                    </a:lnTo>
                    <a:lnTo>
                      <a:pt x="27" y="87"/>
                    </a:lnTo>
                    <a:lnTo>
                      <a:pt x="32" y="58"/>
                    </a:lnTo>
                    <a:lnTo>
                      <a:pt x="42" y="38"/>
                    </a:lnTo>
                    <a:lnTo>
                      <a:pt x="62" y="24"/>
                    </a:lnTo>
                    <a:lnTo>
                      <a:pt x="79" y="20"/>
                    </a:lnTo>
                    <a:lnTo>
                      <a:pt x="111" y="26"/>
                    </a:lnTo>
                    <a:lnTo>
                      <a:pt x="145" y="42"/>
                    </a:lnTo>
                    <a:lnTo>
                      <a:pt x="122" y="11"/>
                    </a:lnTo>
                    <a:close/>
                  </a:path>
                </a:pathLst>
              </a:custGeom>
              <a:solidFill>
                <a:srgbClr val="000000"/>
              </a:solidFill>
              <a:ln w="9525">
                <a:noFill/>
                <a:round/>
                <a:headEnd/>
                <a:tailEnd/>
              </a:ln>
            </p:spPr>
            <p:txBody>
              <a:bodyPr/>
              <a:lstStyle/>
              <a:p>
                <a:endParaRPr lang="ru-RU"/>
              </a:p>
            </p:txBody>
          </p:sp>
        </p:grpSp>
        <p:sp>
          <p:nvSpPr>
            <p:cNvPr id="32804" name="Freeform 34"/>
            <p:cNvSpPr>
              <a:spLocks/>
            </p:cNvSpPr>
            <p:nvPr/>
          </p:nvSpPr>
          <p:spPr bwMode="auto">
            <a:xfrm>
              <a:off x="3472" y="3536"/>
              <a:ext cx="102" cy="306"/>
            </a:xfrm>
            <a:custGeom>
              <a:avLst/>
              <a:gdLst>
                <a:gd name="T0" fmla="*/ 0 w 304"/>
                <a:gd name="T1" fmla="*/ 0 h 918"/>
                <a:gd name="T2" fmla="*/ 0 w 304"/>
                <a:gd name="T3" fmla="*/ 0 h 918"/>
                <a:gd name="T4" fmla="*/ 0 w 304"/>
                <a:gd name="T5" fmla="*/ 0 h 918"/>
                <a:gd name="T6" fmla="*/ 0 w 304"/>
                <a:gd name="T7" fmla="*/ 0 h 918"/>
                <a:gd name="T8" fmla="*/ 0 w 304"/>
                <a:gd name="T9" fmla="*/ 0 h 918"/>
                <a:gd name="T10" fmla="*/ 0 w 304"/>
                <a:gd name="T11" fmla="*/ 0 h 918"/>
                <a:gd name="T12" fmla="*/ 0 w 304"/>
                <a:gd name="T13" fmla="*/ 0 h 918"/>
                <a:gd name="T14" fmla="*/ 0 w 304"/>
                <a:gd name="T15" fmla="*/ 0 h 918"/>
                <a:gd name="T16" fmla="*/ 0 w 304"/>
                <a:gd name="T17" fmla="*/ 0 h 918"/>
                <a:gd name="T18" fmla="*/ 0 w 304"/>
                <a:gd name="T19" fmla="*/ 0 h 918"/>
                <a:gd name="T20" fmla="*/ 0 w 304"/>
                <a:gd name="T21" fmla="*/ 0 h 918"/>
                <a:gd name="T22" fmla="*/ 0 w 304"/>
                <a:gd name="T23" fmla="*/ 0 h 918"/>
                <a:gd name="T24" fmla="*/ 0 w 304"/>
                <a:gd name="T25" fmla="*/ 0 h 918"/>
                <a:gd name="T26" fmla="*/ 0 w 304"/>
                <a:gd name="T27" fmla="*/ 0 h 918"/>
                <a:gd name="T28" fmla="*/ 0 w 304"/>
                <a:gd name="T29" fmla="*/ 0 h 918"/>
                <a:gd name="T30" fmla="*/ 0 w 304"/>
                <a:gd name="T31" fmla="*/ 0 h 918"/>
                <a:gd name="T32" fmla="*/ 0 w 304"/>
                <a:gd name="T33" fmla="*/ 0 h 918"/>
                <a:gd name="T34" fmla="*/ 0 w 304"/>
                <a:gd name="T35" fmla="*/ 0 h 918"/>
                <a:gd name="T36" fmla="*/ 0 w 304"/>
                <a:gd name="T37" fmla="*/ 0 h 918"/>
                <a:gd name="T38" fmla="*/ 0 w 304"/>
                <a:gd name="T39" fmla="*/ 0 h 918"/>
                <a:gd name="T40" fmla="*/ 0 w 304"/>
                <a:gd name="T41" fmla="*/ 0 h 918"/>
                <a:gd name="T42" fmla="*/ 0 w 304"/>
                <a:gd name="T43" fmla="*/ 0 h 918"/>
                <a:gd name="T44" fmla="*/ 0 w 304"/>
                <a:gd name="T45" fmla="*/ 0 h 918"/>
                <a:gd name="T46" fmla="*/ 0 w 304"/>
                <a:gd name="T47" fmla="*/ 0 h 918"/>
                <a:gd name="T48" fmla="*/ 0 w 304"/>
                <a:gd name="T49" fmla="*/ 0 h 918"/>
                <a:gd name="T50" fmla="*/ 0 w 304"/>
                <a:gd name="T51" fmla="*/ 0 h 918"/>
                <a:gd name="T52" fmla="*/ 0 w 304"/>
                <a:gd name="T53" fmla="*/ 0 h 918"/>
                <a:gd name="T54" fmla="*/ 0 w 304"/>
                <a:gd name="T55" fmla="*/ 0 h 918"/>
                <a:gd name="T56" fmla="*/ 0 w 304"/>
                <a:gd name="T57" fmla="*/ 0 h 918"/>
                <a:gd name="T58" fmla="*/ 0 w 304"/>
                <a:gd name="T59" fmla="*/ 0 h 918"/>
                <a:gd name="T60" fmla="*/ 0 w 304"/>
                <a:gd name="T61" fmla="*/ 0 h 918"/>
                <a:gd name="T62" fmla="*/ 0 w 304"/>
                <a:gd name="T63" fmla="*/ 0 h 918"/>
                <a:gd name="T64" fmla="*/ 0 w 304"/>
                <a:gd name="T65" fmla="*/ 0 h 918"/>
                <a:gd name="T66" fmla="*/ 0 w 304"/>
                <a:gd name="T67" fmla="*/ 0 h 91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04"/>
                <a:gd name="T103" fmla="*/ 0 h 918"/>
                <a:gd name="T104" fmla="*/ 304 w 304"/>
                <a:gd name="T105" fmla="*/ 918 h 918"/>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04" h="918">
                  <a:moveTo>
                    <a:pt x="82" y="0"/>
                  </a:moveTo>
                  <a:lnTo>
                    <a:pt x="118" y="159"/>
                  </a:lnTo>
                  <a:lnTo>
                    <a:pt x="147" y="298"/>
                  </a:lnTo>
                  <a:lnTo>
                    <a:pt x="181" y="447"/>
                  </a:lnTo>
                  <a:lnTo>
                    <a:pt x="226" y="604"/>
                  </a:lnTo>
                  <a:lnTo>
                    <a:pt x="273" y="762"/>
                  </a:lnTo>
                  <a:lnTo>
                    <a:pt x="304" y="861"/>
                  </a:lnTo>
                  <a:lnTo>
                    <a:pt x="304" y="882"/>
                  </a:lnTo>
                  <a:lnTo>
                    <a:pt x="285" y="906"/>
                  </a:lnTo>
                  <a:lnTo>
                    <a:pt x="254" y="918"/>
                  </a:lnTo>
                  <a:lnTo>
                    <a:pt x="210" y="918"/>
                  </a:lnTo>
                  <a:lnTo>
                    <a:pt x="185" y="899"/>
                  </a:lnTo>
                  <a:lnTo>
                    <a:pt x="169" y="861"/>
                  </a:lnTo>
                  <a:lnTo>
                    <a:pt x="118" y="644"/>
                  </a:lnTo>
                  <a:lnTo>
                    <a:pt x="78" y="494"/>
                  </a:lnTo>
                  <a:lnTo>
                    <a:pt x="43" y="338"/>
                  </a:lnTo>
                  <a:lnTo>
                    <a:pt x="0" y="169"/>
                  </a:lnTo>
                  <a:lnTo>
                    <a:pt x="20" y="135"/>
                  </a:lnTo>
                  <a:lnTo>
                    <a:pt x="58" y="308"/>
                  </a:lnTo>
                  <a:lnTo>
                    <a:pt x="90" y="442"/>
                  </a:lnTo>
                  <a:lnTo>
                    <a:pt x="131" y="612"/>
                  </a:lnTo>
                  <a:lnTo>
                    <a:pt x="163" y="743"/>
                  </a:lnTo>
                  <a:lnTo>
                    <a:pt x="194" y="868"/>
                  </a:lnTo>
                  <a:lnTo>
                    <a:pt x="214" y="886"/>
                  </a:lnTo>
                  <a:lnTo>
                    <a:pt x="240" y="897"/>
                  </a:lnTo>
                  <a:lnTo>
                    <a:pt x="261" y="889"/>
                  </a:lnTo>
                  <a:lnTo>
                    <a:pt x="281" y="865"/>
                  </a:lnTo>
                  <a:lnTo>
                    <a:pt x="248" y="762"/>
                  </a:lnTo>
                  <a:lnTo>
                    <a:pt x="210" y="637"/>
                  </a:lnTo>
                  <a:lnTo>
                    <a:pt x="173" y="502"/>
                  </a:lnTo>
                  <a:lnTo>
                    <a:pt x="135" y="349"/>
                  </a:lnTo>
                  <a:lnTo>
                    <a:pt x="103" y="190"/>
                  </a:lnTo>
                  <a:lnTo>
                    <a:pt x="64" y="30"/>
                  </a:lnTo>
                  <a:lnTo>
                    <a:pt x="82" y="0"/>
                  </a:lnTo>
                  <a:close/>
                </a:path>
              </a:pathLst>
            </a:custGeom>
            <a:solidFill>
              <a:srgbClr val="000000"/>
            </a:solidFill>
            <a:ln w="9525">
              <a:noFill/>
              <a:round/>
              <a:headEnd/>
              <a:tailEnd/>
            </a:ln>
          </p:spPr>
          <p:txBody>
            <a:bodyPr/>
            <a:lstStyle/>
            <a:p>
              <a:endParaRPr lang="ru-RU"/>
            </a:p>
          </p:txBody>
        </p:sp>
        <p:grpSp>
          <p:nvGrpSpPr>
            <p:cNvPr id="10" name="Group 43"/>
            <p:cNvGrpSpPr>
              <a:grpSpLocks/>
            </p:cNvGrpSpPr>
            <p:nvPr/>
          </p:nvGrpSpPr>
          <p:grpSpPr bwMode="auto">
            <a:xfrm>
              <a:off x="3147" y="3067"/>
              <a:ext cx="216" cy="244"/>
              <a:chOff x="3134" y="3070"/>
              <a:chExt cx="216" cy="244"/>
            </a:xfrm>
          </p:grpSpPr>
          <p:sp>
            <p:nvSpPr>
              <p:cNvPr id="32806" name="Freeform 40"/>
              <p:cNvSpPr>
                <a:spLocks/>
              </p:cNvSpPr>
              <p:nvPr/>
            </p:nvSpPr>
            <p:spPr bwMode="auto">
              <a:xfrm>
                <a:off x="3139" y="3074"/>
                <a:ext cx="77" cy="78"/>
              </a:xfrm>
              <a:custGeom>
                <a:avLst/>
                <a:gdLst>
                  <a:gd name="T0" fmla="*/ 0 w 232"/>
                  <a:gd name="T1" fmla="*/ 0 h 234"/>
                  <a:gd name="T2" fmla="*/ 0 w 232"/>
                  <a:gd name="T3" fmla="*/ 0 h 234"/>
                  <a:gd name="T4" fmla="*/ 0 w 232"/>
                  <a:gd name="T5" fmla="*/ 0 h 234"/>
                  <a:gd name="T6" fmla="*/ 0 w 232"/>
                  <a:gd name="T7" fmla="*/ 0 h 234"/>
                  <a:gd name="T8" fmla="*/ 0 w 232"/>
                  <a:gd name="T9" fmla="*/ 0 h 234"/>
                  <a:gd name="T10" fmla="*/ 0 w 232"/>
                  <a:gd name="T11" fmla="*/ 0 h 234"/>
                  <a:gd name="T12" fmla="*/ 0 w 232"/>
                  <a:gd name="T13" fmla="*/ 0 h 234"/>
                  <a:gd name="T14" fmla="*/ 0 w 232"/>
                  <a:gd name="T15" fmla="*/ 0 h 234"/>
                  <a:gd name="T16" fmla="*/ 0 60000 65536"/>
                  <a:gd name="T17" fmla="*/ 0 60000 65536"/>
                  <a:gd name="T18" fmla="*/ 0 60000 65536"/>
                  <a:gd name="T19" fmla="*/ 0 60000 65536"/>
                  <a:gd name="T20" fmla="*/ 0 60000 65536"/>
                  <a:gd name="T21" fmla="*/ 0 60000 65536"/>
                  <a:gd name="T22" fmla="*/ 0 60000 65536"/>
                  <a:gd name="T23" fmla="*/ 0 60000 65536"/>
                  <a:gd name="T24" fmla="*/ 0 w 232"/>
                  <a:gd name="T25" fmla="*/ 0 h 234"/>
                  <a:gd name="T26" fmla="*/ 232 w 232"/>
                  <a:gd name="T27" fmla="*/ 234 h 23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32" h="234">
                    <a:moveTo>
                      <a:pt x="197" y="224"/>
                    </a:moveTo>
                    <a:lnTo>
                      <a:pt x="232" y="158"/>
                    </a:lnTo>
                    <a:lnTo>
                      <a:pt x="88" y="0"/>
                    </a:lnTo>
                    <a:lnTo>
                      <a:pt x="58" y="69"/>
                    </a:lnTo>
                    <a:lnTo>
                      <a:pt x="52" y="66"/>
                    </a:lnTo>
                    <a:lnTo>
                      <a:pt x="0" y="113"/>
                    </a:lnTo>
                    <a:lnTo>
                      <a:pt x="113" y="234"/>
                    </a:lnTo>
                    <a:lnTo>
                      <a:pt x="197" y="224"/>
                    </a:lnTo>
                    <a:close/>
                  </a:path>
                </a:pathLst>
              </a:custGeom>
              <a:solidFill>
                <a:srgbClr val="990000"/>
              </a:solidFill>
              <a:ln w="9525">
                <a:noFill/>
                <a:round/>
                <a:headEnd/>
                <a:tailEnd/>
              </a:ln>
            </p:spPr>
            <p:txBody>
              <a:bodyPr/>
              <a:lstStyle/>
              <a:p>
                <a:endParaRPr lang="ru-RU"/>
              </a:p>
            </p:txBody>
          </p:sp>
          <p:sp>
            <p:nvSpPr>
              <p:cNvPr id="32807" name="Freeform 41"/>
              <p:cNvSpPr>
                <a:spLocks/>
              </p:cNvSpPr>
              <p:nvPr/>
            </p:nvSpPr>
            <p:spPr bwMode="auto">
              <a:xfrm>
                <a:off x="3135" y="3072"/>
                <a:ext cx="36" cy="42"/>
              </a:xfrm>
              <a:custGeom>
                <a:avLst/>
                <a:gdLst>
                  <a:gd name="T0" fmla="*/ 0 w 108"/>
                  <a:gd name="T1" fmla="*/ 0 h 126"/>
                  <a:gd name="T2" fmla="*/ 0 w 108"/>
                  <a:gd name="T3" fmla="*/ 0 h 126"/>
                  <a:gd name="T4" fmla="*/ 0 w 108"/>
                  <a:gd name="T5" fmla="*/ 0 h 126"/>
                  <a:gd name="T6" fmla="*/ 0 w 108"/>
                  <a:gd name="T7" fmla="*/ 0 h 126"/>
                  <a:gd name="T8" fmla="*/ 0 w 108"/>
                  <a:gd name="T9" fmla="*/ 0 h 126"/>
                  <a:gd name="T10" fmla="*/ 0 w 108"/>
                  <a:gd name="T11" fmla="*/ 0 h 126"/>
                  <a:gd name="T12" fmla="*/ 0 w 108"/>
                  <a:gd name="T13" fmla="*/ 0 h 126"/>
                  <a:gd name="T14" fmla="*/ 0 w 108"/>
                  <a:gd name="T15" fmla="*/ 0 h 126"/>
                  <a:gd name="T16" fmla="*/ 0 w 108"/>
                  <a:gd name="T17" fmla="*/ 0 h 126"/>
                  <a:gd name="T18" fmla="*/ 0 w 108"/>
                  <a:gd name="T19" fmla="*/ 0 h 12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08"/>
                  <a:gd name="T31" fmla="*/ 0 h 126"/>
                  <a:gd name="T32" fmla="*/ 108 w 108"/>
                  <a:gd name="T33" fmla="*/ 126 h 12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08" h="126">
                    <a:moveTo>
                      <a:pt x="98" y="0"/>
                    </a:moveTo>
                    <a:lnTo>
                      <a:pt x="63" y="60"/>
                    </a:lnTo>
                    <a:lnTo>
                      <a:pt x="28" y="15"/>
                    </a:lnTo>
                    <a:lnTo>
                      <a:pt x="14" y="24"/>
                    </a:lnTo>
                    <a:lnTo>
                      <a:pt x="47" y="74"/>
                    </a:lnTo>
                    <a:lnTo>
                      <a:pt x="0" y="118"/>
                    </a:lnTo>
                    <a:lnTo>
                      <a:pt x="21" y="126"/>
                    </a:lnTo>
                    <a:lnTo>
                      <a:pt x="74" y="77"/>
                    </a:lnTo>
                    <a:lnTo>
                      <a:pt x="108" y="18"/>
                    </a:lnTo>
                    <a:lnTo>
                      <a:pt x="98" y="0"/>
                    </a:lnTo>
                    <a:close/>
                  </a:path>
                </a:pathLst>
              </a:custGeom>
              <a:solidFill>
                <a:srgbClr val="000000"/>
              </a:solidFill>
              <a:ln w="9525">
                <a:noFill/>
                <a:round/>
                <a:headEnd/>
                <a:tailEnd/>
              </a:ln>
            </p:spPr>
            <p:txBody>
              <a:bodyPr/>
              <a:lstStyle/>
              <a:p>
                <a:endParaRPr lang="ru-RU"/>
              </a:p>
            </p:txBody>
          </p:sp>
          <p:sp>
            <p:nvSpPr>
              <p:cNvPr id="32808" name="Freeform 42"/>
              <p:cNvSpPr>
                <a:spLocks/>
              </p:cNvSpPr>
              <p:nvPr/>
            </p:nvSpPr>
            <p:spPr bwMode="auto">
              <a:xfrm>
                <a:off x="3134" y="3070"/>
                <a:ext cx="216" cy="244"/>
              </a:xfrm>
              <a:custGeom>
                <a:avLst/>
                <a:gdLst>
                  <a:gd name="T0" fmla="*/ 0 w 649"/>
                  <a:gd name="T1" fmla="*/ 0 h 733"/>
                  <a:gd name="T2" fmla="*/ 0 w 649"/>
                  <a:gd name="T3" fmla="*/ 0 h 733"/>
                  <a:gd name="T4" fmla="*/ 0 w 649"/>
                  <a:gd name="T5" fmla="*/ 0 h 733"/>
                  <a:gd name="T6" fmla="*/ 0 w 649"/>
                  <a:gd name="T7" fmla="*/ 0 h 733"/>
                  <a:gd name="T8" fmla="*/ 0 w 649"/>
                  <a:gd name="T9" fmla="*/ 0 h 733"/>
                  <a:gd name="T10" fmla="*/ 0 w 649"/>
                  <a:gd name="T11" fmla="*/ 0 h 733"/>
                  <a:gd name="T12" fmla="*/ 0 w 649"/>
                  <a:gd name="T13" fmla="*/ 0 h 733"/>
                  <a:gd name="T14" fmla="*/ 0 w 649"/>
                  <a:gd name="T15" fmla="*/ 0 h 733"/>
                  <a:gd name="T16" fmla="*/ 0 w 649"/>
                  <a:gd name="T17" fmla="*/ 0 h 733"/>
                  <a:gd name="T18" fmla="*/ 0 w 649"/>
                  <a:gd name="T19" fmla="*/ 0 h 733"/>
                  <a:gd name="T20" fmla="*/ 0 w 649"/>
                  <a:gd name="T21" fmla="*/ 0 h 733"/>
                  <a:gd name="T22" fmla="*/ 0 w 649"/>
                  <a:gd name="T23" fmla="*/ 0 h 733"/>
                  <a:gd name="T24" fmla="*/ 0 w 649"/>
                  <a:gd name="T25" fmla="*/ 0 h 733"/>
                  <a:gd name="T26" fmla="*/ 0 w 649"/>
                  <a:gd name="T27" fmla="*/ 0 h 733"/>
                  <a:gd name="T28" fmla="*/ 0 w 649"/>
                  <a:gd name="T29" fmla="*/ 0 h 733"/>
                  <a:gd name="T30" fmla="*/ 0 w 649"/>
                  <a:gd name="T31" fmla="*/ 0 h 733"/>
                  <a:gd name="T32" fmla="*/ 0 w 649"/>
                  <a:gd name="T33" fmla="*/ 0 h 733"/>
                  <a:gd name="T34" fmla="*/ 0 w 649"/>
                  <a:gd name="T35" fmla="*/ 0 h 733"/>
                  <a:gd name="T36" fmla="*/ 0 w 649"/>
                  <a:gd name="T37" fmla="*/ 0 h 733"/>
                  <a:gd name="T38" fmla="*/ 0 w 649"/>
                  <a:gd name="T39" fmla="*/ 0 h 733"/>
                  <a:gd name="T40" fmla="*/ 0 w 649"/>
                  <a:gd name="T41" fmla="*/ 0 h 73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649"/>
                  <a:gd name="T64" fmla="*/ 0 h 733"/>
                  <a:gd name="T65" fmla="*/ 649 w 649"/>
                  <a:gd name="T66" fmla="*/ 733 h 733"/>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649" h="733">
                    <a:moveTo>
                      <a:pt x="284" y="295"/>
                    </a:moveTo>
                    <a:lnTo>
                      <a:pt x="642" y="699"/>
                    </a:lnTo>
                    <a:lnTo>
                      <a:pt x="649" y="711"/>
                    </a:lnTo>
                    <a:lnTo>
                      <a:pt x="649" y="723"/>
                    </a:lnTo>
                    <a:lnTo>
                      <a:pt x="638" y="733"/>
                    </a:lnTo>
                    <a:lnTo>
                      <a:pt x="623" y="731"/>
                    </a:lnTo>
                    <a:lnTo>
                      <a:pt x="607" y="723"/>
                    </a:lnTo>
                    <a:lnTo>
                      <a:pt x="195" y="246"/>
                    </a:lnTo>
                    <a:lnTo>
                      <a:pt x="131" y="259"/>
                    </a:lnTo>
                    <a:lnTo>
                      <a:pt x="0" y="121"/>
                    </a:lnTo>
                    <a:lnTo>
                      <a:pt x="22" y="117"/>
                    </a:lnTo>
                    <a:lnTo>
                      <a:pt x="131" y="235"/>
                    </a:lnTo>
                    <a:lnTo>
                      <a:pt x="198" y="225"/>
                    </a:lnTo>
                    <a:lnTo>
                      <a:pt x="82" y="90"/>
                    </a:lnTo>
                    <a:lnTo>
                      <a:pt x="211" y="218"/>
                    </a:lnTo>
                    <a:lnTo>
                      <a:pt x="233" y="169"/>
                    </a:lnTo>
                    <a:lnTo>
                      <a:pt x="106" y="28"/>
                    </a:lnTo>
                    <a:lnTo>
                      <a:pt x="104" y="0"/>
                    </a:lnTo>
                    <a:lnTo>
                      <a:pt x="256" y="167"/>
                    </a:lnTo>
                    <a:lnTo>
                      <a:pt x="231" y="229"/>
                    </a:lnTo>
                    <a:lnTo>
                      <a:pt x="284" y="295"/>
                    </a:lnTo>
                    <a:close/>
                  </a:path>
                </a:pathLst>
              </a:custGeom>
              <a:solidFill>
                <a:srgbClr val="000000"/>
              </a:solidFill>
              <a:ln w="9525">
                <a:noFill/>
                <a:round/>
                <a:headEnd/>
                <a:tailEnd/>
              </a:ln>
            </p:spPr>
            <p:txBody>
              <a:bodyPr/>
              <a:lstStyle/>
              <a:p>
                <a:endParaRPr lang="ru-RU"/>
              </a:p>
            </p:txBody>
          </p:sp>
        </p:grpSp>
      </p:grpSp>
      <p:grpSp>
        <p:nvGrpSpPr>
          <p:cNvPr id="11" name="Group 58"/>
          <p:cNvGrpSpPr>
            <a:grpSpLocks/>
          </p:cNvGrpSpPr>
          <p:nvPr/>
        </p:nvGrpSpPr>
        <p:grpSpPr bwMode="auto">
          <a:xfrm>
            <a:off x="3894138" y="5354638"/>
            <a:ext cx="750887" cy="1257300"/>
            <a:chOff x="2381" y="3093"/>
            <a:chExt cx="473" cy="792"/>
          </a:xfrm>
        </p:grpSpPr>
        <p:sp>
          <p:nvSpPr>
            <p:cNvPr id="32779" name="Freeform 45"/>
            <p:cNvSpPr>
              <a:spLocks/>
            </p:cNvSpPr>
            <p:nvPr/>
          </p:nvSpPr>
          <p:spPr bwMode="auto">
            <a:xfrm>
              <a:off x="2476" y="3294"/>
              <a:ext cx="161" cy="124"/>
            </a:xfrm>
            <a:custGeom>
              <a:avLst/>
              <a:gdLst>
                <a:gd name="T0" fmla="*/ 0 w 483"/>
                <a:gd name="T1" fmla="*/ 0 h 373"/>
                <a:gd name="T2" fmla="*/ 0 w 483"/>
                <a:gd name="T3" fmla="*/ 0 h 373"/>
                <a:gd name="T4" fmla="*/ 0 w 483"/>
                <a:gd name="T5" fmla="*/ 0 h 373"/>
                <a:gd name="T6" fmla="*/ 0 w 483"/>
                <a:gd name="T7" fmla="*/ 0 h 373"/>
                <a:gd name="T8" fmla="*/ 0 w 483"/>
                <a:gd name="T9" fmla="*/ 0 h 373"/>
                <a:gd name="T10" fmla="*/ 0 w 483"/>
                <a:gd name="T11" fmla="*/ 0 h 373"/>
                <a:gd name="T12" fmla="*/ 0 w 483"/>
                <a:gd name="T13" fmla="*/ 0 h 373"/>
                <a:gd name="T14" fmla="*/ 0 w 483"/>
                <a:gd name="T15" fmla="*/ 0 h 373"/>
                <a:gd name="T16" fmla="*/ 0 w 483"/>
                <a:gd name="T17" fmla="*/ 0 h 373"/>
                <a:gd name="T18" fmla="*/ 0 w 483"/>
                <a:gd name="T19" fmla="*/ 0 h 373"/>
                <a:gd name="T20" fmla="*/ 0 w 483"/>
                <a:gd name="T21" fmla="*/ 0 h 373"/>
                <a:gd name="T22" fmla="*/ 0 w 483"/>
                <a:gd name="T23" fmla="*/ 0 h 373"/>
                <a:gd name="T24" fmla="*/ 0 w 483"/>
                <a:gd name="T25" fmla="*/ 0 h 373"/>
                <a:gd name="T26" fmla="*/ 0 w 483"/>
                <a:gd name="T27" fmla="*/ 0 h 373"/>
                <a:gd name="T28" fmla="*/ 0 w 483"/>
                <a:gd name="T29" fmla="*/ 0 h 373"/>
                <a:gd name="T30" fmla="*/ 0 w 483"/>
                <a:gd name="T31" fmla="*/ 0 h 373"/>
                <a:gd name="T32" fmla="*/ 0 w 483"/>
                <a:gd name="T33" fmla="*/ 0 h 373"/>
                <a:gd name="T34" fmla="*/ 0 w 483"/>
                <a:gd name="T35" fmla="*/ 0 h 373"/>
                <a:gd name="T36" fmla="*/ 0 w 483"/>
                <a:gd name="T37" fmla="*/ 0 h 373"/>
                <a:gd name="T38" fmla="*/ 0 w 483"/>
                <a:gd name="T39" fmla="*/ 0 h 373"/>
                <a:gd name="T40" fmla="*/ 0 w 483"/>
                <a:gd name="T41" fmla="*/ 0 h 373"/>
                <a:gd name="T42" fmla="*/ 0 w 483"/>
                <a:gd name="T43" fmla="*/ 0 h 373"/>
                <a:gd name="T44" fmla="*/ 0 w 483"/>
                <a:gd name="T45" fmla="*/ 0 h 373"/>
                <a:gd name="T46" fmla="*/ 0 w 483"/>
                <a:gd name="T47" fmla="*/ 0 h 373"/>
                <a:gd name="T48" fmla="*/ 0 w 483"/>
                <a:gd name="T49" fmla="*/ 0 h 373"/>
                <a:gd name="T50" fmla="*/ 0 w 483"/>
                <a:gd name="T51" fmla="*/ 0 h 373"/>
                <a:gd name="T52" fmla="*/ 0 w 483"/>
                <a:gd name="T53" fmla="*/ 0 h 373"/>
                <a:gd name="T54" fmla="*/ 0 w 483"/>
                <a:gd name="T55" fmla="*/ 0 h 373"/>
                <a:gd name="T56" fmla="*/ 0 w 483"/>
                <a:gd name="T57" fmla="*/ 0 h 373"/>
                <a:gd name="T58" fmla="*/ 0 w 483"/>
                <a:gd name="T59" fmla="*/ 0 h 373"/>
                <a:gd name="T60" fmla="*/ 0 w 483"/>
                <a:gd name="T61" fmla="*/ 0 h 373"/>
                <a:gd name="T62" fmla="*/ 0 w 483"/>
                <a:gd name="T63" fmla="*/ 0 h 373"/>
                <a:gd name="T64" fmla="*/ 0 w 483"/>
                <a:gd name="T65" fmla="*/ 0 h 373"/>
                <a:gd name="T66" fmla="*/ 0 w 483"/>
                <a:gd name="T67" fmla="*/ 0 h 373"/>
                <a:gd name="T68" fmla="*/ 0 w 483"/>
                <a:gd name="T69" fmla="*/ 0 h 373"/>
                <a:gd name="T70" fmla="*/ 0 w 483"/>
                <a:gd name="T71" fmla="*/ 0 h 373"/>
                <a:gd name="T72" fmla="*/ 0 w 483"/>
                <a:gd name="T73" fmla="*/ 0 h 373"/>
                <a:gd name="T74" fmla="*/ 0 w 483"/>
                <a:gd name="T75" fmla="*/ 0 h 37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483"/>
                <a:gd name="T115" fmla="*/ 0 h 373"/>
                <a:gd name="T116" fmla="*/ 483 w 483"/>
                <a:gd name="T117" fmla="*/ 373 h 37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483" h="373">
                  <a:moveTo>
                    <a:pt x="315" y="162"/>
                  </a:moveTo>
                  <a:lnTo>
                    <a:pt x="286" y="118"/>
                  </a:lnTo>
                  <a:lnTo>
                    <a:pt x="256" y="82"/>
                  </a:lnTo>
                  <a:lnTo>
                    <a:pt x="219" y="46"/>
                  </a:lnTo>
                  <a:lnTo>
                    <a:pt x="183" y="27"/>
                  </a:lnTo>
                  <a:lnTo>
                    <a:pt x="149" y="8"/>
                  </a:lnTo>
                  <a:lnTo>
                    <a:pt x="115" y="0"/>
                  </a:lnTo>
                  <a:lnTo>
                    <a:pt x="82" y="0"/>
                  </a:lnTo>
                  <a:lnTo>
                    <a:pt x="51" y="11"/>
                  </a:lnTo>
                  <a:lnTo>
                    <a:pt x="29" y="35"/>
                  </a:lnTo>
                  <a:lnTo>
                    <a:pt x="12" y="66"/>
                  </a:lnTo>
                  <a:lnTo>
                    <a:pt x="0" y="108"/>
                  </a:lnTo>
                  <a:lnTo>
                    <a:pt x="0" y="165"/>
                  </a:lnTo>
                  <a:lnTo>
                    <a:pt x="4" y="214"/>
                  </a:lnTo>
                  <a:lnTo>
                    <a:pt x="18" y="255"/>
                  </a:lnTo>
                  <a:lnTo>
                    <a:pt x="43" y="295"/>
                  </a:lnTo>
                  <a:lnTo>
                    <a:pt x="78" y="332"/>
                  </a:lnTo>
                  <a:lnTo>
                    <a:pt x="109" y="349"/>
                  </a:lnTo>
                  <a:lnTo>
                    <a:pt x="146" y="364"/>
                  </a:lnTo>
                  <a:lnTo>
                    <a:pt x="194" y="373"/>
                  </a:lnTo>
                  <a:lnTo>
                    <a:pt x="232" y="370"/>
                  </a:lnTo>
                  <a:lnTo>
                    <a:pt x="258" y="359"/>
                  </a:lnTo>
                  <a:lnTo>
                    <a:pt x="282" y="343"/>
                  </a:lnTo>
                  <a:lnTo>
                    <a:pt x="305" y="321"/>
                  </a:lnTo>
                  <a:lnTo>
                    <a:pt x="319" y="284"/>
                  </a:lnTo>
                  <a:lnTo>
                    <a:pt x="324" y="245"/>
                  </a:lnTo>
                  <a:lnTo>
                    <a:pt x="330" y="214"/>
                  </a:lnTo>
                  <a:lnTo>
                    <a:pt x="388" y="224"/>
                  </a:lnTo>
                  <a:lnTo>
                    <a:pt x="438" y="245"/>
                  </a:lnTo>
                  <a:lnTo>
                    <a:pt x="468" y="253"/>
                  </a:lnTo>
                  <a:lnTo>
                    <a:pt x="483" y="238"/>
                  </a:lnTo>
                  <a:lnTo>
                    <a:pt x="483" y="218"/>
                  </a:lnTo>
                  <a:lnTo>
                    <a:pt x="471" y="201"/>
                  </a:lnTo>
                  <a:lnTo>
                    <a:pt x="448" y="191"/>
                  </a:lnTo>
                  <a:lnTo>
                    <a:pt x="442" y="193"/>
                  </a:lnTo>
                  <a:lnTo>
                    <a:pt x="400" y="193"/>
                  </a:lnTo>
                  <a:lnTo>
                    <a:pt x="340" y="183"/>
                  </a:lnTo>
                  <a:lnTo>
                    <a:pt x="315" y="162"/>
                  </a:lnTo>
                  <a:close/>
                </a:path>
              </a:pathLst>
            </a:custGeom>
            <a:solidFill>
              <a:srgbClr val="000000"/>
            </a:solidFill>
            <a:ln w="9525">
              <a:noFill/>
              <a:round/>
              <a:headEnd/>
              <a:tailEnd/>
            </a:ln>
          </p:spPr>
          <p:txBody>
            <a:bodyPr/>
            <a:lstStyle/>
            <a:p>
              <a:endParaRPr lang="ru-RU"/>
            </a:p>
          </p:txBody>
        </p:sp>
        <p:sp>
          <p:nvSpPr>
            <p:cNvPr id="32780" name="Freeform 46"/>
            <p:cNvSpPr>
              <a:spLocks/>
            </p:cNvSpPr>
            <p:nvPr/>
          </p:nvSpPr>
          <p:spPr bwMode="auto">
            <a:xfrm>
              <a:off x="2534" y="3433"/>
              <a:ext cx="116" cy="212"/>
            </a:xfrm>
            <a:custGeom>
              <a:avLst/>
              <a:gdLst>
                <a:gd name="T0" fmla="*/ 0 w 346"/>
                <a:gd name="T1" fmla="*/ 0 h 635"/>
                <a:gd name="T2" fmla="*/ 0 w 346"/>
                <a:gd name="T3" fmla="*/ 0 h 635"/>
                <a:gd name="T4" fmla="*/ 0 w 346"/>
                <a:gd name="T5" fmla="*/ 0 h 635"/>
                <a:gd name="T6" fmla="*/ 0 w 346"/>
                <a:gd name="T7" fmla="*/ 0 h 635"/>
                <a:gd name="T8" fmla="*/ 0 w 346"/>
                <a:gd name="T9" fmla="*/ 0 h 635"/>
                <a:gd name="T10" fmla="*/ 0 w 346"/>
                <a:gd name="T11" fmla="*/ 0 h 635"/>
                <a:gd name="T12" fmla="*/ 0 w 346"/>
                <a:gd name="T13" fmla="*/ 0 h 635"/>
                <a:gd name="T14" fmla="*/ 0 w 346"/>
                <a:gd name="T15" fmla="*/ 0 h 635"/>
                <a:gd name="T16" fmla="*/ 0 w 346"/>
                <a:gd name="T17" fmla="*/ 0 h 635"/>
                <a:gd name="T18" fmla="*/ 0 w 346"/>
                <a:gd name="T19" fmla="*/ 0 h 635"/>
                <a:gd name="T20" fmla="*/ 0 w 346"/>
                <a:gd name="T21" fmla="*/ 0 h 635"/>
                <a:gd name="T22" fmla="*/ 0 w 346"/>
                <a:gd name="T23" fmla="*/ 0 h 635"/>
                <a:gd name="T24" fmla="*/ 0 w 346"/>
                <a:gd name="T25" fmla="*/ 0 h 635"/>
                <a:gd name="T26" fmla="*/ 0 w 346"/>
                <a:gd name="T27" fmla="*/ 0 h 635"/>
                <a:gd name="T28" fmla="*/ 0 w 346"/>
                <a:gd name="T29" fmla="*/ 0 h 635"/>
                <a:gd name="T30" fmla="*/ 0 w 346"/>
                <a:gd name="T31" fmla="*/ 0 h 635"/>
                <a:gd name="T32" fmla="*/ 0 w 346"/>
                <a:gd name="T33" fmla="*/ 0 h 635"/>
                <a:gd name="T34" fmla="*/ 0 w 346"/>
                <a:gd name="T35" fmla="*/ 0 h 635"/>
                <a:gd name="T36" fmla="*/ 0 w 346"/>
                <a:gd name="T37" fmla="*/ 0 h 635"/>
                <a:gd name="T38" fmla="*/ 0 w 346"/>
                <a:gd name="T39" fmla="*/ 0 h 635"/>
                <a:gd name="T40" fmla="*/ 0 w 346"/>
                <a:gd name="T41" fmla="*/ 0 h 635"/>
                <a:gd name="T42" fmla="*/ 0 w 346"/>
                <a:gd name="T43" fmla="*/ 0 h 635"/>
                <a:gd name="T44" fmla="*/ 0 w 346"/>
                <a:gd name="T45" fmla="*/ 0 h 635"/>
                <a:gd name="T46" fmla="*/ 0 w 346"/>
                <a:gd name="T47" fmla="*/ 0 h 635"/>
                <a:gd name="T48" fmla="*/ 0 w 346"/>
                <a:gd name="T49" fmla="*/ 0 h 635"/>
                <a:gd name="T50" fmla="*/ 0 w 346"/>
                <a:gd name="T51" fmla="*/ 0 h 635"/>
                <a:gd name="T52" fmla="*/ 0 w 346"/>
                <a:gd name="T53" fmla="*/ 0 h 635"/>
                <a:gd name="T54" fmla="*/ 0 w 346"/>
                <a:gd name="T55" fmla="*/ 0 h 635"/>
                <a:gd name="T56" fmla="*/ 0 w 346"/>
                <a:gd name="T57" fmla="*/ 0 h 635"/>
                <a:gd name="T58" fmla="*/ 0 w 346"/>
                <a:gd name="T59" fmla="*/ 0 h 635"/>
                <a:gd name="T60" fmla="*/ 0 w 346"/>
                <a:gd name="T61" fmla="*/ 0 h 635"/>
                <a:gd name="T62" fmla="*/ 0 w 346"/>
                <a:gd name="T63" fmla="*/ 0 h 635"/>
                <a:gd name="T64" fmla="*/ 0 w 346"/>
                <a:gd name="T65" fmla="*/ 0 h 635"/>
                <a:gd name="T66" fmla="*/ 0 w 346"/>
                <a:gd name="T67" fmla="*/ 0 h 635"/>
                <a:gd name="T68" fmla="*/ 0 w 346"/>
                <a:gd name="T69" fmla="*/ 0 h 635"/>
                <a:gd name="T70" fmla="*/ 0 w 346"/>
                <a:gd name="T71" fmla="*/ 0 h 635"/>
                <a:gd name="T72" fmla="*/ 0 w 346"/>
                <a:gd name="T73" fmla="*/ 0 h 635"/>
                <a:gd name="T74" fmla="*/ 0 w 346"/>
                <a:gd name="T75" fmla="*/ 0 h 635"/>
                <a:gd name="T76" fmla="*/ 0 w 346"/>
                <a:gd name="T77" fmla="*/ 0 h 635"/>
                <a:gd name="T78" fmla="*/ 0 w 346"/>
                <a:gd name="T79" fmla="*/ 0 h 635"/>
                <a:gd name="T80" fmla="*/ 0 w 346"/>
                <a:gd name="T81" fmla="*/ 0 h 635"/>
                <a:gd name="T82" fmla="*/ 0 w 346"/>
                <a:gd name="T83" fmla="*/ 0 h 635"/>
                <a:gd name="T84" fmla="*/ 0 w 346"/>
                <a:gd name="T85" fmla="*/ 0 h 635"/>
                <a:gd name="T86" fmla="*/ 0 w 346"/>
                <a:gd name="T87" fmla="*/ 0 h 635"/>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346"/>
                <a:gd name="T133" fmla="*/ 0 h 635"/>
                <a:gd name="T134" fmla="*/ 346 w 346"/>
                <a:gd name="T135" fmla="*/ 635 h 635"/>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346" h="635">
                  <a:moveTo>
                    <a:pt x="29" y="18"/>
                  </a:moveTo>
                  <a:lnTo>
                    <a:pt x="58" y="11"/>
                  </a:lnTo>
                  <a:lnTo>
                    <a:pt x="93" y="0"/>
                  </a:lnTo>
                  <a:lnTo>
                    <a:pt x="131" y="0"/>
                  </a:lnTo>
                  <a:lnTo>
                    <a:pt x="161" y="2"/>
                  </a:lnTo>
                  <a:lnTo>
                    <a:pt x="192" y="18"/>
                  </a:lnTo>
                  <a:lnTo>
                    <a:pt x="219" y="42"/>
                  </a:lnTo>
                  <a:lnTo>
                    <a:pt x="250" y="74"/>
                  </a:lnTo>
                  <a:lnTo>
                    <a:pt x="272" y="109"/>
                  </a:lnTo>
                  <a:lnTo>
                    <a:pt x="298" y="151"/>
                  </a:lnTo>
                  <a:lnTo>
                    <a:pt x="318" y="199"/>
                  </a:lnTo>
                  <a:lnTo>
                    <a:pt x="331" y="244"/>
                  </a:lnTo>
                  <a:lnTo>
                    <a:pt x="343" y="296"/>
                  </a:lnTo>
                  <a:lnTo>
                    <a:pt x="346" y="346"/>
                  </a:lnTo>
                  <a:lnTo>
                    <a:pt x="343" y="400"/>
                  </a:lnTo>
                  <a:lnTo>
                    <a:pt x="337" y="450"/>
                  </a:lnTo>
                  <a:lnTo>
                    <a:pt x="318" y="503"/>
                  </a:lnTo>
                  <a:lnTo>
                    <a:pt x="289" y="544"/>
                  </a:lnTo>
                  <a:lnTo>
                    <a:pt x="257" y="580"/>
                  </a:lnTo>
                  <a:lnTo>
                    <a:pt x="230" y="608"/>
                  </a:lnTo>
                  <a:lnTo>
                    <a:pt x="199" y="624"/>
                  </a:lnTo>
                  <a:lnTo>
                    <a:pt x="192" y="628"/>
                  </a:lnTo>
                  <a:lnTo>
                    <a:pt x="160" y="635"/>
                  </a:lnTo>
                  <a:lnTo>
                    <a:pt x="152" y="635"/>
                  </a:lnTo>
                  <a:lnTo>
                    <a:pt x="120" y="630"/>
                  </a:lnTo>
                  <a:lnTo>
                    <a:pt x="83" y="622"/>
                  </a:lnTo>
                  <a:lnTo>
                    <a:pt x="53" y="601"/>
                  </a:lnTo>
                  <a:lnTo>
                    <a:pt x="28" y="570"/>
                  </a:lnTo>
                  <a:lnTo>
                    <a:pt x="13" y="528"/>
                  </a:lnTo>
                  <a:lnTo>
                    <a:pt x="0" y="465"/>
                  </a:lnTo>
                  <a:lnTo>
                    <a:pt x="6" y="421"/>
                  </a:lnTo>
                  <a:lnTo>
                    <a:pt x="20" y="379"/>
                  </a:lnTo>
                  <a:lnTo>
                    <a:pt x="44" y="348"/>
                  </a:lnTo>
                  <a:lnTo>
                    <a:pt x="58" y="323"/>
                  </a:lnTo>
                  <a:lnTo>
                    <a:pt x="69" y="288"/>
                  </a:lnTo>
                  <a:lnTo>
                    <a:pt x="64" y="257"/>
                  </a:lnTo>
                  <a:lnTo>
                    <a:pt x="49" y="236"/>
                  </a:lnTo>
                  <a:lnTo>
                    <a:pt x="20" y="198"/>
                  </a:lnTo>
                  <a:lnTo>
                    <a:pt x="6" y="161"/>
                  </a:lnTo>
                  <a:lnTo>
                    <a:pt x="0" y="125"/>
                  </a:lnTo>
                  <a:lnTo>
                    <a:pt x="0" y="80"/>
                  </a:lnTo>
                  <a:lnTo>
                    <a:pt x="13" y="52"/>
                  </a:lnTo>
                  <a:lnTo>
                    <a:pt x="20" y="36"/>
                  </a:lnTo>
                  <a:lnTo>
                    <a:pt x="29" y="18"/>
                  </a:lnTo>
                  <a:close/>
                </a:path>
              </a:pathLst>
            </a:custGeom>
            <a:solidFill>
              <a:srgbClr val="000000"/>
            </a:solidFill>
            <a:ln w="9525">
              <a:noFill/>
              <a:round/>
              <a:headEnd/>
              <a:tailEnd/>
            </a:ln>
          </p:spPr>
          <p:txBody>
            <a:bodyPr/>
            <a:lstStyle/>
            <a:p>
              <a:endParaRPr lang="ru-RU"/>
            </a:p>
          </p:txBody>
        </p:sp>
        <p:sp>
          <p:nvSpPr>
            <p:cNvPr id="32781" name="Freeform 47"/>
            <p:cNvSpPr>
              <a:spLocks/>
            </p:cNvSpPr>
            <p:nvPr/>
          </p:nvSpPr>
          <p:spPr bwMode="auto">
            <a:xfrm>
              <a:off x="2381" y="3425"/>
              <a:ext cx="186" cy="86"/>
            </a:xfrm>
            <a:custGeom>
              <a:avLst/>
              <a:gdLst>
                <a:gd name="T0" fmla="*/ 0 w 558"/>
                <a:gd name="T1" fmla="*/ 0 h 257"/>
                <a:gd name="T2" fmla="*/ 0 w 558"/>
                <a:gd name="T3" fmla="*/ 0 h 257"/>
                <a:gd name="T4" fmla="*/ 0 w 558"/>
                <a:gd name="T5" fmla="*/ 0 h 257"/>
                <a:gd name="T6" fmla="*/ 0 w 558"/>
                <a:gd name="T7" fmla="*/ 0 h 257"/>
                <a:gd name="T8" fmla="*/ 0 w 558"/>
                <a:gd name="T9" fmla="*/ 0 h 257"/>
                <a:gd name="T10" fmla="*/ 0 w 558"/>
                <a:gd name="T11" fmla="*/ 0 h 257"/>
                <a:gd name="T12" fmla="*/ 0 w 558"/>
                <a:gd name="T13" fmla="*/ 0 h 257"/>
                <a:gd name="T14" fmla="*/ 0 w 558"/>
                <a:gd name="T15" fmla="*/ 0 h 257"/>
                <a:gd name="T16" fmla="*/ 0 w 558"/>
                <a:gd name="T17" fmla="*/ 0 h 257"/>
                <a:gd name="T18" fmla="*/ 0 w 558"/>
                <a:gd name="T19" fmla="*/ 0 h 257"/>
                <a:gd name="T20" fmla="*/ 0 w 558"/>
                <a:gd name="T21" fmla="*/ 0 h 257"/>
                <a:gd name="T22" fmla="*/ 0 w 558"/>
                <a:gd name="T23" fmla="*/ 0 h 257"/>
                <a:gd name="T24" fmla="*/ 0 w 558"/>
                <a:gd name="T25" fmla="*/ 0 h 257"/>
                <a:gd name="T26" fmla="*/ 0 w 558"/>
                <a:gd name="T27" fmla="*/ 0 h 257"/>
                <a:gd name="T28" fmla="*/ 0 w 558"/>
                <a:gd name="T29" fmla="*/ 0 h 257"/>
                <a:gd name="T30" fmla="*/ 0 w 558"/>
                <a:gd name="T31" fmla="*/ 0 h 257"/>
                <a:gd name="T32" fmla="*/ 0 w 558"/>
                <a:gd name="T33" fmla="*/ 0 h 257"/>
                <a:gd name="T34" fmla="*/ 0 w 558"/>
                <a:gd name="T35" fmla="*/ 0 h 257"/>
                <a:gd name="T36" fmla="*/ 0 w 558"/>
                <a:gd name="T37" fmla="*/ 0 h 257"/>
                <a:gd name="T38" fmla="*/ 0 w 558"/>
                <a:gd name="T39" fmla="*/ 0 h 257"/>
                <a:gd name="T40" fmla="*/ 0 w 558"/>
                <a:gd name="T41" fmla="*/ 0 h 257"/>
                <a:gd name="T42" fmla="*/ 0 w 558"/>
                <a:gd name="T43" fmla="*/ 0 h 257"/>
                <a:gd name="T44" fmla="*/ 0 w 558"/>
                <a:gd name="T45" fmla="*/ 0 h 257"/>
                <a:gd name="T46" fmla="*/ 0 w 558"/>
                <a:gd name="T47" fmla="*/ 0 h 257"/>
                <a:gd name="T48" fmla="*/ 0 w 558"/>
                <a:gd name="T49" fmla="*/ 0 h 257"/>
                <a:gd name="T50" fmla="*/ 0 w 558"/>
                <a:gd name="T51" fmla="*/ 0 h 257"/>
                <a:gd name="T52" fmla="*/ 0 w 558"/>
                <a:gd name="T53" fmla="*/ 0 h 257"/>
                <a:gd name="T54" fmla="*/ 0 w 558"/>
                <a:gd name="T55" fmla="*/ 0 h 257"/>
                <a:gd name="T56" fmla="*/ 0 w 558"/>
                <a:gd name="T57" fmla="*/ 0 h 257"/>
                <a:gd name="T58" fmla="*/ 0 w 558"/>
                <a:gd name="T59" fmla="*/ 0 h 257"/>
                <a:gd name="T60" fmla="*/ 0 w 558"/>
                <a:gd name="T61" fmla="*/ 0 h 257"/>
                <a:gd name="T62" fmla="*/ 0 w 558"/>
                <a:gd name="T63" fmla="*/ 0 h 257"/>
                <a:gd name="T64" fmla="*/ 0 w 558"/>
                <a:gd name="T65" fmla="*/ 0 h 257"/>
                <a:gd name="T66" fmla="*/ 0 w 558"/>
                <a:gd name="T67" fmla="*/ 0 h 257"/>
                <a:gd name="T68" fmla="*/ 0 w 558"/>
                <a:gd name="T69" fmla="*/ 0 h 257"/>
                <a:gd name="T70" fmla="*/ 0 w 558"/>
                <a:gd name="T71" fmla="*/ 0 h 257"/>
                <a:gd name="T72" fmla="*/ 0 w 558"/>
                <a:gd name="T73" fmla="*/ 0 h 257"/>
                <a:gd name="T74" fmla="*/ 0 w 558"/>
                <a:gd name="T75" fmla="*/ 0 h 257"/>
                <a:gd name="T76" fmla="*/ 0 w 558"/>
                <a:gd name="T77" fmla="*/ 0 h 257"/>
                <a:gd name="T78" fmla="*/ 0 w 558"/>
                <a:gd name="T79" fmla="*/ 0 h 257"/>
                <a:gd name="T80" fmla="*/ 0 w 558"/>
                <a:gd name="T81" fmla="*/ 0 h 257"/>
                <a:gd name="T82" fmla="*/ 0 w 558"/>
                <a:gd name="T83" fmla="*/ 0 h 257"/>
                <a:gd name="T84" fmla="*/ 0 w 558"/>
                <a:gd name="T85" fmla="*/ 0 h 257"/>
                <a:gd name="T86" fmla="*/ 0 w 558"/>
                <a:gd name="T87" fmla="*/ 0 h 257"/>
                <a:gd name="T88" fmla="*/ 0 w 558"/>
                <a:gd name="T89" fmla="*/ 0 h 257"/>
                <a:gd name="T90" fmla="*/ 0 w 558"/>
                <a:gd name="T91" fmla="*/ 0 h 257"/>
                <a:gd name="T92" fmla="*/ 0 w 558"/>
                <a:gd name="T93" fmla="*/ 0 h 257"/>
                <a:gd name="T94" fmla="*/ 0 w 558"/>
                <a:gd name="T95" fmla="*/ 0 h 25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58"/>
                <a:gd name="T145" fmla="*/ 0 h 257"/>
                <a:gd name="T146" fmla="*/ 558 w 558"/>
                <a:gd name="T147" fmla="*/ 257 h 25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58" h="257">
                  <a:moveTo>
                    <a:pt x="467" y="39"/>
                  </a:moveTo>
                  <a:lnTo>
                    <a:pt x="503" y="42"/>
                  </a:lnTo>
                  <a:lnTo>
                    <a:pt x="541" y="49"/>
                  </a:lnTo>
                  <a:lnTo>
                    <a:pt x="558" y="69"/>
                  </a:lnTo>
                  <a:lnTo>
                    <a:pt x="545" y="98"/>
                  </a:lnTo>
                  <a:lnTo>
                    <a:pt x="506" y="135"/>
                  </a:lnTo>
                  <a:lnTo>
                    <a:pt x="472" y="152"/>
                  </a:lnTo>
                  <a:lnTo>
                    <a:pt x="444" y="143"/>
                  </a:lnTo>
                  <a:lnTo>
                    <a:pt x="385" y="112"/>
                  </a:lnTo>
                  <a:lnTo>
                    <a:pt x="315" y="83"/>
                  </a:lnTo>
                  <a:lnTo>
                    <a:pt x="229" y="60"/>
                  </a:lnTo>
                  <a:lnTo>
                    <a:pt x="157" y="50"/>
                  </a:lnTo>
                  <a:lnTo>
                    <a:pt x="146" y="49"/>
                  </a:lnTo>
                  <a:lnTo>
                    <a:pt x="98" y="49"/>
                  </a:lnTo>
                  <a:lnTo>
                    <a:pt x="92" y="48"/>
                  </a:lnTo>
                  <a:lnTo>
                    <a:pt x="70" y="60"/>
                  </a:lnTo>
                  <a:lnTo>
                    <a:pt x="69" y="78"/>
                  </a:lnTo>
                  <a:lnTo>
                    <a:pt x="90" y="97"/>
                  </a:lnTo>
                  <a:lnTo>
                    <a:pt x="140" y="109"/>
                  </a:lnTo>
                  <a:lnTo>
                    <a:pt x="208" y="123"/>
                  </a:lnTo>
                  <a:lnTo>
                    <a:pt x="255" y="123"/>
                  </a:lnTo>
                  <a:lnTo>
                    <a:pt x="262" y="123"/>
                  </a:lnTo>
                  <a:lnTo>
                    <a:pt x="270" y="121"/>
                  </a:lnTo>
                  <a:lnTo>
                    <a:pt x="278" y="119"/>
                  </a:lnTo>
                  <a:lnTo>
                    <a:pt x="285" y="119"/>
                  </a:lnTo>
                  <a:lnTo>
                    <a:pt x="294" y="115"/>
                  </a:lnTo>
                  <a:lnTo>
                    <a:pt x="299" y="107"/>
                  </a:lnTo>
                  <a:lnTo>
                    <a:pt x="307" y="102"/>
                  </a:lnTo>
                  <a:lnTo>
                    <a:pt x="315" y="102"/>
                  </a:lnTo>
                  <a:lnTo>
                    <a:pt x="324" y="100"/>
                  </a:lnTo>
                  <a:lnTo>
                    <a:pt x="334" y="97"/>
                  </a:lnTo>
                  <a:lnTo>
                    <a:pt x="343" y="90"/>
                  </a:lnTo>
                  <a:lnTo>
                    <a:pt x="350" y="90"/>
                  </a:lnTo>
                  <a:lnTo>
                    <a:pt x="360" y="91"/>
                  </a:lnTo>
                  <a:lnTo>
                    <a:pt x="368" y="93"/>
                  </a:lnTo>
                  <a:lnTo>
                    <a:pt x="376" y="97"/>
                  </a:lnTo>
                  <a:lnTo>
                    <a:pt x="382" y="102"/>
                  </a:lnTo>
                  <a:lnTo>
                    <a:pt x="381" y="112"/>
                  </a:lnTo>
                  <a:lnTo>
                    <a:pt x="379" y="119"/>
                  </a:lnTo>
                  <a:lnTo>
                    <a:pt x="381" y="128"/>
                  </a:lnTo>
                  <a:lnTo>
                    <a:pt x="373" y="130"/>
                  </a:lnTo>
                  <a:lnTo>
                    <a:pt x="364" y="130"/>
                  </a:lnTo>
                  <a:lnTo>
                    <a:pt x="357" y="129"/>
                  </a:lnTo>
                  <a:lnTo>
                    <a:pt x="350" y="132"/>
                  </a:lnTo>
                  <a:lnTo>
                    <a:pt x="356" y="138"/>
                  </a:lnTo>
                  <a:lnTo>
                    <a:pt x="364" y="139"/>
                  </a:lnTo>
                  <a:lnTo>
                    <a:pt x="369" y="142"/>
                  </a:lnTo>
                  <a:lnTo>
                    <a:pt x="379" y="149"/>
                  </a:lnTo>
                  <a:lnTo>
                    <a:pt x="382" y="157"/>
                  </a:lnTo>
                  <a:lnTo>
                    <a:pt x="389" y="166"/>
                  </a:lnTo>
                  <a:lnTo>
                    <a:pt x="388" y="173"/>
                  </a:lnTo>
                  <a:lnTo>
                    <a:pt x="385" y="181"/>
                  </a:lnTo>
                  <a:lnTo>
                    <a:pt x="381" y="188"/>
                  </a:lnTo>
                  <a:lnTo>
                    <a:pt x="371" y="195"/>
                  </a:lnTo>
                  <a:lnTo>
                    <a:pt x="361" y="194"/>
                  </a:lnTo>
                  <a:lnTo>
                    <a:pt x="355" y="194"/>
                  </a:lnTo>
                  <a:lnTo>
                    <a:pt x="360" y="197"/>
                  </a:lnTo>
                  <a:lnTo>
                    <a:pt x="367" y="205"/>
                  </a:lnTo>
                  <a:lnTo>
                    <a:pt x="371" y="216"/>
                  </a:lnTo>
                  <a:lnTo>
                    <a:pt x="371" y="223"/>
                  </a:lnTo>
                  <a:lnTo>
                    <a:pt x="369" y="232"/>
                  </a:lnTo>
                  <a:lnTo>
                    <a:pt x="368" y="239"/>
                  </a:lnTo>
                  <a:lnTo>
                    <a:pt x="364" y="246"/>
                  </a:lnTo>
                  <a:lnTo>
                    <a:pt x="357" y="253"/>
                  </a:lnTo>
                  <a:lnTo>
                    <a:pt x="350" y="256"/>
                  </a:lnTo>
                  <a:lnTo>
                    <a:pt x="342" y="257"/>
                  </a:lnTo>
                  <a:lnTo>
                    <a:pt x="334" y="256"/>
                  </a:lnTo>
                  <a:lnTo>
                    <a:pt x="328" y="254"/>
                  </a:lnTo>
                  <a:lnTo>
                    <a:pt x="320" y="253"/>
                  </a:lnTo>
                  <a:lnTo>
                    <a:pt x="314" y="249"/>
                  </a:lnTo>
                  <a:lnTo>
                    <a:pt x="306" y="246"/>
                  </a:lnTo>
                  <a:lnTo>
                    <a:pt x="301" y="240"/>
                  </a:lnTo>
                  <a:lnTo>
                    <a:pt x="293" y="237"/>
                  </a:lnTo>
                  <a:lnTo>
                    <a:pt x="288" y="226"/>
                  </a:lnTo>
                  <a:lnTo>
                    <a:pt x="285" y="219"/>
                  </a:lnTo>
                  <a:lnTo>
                    <a:pt x="278" y="212"/>
                  </a:lnTo>
                  <a:lnTo>
                    <a:pt x="273" y="202"/>
                  </a:lnTo>
                  <a:lnTo>
                    <a:pt x="270" y="195"/>
                  </a:lnTo>
                  <a:lnTo>
                    <a:pt x="265" y="190"/>
                  </a:lnTo>
                  <a:lnTo>
                    <a:pt x="259" y="183"/>
                  </a:lnTo>
                  <a:lnTo>
                    <a:pt x="231" y="166"/>
                  </a:lnTo>
                  <a:lnTo>
                    <a:pt x="145" y="153"/>
                  </a:lnTo>
                  <a:lnTo>
                    <a:pt x="138" y="153"/>
                  </a:lnTo>
                  <a:lnTo>
                    <a:pt x="75" y="138"/>
                  </a:lnTo>
                  <a:lnTo>
                    <a:pt x="29" y="119"/>
                  </a:lnTo>
                  <a:lnTo>
                    <a:pt x="11" y="94"/>
                  </a:lnTo>
                  <a:lnTo>
                    <a:pt x="0" y="70"/>
                  </a:lnTo>
                  <a:lnTo>
                    <a:pt x="11" y="48"/>
                  </a:lnTo>
                  <a:lnTo>
                    <a:pt x="21" y="26"/>
                  </a:lnTo>
                  <a:lnTo>
                    <a:pt x="55" y="10"/>
                  </a:lnTo>
                  <a:lnTo>
                    <a:pt x="123" y="0"/>
                  </a:lnTo>
                  <a:lnTo>
                    <a:pt x="197" y="4"/>
                  </a:lnTo>
                  <a:lnTo>
                    <a:pt x="280" y="12"/>
                  </a:lnTo>
                  <a:lnTo>
                    <a:pt x="342" y="24"/>
                  </a:lnTo>
                  <a:lnTo>
                    <a:pt x="390" y="31"/>
                  </a:lnTo>
                  <a:lnTo>
                    <a:pt x="434" y="33"/>
                  </a:lnTo>
                  <a:lnTo>
                    <a:pt x="467" y="39"/>
                  </a:lnTo>
                  <a:close/>
                </a:path>
              </a:pathLst>
            </a:custGeom>
            <a:solidFill>
              <a:srgbClr val="000000"/>
            </a:solidFill>
            <a:ln w="9525">
              <a:noFill/>
              <a:round/>
              <a:headEnd/>
              <a:tailEnd/>
            </a:ln>
          </p:spPr>
          <p:txBody>
            <a:bodyPr/>
            <a:lstStyle/>
            <a:p>
              <a:endParaRPr lang="ru-RU"/>
            </a:p>
          </p:txBody>
        </p:sp>
        <p:sp>
          <p:nvSpPr>
            <p:cNvPr id="32782" name="Freeform 48"/>
            <p:cNvSpPr>
              <a:spLocks/>
            </p:cNvSpPr>
            <p:nvPr/>
          </p:nvSpPr>
          <p:spPr bwMode="auto">
            <a:xfrm>
              <a:off x="2572" y="3409"/>
              <a:ext cx="235" cy="86"/>
            </a:xfrm>
            <a:custGeom>
              <a:avLst/>
              <a:gdLst>
                <a:gd name="T0" fmla="*/ 0 w 707"/>
                <a:gd name="T1" fmla="*/ 0 h 257"/>
                <a:gd name="T2" fmla="*/ 0 w 707"/>
                <a:gd name="T3" fmla="*/ 0 h 257"/>
                <a:gd name="T4" fmla="*/ 0 w 707"/>
                <a:gd name="T5" fmla="*/ 0 h 257"/>
                <a:gd name="T6" fmla="*/ 0 w 707"/>
                <a:gd name="T7" fmla="*/ 0 h 257"/>
                <a:gd name="T8" fmla="*/ 0 w 707"/>
                <a:gd name="T9" fmla="*/ 0 h 257"/>
                <a:gd name="T10" fmla="*/ 0 w 707"/>
                <a:gd name="T11" fmla="*/ 0 h 257"/>
                <a:gd name="T12" fmla="*/ 0 w 707"/>
                <a:gd name="T13" fmla="*/ 0 h 257"/>
                <a:gd name="T14" fmla="*/ 0 w 707"/>
                <a:gd name="T15" fmla="*/ 0 h 257"/>
                <a:gd name="T16" fmla="*/ 0 w 707"/>
                <a:gd name="T17" fmla="*/ 0 h 257"/>
                <a:gd name="T18" fmla="*/ 0 w 707"/>
                <a:gd name="T19" fmla="*/ 0 h 257"/>
                <a:gd name="T20" fmla="*/ 0 w 707"/>
                <a:gd name="T21" fmla="*/ 0 h 257"/>
                <a:gd name="T22" fmla="*/ 0 w 707"/>
                <a:gd name="T23" fmla="*/ 0 h 257"/>
                <a:gd name="T24" fmla="*/ 0 w 707"/>
                <a:gd name="T25" fmla="*/ 0 h 257"/>
                <a:gd name="T26" fmla="*/ 0 w 707"/>
                <a:gd name="T27" fmla="*/ 0 h 257"/>
                <a:gd name="T28" fmla="*/ 0 w 707"/>
                <a:gd name="T29" fmla="*/ 0 h 257"/>
                <a:gd name="T30" fmla="*/ 0 w 707"/>
                <a:gd name="T31" fmla="*/ 0 h 257"/>
                <a:gd name="T32" fmla="*/ 0 w 707"/>
                <a:gd name="T33" fmla="*/ 0 h 257"/>
                <a:gd name="T34" fmla="*/ 0 w 707"/>
                <a:gd name="T35" fmla="*/ 0 h 257"/>
                <a:gd name="T36" fmla="*/ 0 w 707"/>
                <a:gd name="T37" fmla="*/ 0 h 257"/>
                <a:gd name="T38" fmla="*/ 0 w 707"/>
                <a:gd name="T39" fmla="*/ 0 h 257"/>
                <a:gd name="T40" fmla="*/ 0 w 707"/>
                <a:gd name="T41" fmla="*/ 0 h 257"/>
                <a:gd name="T42" fmla="*/ 0 w 707"/>
                <a:gd name="T43" fmla="*/ 0 h 257"/>
                <a:gd name="T44" fmla="*/ 0 w 707"/>
                <a:gd name="T45" fmla="*/ 0 h 257"/>
                <a:gd name="T46" fmla="*/ 0 w 707"/>
                <a:gd name="T47" fmla="*/ 0 h 257"/>
                <a:gd name="T48" fmla="*/ 0 w 707"/>
                <a:gd name="T49" fmla="*/ 0 h 257"/>
                <a:gd name="T50" fmla="*/ 0 w 707"/>
                <a:gd name="T51" fmla="*/ 0 h 257"/>
                <a:gd name="T52" fmla="*/ 0 w 707"/>
                <a:gd name="T53" fmla="*/ 0 h 257"/>
                <a:gd name="T54" fmla="*/ 0 w 707"/>
                <a:gd name="T55" fmla="*/ 0 h 257"/>
                <a:gd name="T56" fmla="*/ 0 w 707"/>
                <a:gd name="T57" fmla="*/ 0 h 257"/>
                <a:gd name="T58" fmla="*/ 0 w 707"/>
                <a:gd name="T59" fmla="*/ 0 h 257"/>
                <a:gd name="T60" fmla="*/ 0 w 707"/>
                <a:gd name="T61" fmla="*/ 0 h 257"/>
                <a:gd name="T62" fmla="*/ 0 w 707"/>
                <a:gd name="T63" fmla="*/ 0 h 257"/>
                <a:gd name="T64" fmla="*/ 0 w 707"/>
                <a:gd name="T65" fmla="*/ 0 h 257"/>
                <a:gd name="T66" fmla="*/ 0 w 707"/>
                <a:gd name="T67" fmla="*/ 0 h 257"/>
                <a:gd name="T68" fmla="*/ 0 w 707"/>
                <a:gd name="T69" fmla="*/ 0 h 257"/>
                <a:gd name="T70" fmla="*/ 0 w 707"/>
                <a:gd name="T71" fmla="*/ 0 h 257"/>
                <a:gd name="T72" fmla="*/ 0 w 707"/>
                <a:gd name="T73" fmla="*/ 0 h 257"/>
                <a:gd name="T74" fmla="*/ 0 w 707"/>
                <a:gd name="T75" fmla="*/ 0 h 257"/>
                <a:gd name="T76" fmla="*/ 0 w 707"/>
                <a:gd name="T77" fmla="*/ 0 h 257"/>
                <a:gd name="T78" fmla="*/ 0 w 707"/>
                <a:gd name="T79" fmla="*/ 0 h 257"/>
                <a:gd name="T80" fmla="*/ 0 w 707"/>
                <a:gd name="T81" fmla="*/ 0 h 257"/>
                <a:gd name="T82" fmla="*/ 0 w 707"/>
                <a:gd name="T83" fmla="*/ 0 h 257"/>
                <a:gd name="T84" fmla="*/ 0 w 707"/>
                <a:gd name="T85" fmla="*/ 0 h 257"/>
                <a:gd name="T86" fmla="*/ 0 w 707"/>
                <a:gd name="T87" fmla="*/ 0 h 257"/>
                <a:gd name="T88" fmla="*/ 0 w 707"/>
                <a:gd name="T89" fmla="*/ 0 h 257"/>
                <a:gd name="T90" fmla="*/ 0 w 707"/>
                <a:gd name="T91" fmla="*/ 0 h 257"/>
                <a:gd name="T92" fmla="*/ 0 w 707"/>
                <a:gd name="T93" fmla="*/ 0 h 25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707"/>
                <a:gd name="T142" fmla="*/ 0 h 257"/>
                <a:gd name="T143" fmla="*/ 707 w 707"/>
                <a:gd name="T144" fmla="*/ 257 h 257"/>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707" h="257">
                  <a:moveTo>
                    <a:pt x="23" y="91"/>
                  </a:moveTo>
                  <a:lnTo>
                    <a:pt x="69" y="97"/>
                  </a:lnTo>
                  <a:lnTo>
                    <a:pt x="118" y="110"/>
                  </a:lnTo>
                  <a:lnTo>
                    <a:pt x="196" y="136"/>
                  </a:lnTo>
                  <a:lnTo>
                    <a:pt x="279" y="153"/>
                  </a:lnTo>
                  <a:lnTo>
                    <a:pt x="331" y="169"/>
                  </a:lnTo>
                  <a:lnTo>
                    <a:pt x="396" y="169"/>
                  </a:lnTo>
                  <a:lnTo>
                    <a:pt x="465" y="157"/>
                  </a:lnTo>
                  <a:lnTo>
                    <a:pt x="521" y="138"/>
                  </a:lnTo>
                  <a:lnTo>
                    <a:pt x="591" y="115"/>
                  </a:lnTo>
                  <a:lnTo>
                    <a:pt x="622" y="107"/>
                  </a:lnTo>
                  <a:lnTo>
                    <a:pt x="630" y="105"/>
                  </a:lnTo>
                  <a:lnTo>
                    <a:pt x="633" y="97"/>
                  </a:lnTo>
                  <a:lnTo>
                    <a:pt x="636" y="90"/>
                  </a:lnTo>
                  <a:lnTo>
                    <a:pt x="636" y="80"/>
                  </a:lnTo>
                  <a:lnTo>
                    <a:pt x="633" y="73"/>
                  </a:lnTo>
                  <a:lnTo>
                    <a:pt x="626" y="65"/>
                  </a:lnTo>
                  <a:lnTo>
                    <a:pt x="624" y="58"/>
                  </a:lnTo>
                  <a:lnTo>
                    <a:pt x="616" y="53"/>
                  </a:lnTo>
                  <a:lnTo>
                    <a:pt x="616" y="44"/>
                  </a:lnTo>
                  <a:lnTo>
                    <a:pt x="616" y="36"/>
                  </a:lnTo>
                  <a:lnTo>
                    <a:pt x="616" y="28"/>
                  </a:lnTo>
                  <a:lnTo>
                    <a:pt x="616" y="21"/>
                  </a:lnTo>
                  <a:lnTo>
                    <a:pt x="622" y="13"/>
                  </a:lnTo>
                  <a:lnTo>
                    <a:pt x="630" y="7"/>
                  </a:lnTo>
                  <a:lnTo>
                    <a:pt x="636" y="3"/>
                  </a:lnTo>
                  <a:lnTo>
                    <a:pt x="644" y="3"/>
                  </a:lnTo>
                  <a:lnTo>
                    <a:pt x="651" y="0"/>
                  </a:lnTo>
                  <a:lnTo>
                    <a:pt x="659" y="3"/>
                  </a:lnTo>
                  <a:lnTo>
                    <a:pt x="665" y="6"/>
                  </a:lnTo>
                  <a:lnTo>
                    <a:pt x="670" y="13"/>
                  </a:lnTo>
                  <a:lnTo>
                    <a:pt x="678" y="17"/>
                  </a:lnTo>
                  <a:lnTo>
                    <a:pt x="680" y="24"/>
                  </a:lnTo>
                  <a:lnTo>
                    <a:pt x="680" y="32"/>
                  </a:lnTo>
                  <a:lnTo>
                    <a:pt x="682" y="39"/>
                  </a:lnTo>
                  <a:lnTo>
                    <a:pt x="688" y="48"/>
                  </a:lnTo>
                  <a:lnTo>
                    <a:pt x="688" y="55"/>
                  </a:lnTo>
                  <a:lnTo>
                    <a:pt x="688" y="63"/>
                  </a:lnTo>
                  <a:lnTo>
                    <a:pt x="688" y="70"/>
                  </a:lnTo>
                  <a:lnTo>
                    <a:pt x="685" y="79"/>
                  </a:lnTo>
                  <a:lnTo>
                    <a:pt x="680" y="86"/>
                  </a:lnTo>
                  <a:lnTo>
                    <a:pt x="674" y="94"/>
                  </a:lnTo>
                  <a:lnTo>
                    <a:pt x="678" y="101"/>
                  </a:lnTo>
                  <a:lnTo>
                    <a:pt x="680" y="110"/>
                  </a:lnTo>
                  <a:lnTo>
                    <a:pt x="685" y="117"/>
                  </a:lnTo>
                  <a:lnTo>
                    <a:pt x="693" y="126"/>
                  </a:lnTo>
                  <a:lnTo>
                    <a:pt x="699" y="131"/>
                  </a:lnTo>
                  <a:lnTo>
                    <a:pt x="702" y="138"/>
                  </a:lnTo>
                  <a:lnTo>
                    <a:pt x="707" y="146"/>
                  </a:lnTo>
                  <a:lnTo>
                    <a:pt x="707" y="153"/>
                  </a:lnTo>
                  <a:lnTo>
                    <a:pt x="705" y="162"/>
                  </a:lnTo>
                  <a:lnTo>
                    <a:pt x="705" y="169"/>
                  </a:lnTo>
                  <a:lnTo>
                    <a:pt x="702" y="178"/>
                  </a:lnTo>
                  <a:lnTo>
                    <a:pt x="699" y="186"/>
                  </a:lnTo>
                  <a:lnTo>
                    <a:pt x="694" y="194"/>
                  </a:lnTo>
                  <a:lnTo>
                    <a:pt x="693" y="201"/>
                  </a:lnTo>
                  <a:lnTo>
                    <a:pt x="689" y="209"/>
                  </a:lnTo>
                  <a:lnTo>
                    <a:pt x="682" y="211"/>
                  </a:lnTo>
                  <a:lnTo>
                    <a:pt x="680" y="219"/>
                  </a:lnTo>
                  <a:lnTo>
                    <a:pt x="670" y="231"/>
                  </a:lnTo>
                  <a:lnTo>
                    <a:pt x="660" y="240"/>
                  </a:lnTo>
                  <a:lnTo>
                    <a:pt x="651" y="246"/>
                  </a:lnTo>
                  <a:lnTo>
                    <a:pt x="644" y="252"/>
                  </a:lnTo>
                  <a:lnTo>
                    <a:pt x="636" y="256"/>
                  </a:lnTo>
                  <a:lnTo>
                    <a:pt x="626" y="257"/>
                  </a:lnTo>
                  <a:lnTo>
                    <a:pt x="619" y="257"/>
                  </a:lnTo>
                  <a:lnTo>
                    <a:pt x="611" y="257"/>
                  </a:lnTo>
                  <a:lnTo>
                    <a:pt x="602" y="253"/>
                  </a:lnTo>
                  <a:lnTo>
                    <a:pt x="595" y="247"/>
                  </a:lnTo>
                  <a:lnTo>
                    <a:pt x="595" y="240"/>
                  </a:lnTo>
                  <a:lnTo>
                    <a:pt x="595" y="232"/>
                  </a:lnTo>
                  <a:lnTo>
                    <a:pt x="599" y="222"/>
                  </a:lnTo>
                  <a:lnTo>
                    <a:pt x="606" y="219"/>
                  </a:lnTo>
                  <a:lnTo>
                    <a:pt x="615" y="215"/>
                  </a:lnTo>
                  <a:lnTo>
                    <a:pt x="619" y="205"/>
                  </a:lnTo>
                  <a:lnTo>
                    <a:pt x="611" y="201"/>
                  </a:lnTo>
                  <a:lnTo>
                    <a:pt x="606" y="194"/>
                  </a:lnTo>
                  <a:lnTo>
                    <a:pt x="606" y="186"/>
                  </a:lnTo>
                  <a:lnTo>
                    <a:pt x="606" y="178"/>
                  </a:lnTo>
                  <a:lnTo>
                    <a:pt x="611" y="169"/>
                  </a:lnTo>
                  <a:lnTo>
                    <a:pt x="615" y="162"/>
                  </a:lnTo>
                  <a:lnTo>
                    <a:pt x="562" y="174"/>
                  </a:lnTo>
                  <a:lnTo>
                    <a:pt x="473" y="205"/>
                  </a:lnTo>
                  <a:lnTo>
                    <a:pt x="421" y="219"/>
                  </a:lnTo>
                  <a:lnTo>
                    <a:pt x="367" y="222"/>
                  </a:lnTo>
                  <a:lnTo>
                    <a:pt x="318" y="219"/>
                  </a:lnTo>
                  <a:lnTo>
                    <a:pt x="259" y="204"/>
                  </a:lnTo>
                  <a:lnTo>
                    <a:pt x="201" y="190"/>
                  </a:lnTo>
                  <a:lnTo>
                    <a:pt x="140" y="186"/>
                  </a:lnTo>
                  <a:lnTo>
                    <a:pt x="69" y="183"/>
                  </a:lnTo>
                  <a:lnTo>
                    <a:pt x="37" y="174"/>
                  </a:lnTo>
                  <a:lnTo>
                    <a:pt x="14" y="153"/>
                  </a:lnTo>
                  <a:lnTo>
                    <a:pt x="0" y="131"/>
                  </a:lnTo>
                  <a:lnTo>
                    <a:pt x="8" y="110"/>
                  </a:lnTo>
                  <a:lnTo>
                    <a:pt x="23" y="91"/>
                  </a:lnTo>
                  <a:close/>
                </a:path>
              </a:pathLst>
            </a:custGeom>
            <a:solidFill>
              <a:srgbClr val="000000"/>
            </a:solidFill>
            <a:ln w="9525">
              <a:noFill/>
              <a:round/>
              <a:headEnd/>
              <a:tailEnd/>
            </a:ln>
          </p:spPr>
          <p:txBody>
            <a:bodyPr/>
            <a:lstStyle/>
            <a:p>
              <a:endParaRPr lang="ru-RU"/>
            </a:p>
          </p:txBody>
        </p:sp>
        <p:sp>
          <p:nvSpPr>
            <p:cNvPr id="32783" name="Freeform 49"/>
            <p:cNvSpPr>
              <a:spLocks/>
            </p:cNvSpPr>
            <p:nvPr/>
          </p:nvSpPr>
          <p:spPr bwMode="auto">
            <a:xfrm>
              <a:off x="2588" y="3601"/>
              <a:ext cx="129" cy="284"/>
            </a:xfrm>
            <a:custGeom>
              <a:avLst/>
              <a:gdLst>
                <a:gd name="T0" fmla="*/ 0 w 387"/>
                <a:gd name="T1" fmla="*/ 0 h 852"/>
                <a:gd name="T2" fmla="*/ 0 w 387"/>
                <a:gd name="T3" fmla="*/ 0 h 852"/>
                <a:gd name="T4" fmla="*/ 0 w 387"/>
                <a:gd name="T5" fmla="*/ 0 h 852"/>
                <a:gd name="T6" fmla="*/ 0 w 387"/>
                <a:gd name="T7" fmla="*/ 0 h 852"/>
                <a:gd name="T8" fmla="*/ 0 w 387"/>
                <a:gd name="T9" fmla="*/ 0 h 852"/>
                <a:gd name="T10" fmla="*/ 0 w 387"/>
                <a:gd name="T11" fmla="*/ 0 h 852"/>
                <a:gd name="T12" fmla="*/ 0 w 387"/>
                <a:gd name="T13" fmla="*/ 0 h 852"/>
                <a:gd name="T14" fmla="*/ 0 w 387"/>
                <a:gd name="T15" fmla="*/ 0 h 852"/>
                <a:gd name="T16" fmla="*/ 0 w 387"/>
                <a:gd name="T17" fmla="*/ 0 h 852"/>
                <a:gd name="T18" fmla="*/ 0 w 387"/>
                <a:gd name="T19" fmla="*/ 0 h 852"/>
                <a:gd name="T20" fmla="*/ 0 w 387"/>
                <a:gd name="T21" fmla="*/ 0 h 852"/>
                <a:gd name="T22" fmla="*/ 0 w 387"/>
                <a:gd name="T23" fmla="*/ 0 h 852"/>
                <a:gd name="T24" fmla="*/ 0 w 387"/>
                <a:gd name="T25" fmla="*/ 0 h 852"/>
                <a:gd name="T26" fmla="*/ 0 w 387"/>
                <a:gd name="T27" fmla="*/ 0 h 852"/>
                <a:gd name="T28" fmla="*/ 0 w 387"/>
                <a:gd name="T29" fmla="*/ 0 h 852"/>
                <a:gd name="T30" fmla="*/ 0 w 387"/>
                <a:gd name="T31" fmla="*/ 0 h 852"/>
                <a:gd name="T32" fmla="*/ 0 w 387"/>
                <a:gd name="T33" fmla="*/ 0 h 852"/>
                <a:gd name="T34" fmla="*/ 0 w 387"/>
                <a:gd name="T35" fmla="*/ 0 h 852"/>
                <a:gd name="T36" fmla="*/ 0 w 387"/>
                <a:gd name="T37" fmla="*/ 0 h 852"/>
                <a:gd name="T38" fmla="*/ 0 w 387"/>
                <a:gd name="T39" fmla="*/ 0 h 852"/>
                <a:gd name="T40" fmla="*/ 0 w 387"/>
                <a:gd name="T41" fmla="*/ 0 h 852"/>
                <a:gd name="T42" fmla="*/ 0 w 387"/>
                <a:gd name="T43" fmla="*/ 0 h 852"/>
                <a:gd name="T44" fmla="*/ 0 w 387"/>
                <a:gd name="T45" fmla="*/ 0 h 852"/>
                <a:gd name="T46" fmla="*/ 0 w 387"/>
                <a:gd name="T47" fmla="*/ 0 h 852"/>
                <a:gd name="T48" fmla="*/ 0 w 387"/>
                <a:gd name="T49" fmla="*/ 0 h 852"/>
                <a:gd name="T50" fmla="*/ 0 w 387"/>
                <a:gd name="T51" fmla="*/ 0 h 852"/>
                <a:gd name="T52" fmla="*/ 0 w 387"/>
                <a:gd name="T53" fmla="*/ 0 h 852"/>
                <a:gd name="T54" fmla="*/ 0 w 387"/>
                <a:gd name="T55" fmla="*/ 0 h 852"/>
                <a:gd name="T56" fmla="*/ 0 w 387"/>
                <a:gd name="T57" fmla="*/ 0 h 852"/>
                <a:gd name="T58" fmla="*/ 0 w 387"/>
                <a:gd name="T59" fmla="*/ 0 h 852"/>
                <a:gd name="T60" fmla="*/ 0 w 387"/>
                <a:gd name="T61" fmla="*/ 0 h 852"/>
                <a:gd name="T62" fmla="*/ 0 w 387"/>
                <a:gd name="T63" fmla="*/ 0 h 852"/>
                <a:gd name="T64" fmla="*/ 0 w 387"/>
                <a:gd name="T65" fmla="*/ 0 h 852"/>
                <a:gd name="T66" fmla="*/ 0 w 387"/>
                <a:gd name="T67" fmla="*/ 0 h 852"/>
                <a:gd name="T68" fmla="*/ 0 w 387"/>
                <a:gd name="T69" fmla="*/ 0 h 852"/>
                <a:gd name="T70" fmla="*/ 0 w 387"/>
                <a:gd name="T71" fmla="*/ 0 h 852"/>
                <a:gd name="T72" fmla="*/ 0 w 387"/>
                <a:gd name="T73" fmla="*/ 0 h 852"/>
                <a:gd name="T74" fmla="*/ 0 w 387"/>
                <a:gd name="T75" fmla="*/ 0 h 852"/>
                <a:gd name="T76" fmla="*/ 0 w 387"/>
                <a:gd name="T77" fmla="*/ 0 h 852"/>
                <a:gd name="T78" fmla="*/ 0 w 387"/>
                <a:gd name="T79" fmla="*/ 0 h 852"/>
                <a:gd name="T80" fmla="*/ 0 w 387"/>
                <a:gd name="T81" fmla="*/ 0 h 852"/>
                <a:gd name="T82" fmla="*/ 0 w 387"/>
                <a:gd name="T83" fmla="*/ 0 h 852"/>
                <a:gd name="T84" fmla="*/ 0 w 387"/>
                <a:gd name="T85" fmla="*/ 0 h 852"/>
                <a:gd name="T86" fmla="*/ 0 w 387"/>
                <a:gd name="T87" fmla="*/ 0 h 852"/>
                <a:gd name="T88" fmla="*/ 0 w 387"/>
                <a:gd name="T89" fmla="*/ 0 h 852"/>
                <a:gd name="T90" fmla="*/ 0 w 387"/>
                <a:gd name="T91" fmla="*/ 0 h 852"/>
                <a:gd name="T92" fmla="*/ 0 w 387"/>
                <a:gd name="T93" fmla="*/ 0 h 852"/>
                <a:gd name="T94" fmla="*/ 0 w 387"/>
                <a:gd name="T95" fmla="*/ 0 h 852"/>
                <a:gd name="T96" fmla="*/ 0 w 387"/>
                <a:gd name="T97" fmla="*/ 0 h 852"/>
                <a:gd name="T98" fmla="*/ 0 w 387"/>
                <a:gd name="T99" fmla="*/ 0 h 852"/>
                <a:gd name="T100" fmla="*/ 0 w 387"/>
                <a:gd name="T101" fmla="*/ 0 h 852"/>
                <a:gd name="T102" fmla="*/ 0 w 387"/>
                <a:gd name="T103" fmla="*/ 0 h 852"/>
                <a:gd name="T104" fmla="*/ 0 w 387"/>
                <a:gd name="T105" fmla="*/ 0 h 852"/>
                <a:gd name="T106" fmla="*/ 0 w 387"/>
                <a:gd name="T107" fmla="*/ 0 h 852"/>
                <a:gd name="T108" fmla="*/ 0 w 387"/>
                <a:gd name="T109" fmla="*/ 0 h 852"/>
                <a:gd name="T110" fmla="*/ 0 w 387"/>
                <a:gd name="T111" fmla="*/ 0 h 852"/>
                <a:gd name="T112" fmla="*/ 0 w 387"/>
                <a:gd name="T113" fmla="*/ 0 h 852"/>
                <a:gd name="T114" fmla="*/ 0 w 387"/>
                <a:gd name="T115" fmla="*/ 0 h 852"/>
                <a:gd name="T116" fmla="*/ 0 w 387"/>
                <a:gd name="T117" fmla="*/ 0 h 85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387"/>
                <a:gd name="T178" fmla="*/ 0 h 852"/>
                <a:gd name="T179" fmla="*/ 387 w 387"/>
                <a:gd name="T180" fmla="*/ 852 h 85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387" h="852">
                  <a:moveTo>
                    <a:pt x="49" y="5"/>
                  </a:moveTo>
                  <a:lnTo>
                    <a:pt x="74" y="23"/>
                  </a:lnTo>
                  <a:lnTo>
                    <a:pt x="103" y="57"/>
                  </a:lnTo>
                  <a:lnTo>
                    <a:pt x="136" y="101"/>
                  </a:lnTo>
                  <a:lnTo>
                    <a:pt x="181" y="157"/>
                  </a:lnTo>
                  <a:lnTo>
                    <a:pt x="220" y="209"/>
                  </a:lnTo>
                  <a:lnTo>
                    <a:pt x="246" y="241"/>
                  </a:lnTo>
                  <a:lnTo>
                    <a:pt x="260" y="268"/>
                  </a:lnTo>
                  <a:lnTo>
                    <a:pt x="264" y="288"/>
                  </a:lnTo>
                  <a:lnTo>
                    <a:pt x="264" y="317"/>
                  </a:lnTo>
                  <a:lnTo>
                    <a:pt x="255" y="338"/>
                  </a:lnTo>
                  <a:lnTo>
                    <a:pt x="235" y="372"/>
                  </a:lnTo>
                  <a:lnTo>
                    <a:pt x="201" y="423"/>
                  </a:lnTo>
                  <a:lnTo>
                    <a:pt x="165" y="476"/>
                  </a:lnTo>
                  <a:lnTo>
                    <a:pt x="140" y="528"/>
                  </a:lnTo>
                  <a:lnTo>
                    <a:pt x="126" y="573"/>
                  </a:lnTo>
                  <a:lnTo>
                    <a:pt x="118" y="617"/>
                  </a:lnTo>
                  <a:lnTo>
                    <a:pt x="118" y="658"/>
                  </a:lnTo>
                  <a:lnTo>
                    <a:pt x="123" y="687"/>
                  </a:lnTo>
                  <a:lnTo>
                    <a:pt x="147" y="704"/>
                  </a:lnTo>
                  <a:lnTo>
                    <a:pt x="177" y="708"/>
                  </a:lnTo>
                  <a:lnTo>
                    <a:pt x="226" y="710"/>
                  </a:lnTo>
                  <a:lnTo>
                    <a:pt x="284" y="719"/>
                  </a:lnTo>
                  <a:lnTo>
                    <a:pt x="329" y="736"/>
                  </a:lnTo>
                  <a:lnTo>
                    <a:pt x="366" y="760"/>
                  </a:lnTo>
                  <a:lnTo>
                    <a:pt x="385" y="783"/>
                  </a:lnTo>
                  <a:lnTo>
                    <a:pt x="387" y="804"/>
                  </a:lnTo>
                  <a:lnTo>
                    <a:pt x="372" y="831"/>
                  </a:lnTo>
                  <a:lnTo>
                    <a:pt x="343" y="852"/>
                  </a:lnTo>
                  <a:lnTo>
                    <a:pt x="323" y="849"/>
                  </a:lnTo>
                  <a:lnTo>
                    <a:pt x="313" y="828"/>
                  </a:lnTo>
                  <a:lnTo>
                    <a:pt x="297" y="798"/>
                  </a:lnTo>
                  <a:lnTo>
                    <a:pt x="260" y="776"/>
                  </a:lnTo>
                  <a:lnTo>
                    <a:pt x="214" y="757"/>
                  </a:lnTo>
                  <a:lnTo>
                    <a:pt x="166" y="756"/>
                  </a:lnTo>
                  <a:lnTo>
                    <a:pt x="123" y="767"/>
                  </a:lnTo>
                  <a:lnTo>
                    <a:pt x="103" y="771"/>
                  </a:lnTo>
                  <a:lnTo>
                    <a:pt x="77" y="767"/>
                  </a:lnTo>
                  <a:lnTo>
                    <a:pt x="62" y="750"/>
                  </a:lnTo>
                  <a:lnTo>
                    <a:pt x="54" y="729"/>
                  </a:lnTo>
                  <a:lnTo>
                    <a:pt x="60" y="705"/>
                  </a:lnTo>
                  <a:lnTo>
                    <a:pt x="73" y="653"/>
                  </a:lnTo>
                  <a:lnTo>
                    <a:pt x="82" y="586"/>
                  </a:lnTo>
                  <a:lnTo>
                    <a:pt x="98" y="506"/>
                  </a:lnTo>
                  <a:lnTo>
                    <a:pt x="112" y="442"/>
                  </a:lnTo>
                  <a:lnTo>
                    <a:pt x="132" y="393"/>
                  </a:lnTo>
                  <a:lnTo>
                    <a:pt x="160" y="350"/>
                  </a:lnTo>
                  <a:lnTo>
                    <a:pt x="180" y="315"/>
                  </a:lnTo>
                  <a:lnTo>
                    <a:pt x="191" y="293"/>
                  </a:lnTo>
                  <a:lnTo>
                    <a:pt x="186" y="277"/>
                  </a:lnTo>
                  <a:lnTo>
                    <a:pt x="152" y="241"/>
                  </a:lnTo>
                  <a:lnTo>
                    <a:pt x="103" y="203"/>
                  </a:lnTo>
                  <a:lnTo>
                    <a:pt x="69" y="168"/>
                  </a:lnTo>
                  <a:lnTo>
                    <a:pt x="40" y="137"/>
                  </a:lnTo>
                  <a:lnTo>
                    <a:pt x="15" y="95"/>
                  </a:lnTo>
                  <a:lnTo>
                    <a:pt x="0" y="47"/>
                  </a:lnTo>
                  <a:lnTo>
                    <a:pt x="13" y="12"/>
                  </a:lnTo>
                  <a:lnTo>
                    <a:pt x="25" y="0"/>
                  </a:lnTo>
                  <a:lnTo>
                    <a:pt x="49" y="5"/>
                  </a:lnTo>
                  <a:close/>
                </a:path>
              </a:pathLst>
            </a:custGeom>
            <a:solidFill>
              <a:srgbClr val="000000"/>
            </a:solidFill>
            <a:ln w="9525">
              <a:noFill/>
              <a:round/>
              <a:headEnd/>
              <a:tailEnd/>
            </a:ln>
          </p:spPr>
          <p:txBody>
            <a:bodyPr/>
            <a:lstStyle/>
            <a:p>
              <a:endParaRPr lang="ru-RU"/>
            </a:p>
          </p:txBody>
        </p:sp>
        <p:sp>
          <p:nvSpPr>
            <p:cNvPr id="32784" name="Freeform 50"/>
            <p:cNvSpPr>
              <a:spLocks/>
            </p:cNvSpPr>
            <p:nvPr/>
          </p:nvSpPr>
          <p:spPr bwMode="auto">
            <a:xfrm>
              <a:off x="2459" y="3589"/>
              <a:ext cx="116" cy="281"/>
            </a:xfrm>
            <a:custGeom>
              <a:avLst/>
              <a:gdLst>
                <a:gd name="T0" fmla="*/ 0 w 347"/>
                <a:gd name="T1" fmla="*/ 0 h 843"/>
                <a:gd name="T2" fmla="*/ 0 w 347"/>
                <a:gd name="T3" fmla="*/ 0 h 843"/>
                <a:gd name="T4" fmla="*/ 0 w 347"/>
                <a:gd name="T5" fmla="*/ 0 h 843"/>
                <a:gd name="T6" fmla="*/ 0 w 347"/>
                <a:gd name="T7" fmla="*/ 0 h 843"/>
                <a:gd name="T8" fmla="*/ 0 w 347"/>
                <a:gd name="T9" fmla="*/ 0 h 843"/>
                <a:gd name="T10" fmla="*/ 0 w 347"/>
                <a:gd name="T11" fmla="*/ 0 h 843"/>
                <a:gd name="T12" fmla="*/ 0 w 347"/>
                <a:gd name="T13" fmla="*/ 0 h 843"/>
                <a:gd name="T14" fmla="*/ 0 w 347"/>
                <a:gd name="T15" fmla="*/ 0 h 843"/>
                <a:gd name="T16" fmla="*/ 0 w 347"/>
                <a:gd name="T17" fmla="*/ 0 h 843"/>
                <a:gd name="T18" fmla="*/ 0 w 347"/>
                <a:gd name="T19" fmla="*/ 0 h 843"/>
                <a:gd name="T20" fmla="*/ 0 w 347"/>
                <a:gd name="T21" fmla="*/ 0 h 843"/>
                <a:gd name="T22" fmla="*/ 0 w 347"/>
                <a:gd name="T23" fmla="*/ 0 h 843"/>
                <a:gd name="T24" fmla="*/ 0 w 347"/>
                <a:gd name="T25" fmla="*/ 0 h 843"/>
                <a:gd name="T26" fmla="*/ 0 w 347"/>
                <a:gd name="T27" fmla="*/ 0 h 843"/>
                <a:gd name="T28" fmla="*/ 0 w 347"/>
                <a:gd name="T29" fmla="*/ 0 h 843"/>
                <a:gd name="T30" fmla="*/ 0 w 347"/>
                <a:gd name="T31" fmla="*/ 0 h 843"/>
                <a:gd name="T32" fmla="*/ 0 w 347"/>
                <a:gd name="T33" fmla="*/ 0 h 843"/>
                <a:gd name="T34" fmla="*/ 0 w 347"/>
                <a:gd name="T35" fmla="*/ 0 h 843"/>
                <a:gd name="T36" fmla="*/ 0 w 347"/>
                <a:gd name="T37" fmla="*/ 0 h 843"/>
                <a:gd name="T38" fmla="*/ 0 w 347"/>
                <a:gd name="T39" fmla="*/ 0 h 843"/>
                <a:gd name="T40" fmla="*/ 0 w 347"/>
                <a:gd name="T41" fmla="*/ 0 h 843"/>
                <a:gd name="T42" fmla="*/ 0 w 347"/>
                <a:gd name="T43" fmla="*/ 0 h 843"/>
                <a:gd name="T44" fmla="*/ 0 w 347"/>
                <a:gd name="T45" fmla="*/ 0 h 843"/>
                <a:gd name="T46" fmla="*/ 0 w 347"/>
                <a:gd name="T47" fmla="*/ 0 h 843"/>
                <a:gd name="T48" fmla="*/ 0 w 347"/>
                <a:gd name="T49" fmla="*/ 0 h 843"/>
                <a:gd name="T50" fmla="*/ 0 w 347"/>
                <a:gd name="T51" fmla="*/ 0 h 843"/>
                <a:gd name="T52" fmla="*/ 0 w 347"/>
                <a:gd name="T53" fmla="*/ 0 h 843"/>
                <a:gd name="T54" fmla="*/ 0 w 347"/>
                <a:gd name="T55" fmla="*/ 0 h 843"/>
                <a:gd name="T56" fmla="*/ 0 w 347"/>
                <a:gd name="T57" fmla="*/ 0 h 843"/>
                <a:gd name="T58" fmla="*/ 0 w 347"/>
                <a:gd name="T59" fmla="*/ 0 h 843"/>
                <a:gd name="T60" fmla="*/ 0 w 347"/>
                <a:gd name="T61" fmla="*/ 0 h 843"/>
                <a:gd name="T62" fmla="*/ 0 w 347"/>
                <a:gd name="T63" fmla="*/ 0 h 843"/>
                <a:gd name="T64" fmla="*/ 0 w 347"/>
                <a:gd name="T65" fmla="*/ 0 h 843"/>
                <a:gd name="T66" fmla="*/ 0 w 347"/>
                <a:gd name="T67" fmla="*/ 0 h 843"/>
                <a:gd name="T68" fmla="*/ 0 w 347"/>
                <a:gd name="T69" fmla="*/ 0 h 843"/>
                <a:gd name="T70" fmla="*/ 0 w 347"/>
                <a:gd name="T71" fmla="*/ 0 h 843"/>
                <a:gd name="T72" fmla="*/ 0 w 347"/>
                <a:gd name="T73" fmla="*/ 0 h 843"/>
                <a:gd name="T74" fmla="*/ 0 w 347"/>
                <a:gd name="T75" fmla="*/ 0 h 843"/>
                <a:gd name="T76" fmla="*/ 0 w 347"/>
                <a:gd name="T77" fmla="*/ 0 h 843"/>
                <a:gd name="T78" fmla="*/ 0 w 347"/>
                <a:gd name="T79" fmla="*/ 0 h 843"/>
                <a:gd name="T80" fmla="*/ 0 w 347"/>
                <a:gd name="T81" fmla="*/ 0 h 843"/>
                <a:gd name="T82" fmla="*/ 0 w 347"/>
                <a:gd name="T83" fmla="*/ 0 h 843"/>
                <a:gd name="T84" fmla="*/ 0 w 347"/>
                <a:gd name="T85" fmla="*/ 0 h 843"/>
                <a:gd name="T86" fmla="*/ 0 w 347"/>
                <a:gd name="T87" fmla="*/ 0 h 843"/>
                <a:gd name="T88" fmla="*/ 0 w 347"/>
                <a:gd name="T89" fmla="*/ 0 h 843"/>
                <a:gd name="T90" fmla="*/ 0 w 347"/>
                <a:gd name="T91" fmla="*/ 0 h 843"/>
                <a:gd name="T92" fmla="*/ 0 w 347"/>
                <a:gd name="T93" fmla="*/ 0 h 843"/>
                <a:gd name="T94" fmla="*/ 0 w 347"/>
                <a:gd name="T95" fmla="*/ 0 h 843"/>
                <a:gd name="T96" fmla="*/ 0 w 347"/>
                <a:gd name="T97" fmla="*/ 0 h 843"/>
                <a:gd name="T98" fmla="*/ 0 w 347"/>
                <a:gd name="T99" fmla="*/ 0 h 843"/>
                <a:gd name="T100" fmla="*/ 0 w 347"/>
                <a:gd name="T101" fmla="*/ 0 h 843"/>
                <a:gd name="T102" fmla="*/ 0 w 347"/>
                <a:gd name="T103" fmla="*/ 0 h 843"/>
                <a:gd name="T104" fmla="*/ 0 w 347"/>
                <a:gd name="T105" fmla="*/ 0 h 843"/>
                <a:gd name="T106" fmla="*/ 0 w 347"/>
                <a:gd name="T107" fmla="*/ 0 h 843"/>
                <a:gd name="T108" fmla="*/ 0 w 347"/>
                <a:gd name="T109" fmla="*/ 0 h 843"/>
                <a:gd name="T110" fmla="*/ 0 w 347"/>
                <a:gd name="T111" fmla="*/ 0 h 84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47"/>
                <a:gd name="T169" fmla="*/ 0 h 843"/>
                <a:gd name="T170" fmla="*/ 347 w 347"/>
                <a:gd name="T171" fmla="*/ 843 h 84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47" h="843">
                  <a:moveTo>
                    <a:pt x="258" y="32"/>
                  </a:moveTo>
                  <a:lnTo>
                    <a:pt x="285" y="10"/>
                  </a:lnTo>
                  <a:lnTo>
                    <a:pt x="312" y="0"/>
                  </a:lnTo>
                  <a:lnTo>
                    <a:pt x="339" y="17"/>
                  </a:lnTo>
                  <a:lnTo>
                    <a:pt x="347" y="46"/>
                  </a:lnTo>
                  <a:lnTo>
                    <a:pt x="344" y="84"/>
                  </a:lnTo>
                  <a:lnTo>
                    <a:pt x="327" y="109"/>
                  </a:lnTo>
                  <a:lnTo>
                    <a:pt x="283" y="146"/>
                  </a:lnTo>
                  <a:lnTo>
                    <a:pt x="249" y="181"/>
                  </a:lnTo>
                  <a:lnTo>
                    <a:pt x="220" y="219"/>
                  </a:lnTo>
                  <a:lnTo>
                    <a:pt x="198" y="264"/>
                  </a:lnTo>
                  <a:lnTo>
                    <a:pt x="187" y="305"/>
                  </a:lnTo>
                  <a:lnTo>
                    <a:pt x="192" y="344"/>
                  </a:lnTo>
                  <a:lnTo>
                    <a:pt x="212" y="378"/>
                  </a:lnTo>
                  <a:lnTo>
                    <a:pt x="249" y="422"/>
                  </a:lnTo>
                  <a:lnTo>
                    <a:pt x="283" y="467"/>
                  </a:lnTo>
                  <a:lnTo>
                    <a:pt x="299" y="499"/>
                  </a:lnTo>
                  <a:lnTo>
                    <a:pt x="310" y="555"/>
                  </a:lnTo>
                  <a:lnTo>
                    <a:pt x="318" y="623"/>
                  </a:lnTo>
                  <a:lnTo>
                    <a:pt x="314" y="682"/>
                  </a:lnTo>
                  <a:lnTo>
                    <a:pt x="310" y="728"/>
                  </a:lnTo>
                  <a:lnTo>
                    <a:pt x="304" y="759"/>
                  </a:lnTo>
                  <a:lnTo>
                    <a:pt x="290" y="775"/>
                  </a:lnTo>
                  <a:lnTo>
                    <a:pt x="283" y="775"/>
                  </a:lnTo>
                  <a:lnTo>
                    <a:pt x="269" y="780"/>
                  </a:lnTo>
                  <a:lnTo>
                    <a:pt x="229" y="775"/>
                  </a:lnTo>
                  <a:lnTo>
                    <a:pt x="192" y="775"/>
                  </a:lnTo>
                  <a:lnTo>
                    <a:pt x="186" y="779"/>
                  </a:lnTo>
                  <a:lnTo>
                    <a:pt x="138" y="789"/>
                  </a:lnTo>
                  <a:lnTo>
                    <a:pt x="97" y="815"/>
                  </a:lnTo>
                  <a:lnTo>
                    <a:pt x="70" y="843"/>
                  </a:lnTo>
                  <a:lnTo>
                    <a:pt x="50" y="841"/>
                  </a:lnTo>
                  <a:lnTo>
                    <a:pt x="20" y="815"/>
                  </a:lnTo>
                  <a:lnTo>
                    <a:pt x="0" y="770"/>
                  </a:lnTo>
                  <a:lnTo>
                    <a:pt x="10" y="755"/>
                  </a:lnTo>
                  <a:lnTo>
                    <a:pt x="66" y="732"/>
                  </a:lnTo>
                  <a:lnTo>
                    <a:pt x="158" y="718"/>
                  </a:lnTo>
                  <a:lnTo>
                    <a:pt x="231" y="717"/>
                  </a:lnTo>
                  <a:lnTo>
                    <a:pt x="256" y="706"/>
                  </a:lnTo>
                  <a:lnTo>
                    <a:pt x="270" y="682"/>
                  </a:lnTo>
                  <a:lnTo>
                    <a:pt x="278" y="645"/>
                  </a:lnTo>
                  <a:lnTo>
                    <a:pt x="278" y="596"/>
                  </a:lnTo>
                  <a:lnTo>
                    <a:pt x="264" y="547"/>
                  </a:lnTo>
                  <a:lnTo>
                    <a:pt x="231" y="498"/>
                  </a:lnTo>
                  <a:lnTo>
                    <a:pt x="200" y="458"/>
                  </a:lnTo>
                  <a:lnTo>
                    <a:pt x="173" y="424"/>
                  </a:lnTo>
                  <a:lnTo>
                    <a:pt x="147" y="389"/>
                  </a:lnTo>
                  <a:lnTo>
                    <a:pt x="133" y="349"/>
                  </a:lnTo>
                  <a:lnTo>
                    <a:pt x="132" y="316"/>
                  </a:lnTo>
                  <a:lnTo>
                    <a:pt x="133" y="270"/>
                  </a:lnTo>
                  <a:lnTo>
                    <a:pt x="146" y="228"/>
                  </a:lnTo>
                  <a:lnTo>
                    <a:pt x="163" y="188"/>
                  </a:lnTo>
                  <a:lnTo>
                    <a:pt x="182" y="145"/>
                  </a:lnTo>
                  <a:lnTo>
                    <a:pt x="207" y="102"/>
                  </a:lnTo>
                  <a:lnTo>
                    <a:pt x="235" y="66"/>
                  </a:lnTo>
                  <a:lnTo>
                    <a:pt x="258" y="32"/>
                  </a:lnTo>
                  <a:close/>
                </a:path>
              </a:pathLst>
            </a:custGeom>
            <a:solidFill>
              <a:srgbClr val="000000"/>
            </a:solidFill>
            <a:ln w="9525">
              <a:noFill/>
              <a:round/>
              <a:headEnd/>
              <a:tailEnd/>
            </a:ln>
          </p:spPr>
          <p:txBody>
            <a:bodyPr/>
            <a:lstStyle/>
            <a:p>
              <a:endParaRPr lang="ru-RU"/>
            </a:p>
          </p:txBody>
        </p:sp>
        <p:sp>
          <p:nvSpPr>
            <p:cNvPr id="32785" name="Freeform 51"/>
            <p:cNvSpPr>
              <a:spLocks/>
            </p:cNvSpPr>
            <p:nvPr/>
          </p:nvSpPr>
          <p:spPr bwMode="auto">
            <a:xfrm>
              <a:off x="2487" y="3138"/>
              <a:ext cx="126" cy="580"/>
            </a:xfrm>
            <a:custGeom>
              <a:avLst/>
              <a:gdLst>
                <a:gd name="T0" fmla="*/ 0 w 379"/>
                <a:gd name="T1" fmla="*/ 0 h 1740"/>
                <a:gd name="T2" fmla="*/ 0 w 379"/>
                <a:gd name="T3" fmla="*/ 0 h 1740"/>
                <a:gd name="T4" fmla="*/ 0 w 379"/>
                <a:gd name="T5" fmla="*/ 0 h 1740"/>
                <a:gd name="T6" fmla="*/ 0 w 379"/>
                <a:gd name="T7" fmla="*/ 0 h 1740"/>
                <a:gd name="T8" fmla="*/ 0 w 379"/>
                <a:gd name="T9" fmla="*/ 0 h 1740"/>
                <a:gd name="T10" fmla="*/ 0 w 379"/>
                <a:gd name="T11" fmla="*/ 0 h 1740"/>
                <a:gd name="T12" fmla="*/ 0 w 379"/>
                <a:gd name="T13" fmla="*/ 0 h 1740"/>
                <a:gd name="T14" fmla="*/ 0 60000 65536"/>
                <a:gd name="T15" fmla="*/ 0 60000 65536"/>
                <a:gd name="T16" fmla="*/ 0 60000 65536"/>
                <a:gd name="T17" fmla="*/ 0 60000 65536"/>
                <a:gd name="T18" fmla="*/ 0 60000 65536"/>
                <a:gd name="T19" fmla="*/ 0 60000 65536"/>
                <a:gd name="T20" fmla="*/ 0 60000 65536"/>
                <a:gd name="T21" fmla="*/ 0 w 379"/>
                <a:gd name="T22" fmla="*/ 0 h 1740"/>
                <a:gd name="T23" fmla="*/ 379 w 379"/>
                <a:gd name="T24" fmla="*/ 1740 h 174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79" h="1740">
                  <a:moveTo>
                    <a:pt x="29" y="1057"/>
                  </a:moveTo>
                  <a:lnTo>
                    <a:pt x="379" y="1717"/>
                  </a:lnTo>
                  <a:lnTo>
                    <a:pt x="361" y="1740"/>
                  </a:lnTo>
                  <a:lnTo>
                    <a:pt x="0" y="1054"/>
                  </a:lnTo>
                  <a:lnTo>
                    <a:pt x="258" y="0"/>
                  </a:lnTo>
                  <a:lnTo>
                    <a:pt x="280" y="18"/>
                  </a:lnTo>
                  <a:lnTo>
                    <a:pt x="29" y="1057"/>
                  </a:lnTo>
                  <a:close/>
                </a:path>
              </a:pathLst>
            </a:custGeom>
            <a:solidFill>
              <a:srgbClr val="CC9900"/>
            </a:solidFill>
            <a:ln w="9525">
              <a:noFill/>
              <a:round/>
              <a:headEnd/>
              <a:tailEnd/>
            </a:ln>
          </p:spPr>
          <p:txBody>
            <a:bodyPr/>
            <a:lstStyle/>
            <a:p>
              <a:endParaRPr lang="ru-RU"/>
            </a:p>
          </p:txBody>
        </p:sp>
        <p:sp>
          <p:nvSpPr>
            <p:cNvPr id="32786" name="Freeform 52"/>
            <p:cNvSpPr>
              <a:spLocks/>
            </p:cNvSpPr>
            <p:nvPr/>
          </p:nvSpPr>
          <p:spPr bwMode="auto">
            <a:xfrm>
              <a:off x="2555" y="3093"/>
              <a:ext cx="241" cy="666"/>
            </a:xfrm>
            <a:custGeom>
              <a:avLst/>
              <a:gdLst>
                <a:gd name="T0" fmla="*/ 0 w 725"/>
                <a:gd name="T1" fmla="*/ 0 h 1997"/>
                <a:gd name="T2" fmla="*/ 0 w 725"/>
                <a:gd name="T3" fmla="*/ 0 h 1997"/>
                <a:gd name="T4" fmla="*/ 0 w 725"/>
                <a:gd name="T5" fmla="*/ 0 h 1997"/>
                <a:gd name="T6" fmla="*/ 0 w 725"/>
                <a:gd name="T7" fmla="*/ 0 h 1997"/>
                <a:gd name="T8" fmla="*/ 0 w 725"/>
                <a:gd name="T9" fmla="*/ 0 h 1997"/>
                <a:gd name="T10" fmla="*/ 0 w 725"/>
                <a:gd name="T11" fmla="*/ 0 h 1997"/>
                <a:gd name="T12" fmla="*/ 0 w 725"/>
                <a:gd name="T13" fmla="*/ 0 h 1997"/>
                <a:gd name="T14" fmla="*/ 0 w 725"/>
                <a:gd name="T15" fmla="*/ 0 h 1997"/>
                <a:gd name="T16" fmla="*/ 0 w 725"/>
                <a:gd name="T17" fmla="*/ 0 h 1997"/>
                <a:gd name="T18" fmla="*/ 0 w 725"/>
                <a:gd name="T19" fmla="*/ 0 h 1997"/>
                <a:gd name="T20" fmla="*/ 0 w 725"/>
                <a:gd name="T21" fmla="*/ 0 h 1997"/>
                <a:gd name="T22" fmla="*/ 0 w 725"/>
                <a:gd name="T23" fmla="*/ 0 h 1997"/>
                <a:gd name="T24" fmla="*/ 0 w 725"/>
                <a:gd name="T25" fmla="*/ 0 h 1997"/>
                <a:gd name="T26" fmla="*/ 0 w 725"/>
                <a:gd name="T27" fmla="*/ 0 h 1997"/>
                <a:gd name="T28" fmla="*/ 0 w 725"/>
                <a:gd name="T29" fmla="*/ 0 h 1997"/>
                <a:gd name="T30" fmla="*/ 0 w 725"/>
                <a:gd name="T31" fmla="*/ 0 h 1997"/>
                <a:gd name="T32" fmla="*/ 0 w 725"/>
                <a:gd name="T33" fmla="*/ 0 h 1997"/>
                <a:gd name="T34" fmla="*/ 0 w 725"/>
                <a:gd name="T35" fmla="*/ 0 h 1997"/>
                <a:gd name="T36" fmla="*/ 0 w 725"/>
                <a:gd name="T37" fmla="*/ 0 h 1997"/>
                <a:gd name="T38" fmla="*/ 0 w 725"/>
                <a:gd name="T39" fmla="*/ 0 h 1997"/>
                <a:gd name="T40" fmla="*/ 0 w 725"/>
                <a:gd name="T41" fmla="*/ 0 h 1997"/>
                <a:gd name="T42" fmla="*/ 0 w 725"/>
                <a:gd name="T43" fmla="*/ 0 h 1997"/>
                <a:gd name="T44" fmla="*/ 0 w 725"/>
                <a:gd name="T45" fmla="*/ 0 h 1997"/>
                <a:gd name="T46" fmla="*/ 0 w 725"/>
                <a:gd name="T47" fmla="*/ 0 h 1997"/>
                <a:gd name="T48" fmla="*/ 0 w 725"/>
                <a:gd name="T49" fmla="*/ 0 h 1997"/>
                <a:gd name="T50" fmla="*/ 0 w 725"/>
                <a:gd name="T51" fmla="*/ 0 h 1997"/>
                <a:gd name="T52" fmla="*/ 0 w 725"/>
                <a:gd name="T53" fmla="*/ 0 h 1997"/>
                <a:gd name="T54" fmla="*/ 0 w 725"/>
                <a:gd name="T55" fmla="*/ 0 h 1997"/>
                <a:gd name="T56" fmla="*/ 0 w 725"/>
                <a:gd name="T57" fmla="*/ 0 h 1997"/>
                <a:gd name="T58" fmla="*/ 0 w 725"/>
                <a:gd name="T59" fmla="*/ 0 h 1997"/>
                <a:gd name="T60" fmla="*/ 0 w 725"/>
                <a:gd name="T61" fmla="*/ 0 h 1997"/>
                <a:gd name="T62" fmla="*/ 0 w 725"/>
                <a:gd name="T63" fmla="*/ 0 h 1997"/>
                <a:gd name="T64" fmla="*/ 0 w 725"/>
                <a:gd name="T65" fmla="*/ 0 h 1997"/>
                <a:gd name="T66" fmla="*/ 0 w 725"/>
                <a:gd name="T67" fmla="*/ 0 h 1997"/>
                <a:gd name="T68" fmla="*/ 0 w 725"/>
                <a:gd name="T69" fmla="*/ 0 h 1997"/>
                <a:gd name="T70" fmla="*/ 0 w 725"/>
                <a:gd name="T71" fmla="*/ 0 h 199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25"/>
                <a:gd name="T109" fmla="*/ 0 h 1997"/>
                <a:gd name="T110" fmla="*/ 725 w 725"/>
                <a:gd name="T111" fmla="*/ 1997 h 1997"/>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25" h="1997">
                  <a:moveTo>
                    <a:pt x="40" y="147"/>
                  </a:moveTo>
                  <a:lnTo>
                    <a:pt x="13" y="118"/>
                  </a:lnTo>
                  <a:lnTo>
                    <a:pt x="0" y="93"/>
                  </a:lnTo>
                  <a:lnTo>
                    <a:pt x="0" y="64"/>
                  </a:lnTo>
                  <a:lnTo>
                    <a:pt x="14" y="41"/>
                  </a:lnTo>
                  <a:lnTo>
                    <a:pt x="54" y="20"/>
                  </a:lnTo>
                  <a:lnTo>
                    <a:pt x="88" y="0"/>
                  </a:lnTo>
                  <a:lnTo>
                    <a:pt x="98" y="6"/>
                  </a:lnTo>
                  <a:lnTo>
                    <a:pt x="88" y="26"/>
                  </a:lnTo>
                  <a:lnTo>
                    <a:pt x="67" y="47"/>
                  </a:lnTo>
                  <a:lnTo>
                    <a:pt x="49" y="73"/>
                  </a:lnTo>
                  <a:lnTo>
                    <a:pt x="54" y="94"/>
                  </a:lnTo>
                  <a:lnTo>
                    <a:pt x="63" y="116"/>
                  </a:lnTo>
                  <a:lnTo>
                    <a:pt x="100" y="139"/>
                  </a:lnTo>
                  <a:lnTo>
                    <a:pt x="161" y="176"/>
                  </a:lnTo>
                  <a:lnTo>
                    <a:pt x="228" y="214"/>
                  </a:lnTo>
                  <a:lnTo>
                    <a:pt x="288" y="255"/>
                  </a:lnTo>
                  <a:lnTo>
                    <a:pt x="344" y="301"/>
                  </a:lnTo>
                  <a:lnTo>
                    <a:pt x="400" y="374"/>
                  </a:lnTo>
                  <a:lnTo>
                    <a:pt x="458" y="459"/>
                  </a:lnTo>
                  <a:lnTo>
                    <a:pt x="508" y="530"/>
                  </a:lnTo>
                  <a:lnTo>
                    <a:pt x="557" y="605"/>
                  </a:lnTo>
                  <a:lnTo>
                    <a:pt x="593" y="672"/>
                  </a:lnTo>
                  <a:lnTo>
                    <a:pt x="634" y="760"/>
                  </a:lnTo>
                  <a:lnTo>
                    <a:pt x="677" y="859"/>
                  </a:lnTo>
                  <a:lnTo>
                    <a:pt x="716" y="963"/>
                  </a:lnTo>
                  <a:lnTo>
                    <a:pt x="725" y="1021"/>
                  </a:lnTo>
                  <a:lnTo>
                    <a:pt x="723" y="1089"/>
                  </a:lnTo>
                  <a:lnTo>
                    <a:pt x="703" y="1167"/>
                  </a:lnTo>
                  <a:lnTo>
                    <a:pt x="654" y="1260"/>
                  </a:lnTo>
                  <a:lnTo>
                    <a:pt x="599" y="1374"/>
                  </a:lnTo>
                  <a:lnTo>
                    <a:pt x="537" y="1474"/>
                  </a:lnTo>
                  <a:lnTo>
                    <a:pt x="476" y="1571"/>
                  </a:lnTo>
                  <a:lnTo>
                    <a:pt x="409" y="1654"/>
                  </a:lnTo>
                  <a:lnTo>
                    <a:pt x="336" y="1725"/>
                  </a:lnTo>
                  <a:lnTo>
                    <a:pt x="257" y="1799"/>
                  </a:lnTo>
                  <a:lnTo>
                    <a:pt x="194" y="1858"/>
                  </a:lnTo>
                  <a:lnTo>
                    <a:pt x="156" y="1903"/>
                  </a:lnTo>
                  <a:lnTo>
                    <a:pt x="146" y="1925"/>
                  </a:lnTo>
                  <a:lnTo>
                    <a:pt x="145" y="1934"/>
                  </a:lnTo>
                  <a:lnTo>
                    <a:pt x="149" y="1949"/>
                  </a:lnTo>
                  <a:lnTo>
                    <a:pt x="166" y="1964"/>
                  </a:lnTo>
                  <a:lnTo>
                    <a:pt x="189" y="1970"/>
                  </a:lnTo>
                  <a:lnTo>
                    <a:pt x="194" y="1991"/>
                  </a:lnTo>
                  <a:lnTo>
                    <a:pt x="169" y="1997"/>
                  </a:lnTo>
                  <a:lnTo>
                    <a:pt x="141" y="1993"/>
                  </a:lnTo>
                  <a:lnTo>
                    <a:pt x="117" y="1967"/>
                  </a:lnTo>
                  <a:lnTo>
                    <a:pt x="116" y="1939"/>
                  </a:lnTo>
                  <a:lnTo>
                    <a:pt x="117" y="1898"/>
                  </a:lnTo>
                  <a:lnTo>
                    <a:pt x="137" y="1858"/>
                  </a:lnTo>
                  <a:lnTo>
                    <a:pt x="181" y="1810"/>
                  </a:lnTo>
                  <a:lnTo>
                    <a:pt x="262" y="1738"/>
                  </a:lnTo>
                  <a:lnTo>
                    <a:pt x="332" y="1671"/>
                  </a:lnTo>
                  <a:lnTo>
                    <a:pt x="384" y="1607"/>
                  </a:lnTo>
                  <a:lnTo>
                    <a:pt x="454" y="1509"/>
                  </a:lnTo>
                  <a:lnTo>
                    <a:pt x="510" y="1409"/>
                  </a:lnTo>
                  <a:lnTo>
                    <a:pt x="542" y="1332"/>
                  </a:lnTo>
                  <a:lnTo>
                    <a:pt x="591" y="1222"/>
                  </a:lnTo>
                  <a:lnTo>
                    <a:pt x="613" y="1156"/>
                  </a:lnTo>
                  <a:lnTo>
                    <a:pt x="633" y="1097"/>
                  </a:lnTo>
                  <a:lnTo>
                    <a:pt x="640" y="1031"/>
                  </a:lnTo>
                  <a:lnTo>
                    <a:pt x="640" y="969"/>
                  </a:lnTo>
                  <a:lnTo>
                    <a:pt x="620" y="896"/>
                  </a:lnTo>
                  <a:lnTo>
                    <a:pt x="591" y="823"/>
                  </a:lnTo>
                  <a:lnTo>
                    <a:pt x="559" y="740"/>
                  </a:lnTo>
                  <a:lnTo>
                    <a:pt x="512" y="651"/>
                  </a:lnTo>
                  <a:lnTo>
                    <a:pt x="454" y="542"/>
                  </a:lnTo>
                  <a:lnTo>
                    <a:pt x="390" y="442"/>
                  </a:lnTo>
                  <a:lnTo>
                    <a:pt x="313" y="332"/>
                  </a:lnTo>
                  <a:lnTo>
                    <a:pt x="232" y="265"/>
                  </a:lnTo>
                  <a:lnTo>
                    <a:pt x="154" y="214"/>
                  </a:lnTo>
                  <a:lnTo>
                    <a:pt x="82" y="177"/>
                  </a:lnTo>
                  <a:lnTo>
                    <a:pt x="40" y="147"/>
                  </a:lnTo>
                  <a:close/>
                </a:path>
              </a:pathLst>
            </a:custGeom>
            <a:solidFill>
              <a:srgbClr val="996633"/>
            </a:solidFill>
            <a:ln w="9525">
              <a:noFill/>
              <a:round/>
              <a:headEnd/>
              <a:tailEnd/>
            </a:ln>
          </p:spPr>
          <p:txBody>
            <a:bodyPr/>
            <a:lstStyle/>
            <a:p>
              <a:endParaRPr lang="ru-RU"/>
            </a:p>
          </p:txBody>
        </p:sp>
        <p:grpSp>
          <p:nvGrpSpPr>
            <p:cNvPr id="12" name="Group 55"/>
            <p:cNvGrpSpPr>
              <a:grpSpLocks/>
            </p:cNvGrpSpPr>
            <p:nvPr/>
          </p:nvGrpSpPr>
          <p:grpSpPr bwMode="auto">
            <a:xfrm>
              <a:off x="2447" y="3440"/>
              <a:ext cx="407" cy="44"/>
              <a:chOff x="2447" y="3440"/>
              <a:chExt cx="407" cy="44"/>
            </a:xfrm>
          </p:grpSpPr>
          <p:sp>
            <p:nvSpPr>
              <p:cNvPr id="32790" name="Freeform 53"/>
              <p:cNvSpPr>
                <a:spLocks/>
              </p:cNvSpPr>
              <p:nvPr/>
            </p:nvSpPr>
            <p:spPr bwMode="auto">
              <a:xfrm>
                <a:off x="2447" y="3440"/>
                <a:ext cx="407" cy="44"/>
              </a:xfrm>
              <a:custGeom>
                <a:avLst/>
                <a:gdLst>
                  <a:gd name="T0" fmla="*/ 0 w 1222"/>
                  <a:gd name="T1" fmla="*/ 0 h 130"/>
                  <a:gd name="T2" fmla="*/ 0 w 1222"/>
                  <a:gd name="T3" fmla="*/ 0 h 130"/>
                  <a:gd name="T4" fmla="*/ 0 w 1222"/>
                  <a:gd name="T5" fmla="*/ 0 h 130"/>
                  <a:gd name="T6" fmla="*/ 0 w 1222"/>
                  <a:gd name="T7" fmla="*/ 0 h 130"/>
                  <a:gd name="T8" fmla="*/ 0 w 1222"/>
                  <a:gd name="T9" fmla="*/ 0 h 130"/>
                  <a:gd name="T10" fmla="*/ 0 w 1222"/>
                  <a:gd name="T11" fmla="*/ 0 h 130"/>
                  <a:gd name="T12" fmla="*/ 0 w 1222"/>
                  <a:gd name="T13" fmla="*/ 0 h 130"/>
                  <a:gd name="T14" fmla="*/ 0 w 1222"/>
                  <a:gd name="T15" fmla="*/ 0 h 130"/>
                  <a:gd name="T16" fmla="*/ 0 w 1222"/>
                  <a:gd name="T17" fmla="*/ 0 h 130"/>
                  <a:gd name="T18" fmla="*/ 0 w 1222"/>
                  <a:gd name="T19" fmla="*/ 0 h 130"/>
                  <a:gd name="T20" fmla="*/ 0 w 1222"/>
                  <a:gd name="T21" fmla="*/ 0 h 130"/>
                  <a:gd name="T22" fmla="*/ 0 w 1222"/>
                  <a:gd name="T23" fmla="*/ 0 h 130"/>
                  <a:gd name="T24" fmla="*/ 0 w 1222"/>
                  <a:gd name="T25" fmla="*/ 0 h 130"/>
                  <a:gd name="T26" fmla="*/ 0 w 1222"/>
                  <a:gd name="T27" fmla="*/ 0 h 130"/>
                  <a:gd name="T28" fmla="*/ 0 w 1222"/>
                  <a:gd name="T29" fmla="*/ 0 h 130"/>
                  <a:gd name="T30" fmla="*/ 0 w 1222"/>
                  <a:gd name="T31" fmla="*/ 0 h 130"/>
                  <a:gd name="T32" fmla="*/ 0 w 1222"/>
                  <a:gd name="T33" fmla="*/ 0 h 130"/>
                  <a:gd name="T34" fmla="*/ 0 w 1222"/>
                  <a:gd name="T35" fmla="*/ 0 h 130"/>
                  <a:gd name="T36" fmla="*/ 0 w 1222"/>
                  <a:gd name="T37" fmla="*/ 0 h 13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222"/>
                  <a:gd name="T58" fmla="*/ 0 h 130"/>
                  <a:gd name="T59" fmla="*/ 1222 w 1222"/>
                  <a:gd name="T60" fmla="*/ 130 h 130"/>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222" h="130">
                    <a:moveTo>
                      <a:pt x="182" y="52"/>
                    </a:moveTo>
                    <a:lnTo>
                      <a:pt x="146" y="21"/>
                    </a:lnTo>
                    <a:lnTo>
                      <a:pt x="0" y="21"/>
                    </a:lnTo>
                    <a:lnTo>
                      <a:pt x="39" y="77"/>
                    </a:lnTo>
                    <a:lnTo>
                      <a:pt x="0" y="123"/>
                    </a:lnTo>
                    <a:lnTo>
                      <a:pt x="160" y="118"/>
                    </a:lnTo>
                    <a:lnTo>
                      <a:pt x="185" y="77"/>
                    </a:lnTo>
                    <a:lnTo>
                      <a:pt x="1089" y="77"/>
                    </a:lnTo>
                    <a:lnTo>
                      <a:pt x="1069" y="130"/>
                    </a:lnTo>
                    <a:lnTo>
                      <a:pt x="1105" y="105"/>
                    </a:lnTo>
                    <a:lnTo>
                      <a:pt x="1154" y="87"/>
                    </a:lnTo>
                    <a:lnTo>
                      <a:pt x="1222" y="71"/>
                    </a:lnTo>
                    <a:lnTo>
                      <a:pt x="1221" y="57"/>
                    </a:lnTo>
                    <a:lnTo>
                      <a:pt x="1196" y="52"/>
                    </a:lnTo>
                    <a:lnTo>
                      <a:pt x="1118" y="26"/>
                    </a:lnTo>
                    <a:lnTo>
                      <a:pt x="1064" y="0"/>
                    </a:lnTo>
                    <a:lnTo>
                      <a:pt x="1064" y="5"/>
                    </a:lnTo>
                    <a:lnTo>
                      <a:pt x="1089" y="50"/>
                    </a:lnTo>
                    <a:lnTo>
                      <a:pt x="182" y="52"/>
                    </a:lnTo>
                    <a:close/>
                  </a:path>
                </a:pathLst>
              </a:custGeom>
              <a:solidFill>
                <a:srgbClr val="000000"/>
              </a:solidFill>
              <a:ln w="9525">
                <a:noFill/>
                <a:round/>
                <a:headEnd/>
                <a:tailEnd/>
              </a:ln>
            </p:spPr>
            <p:txBody>
              <a:bodyPr/>
              <a:lstStyle/>
              <a:p>
                <a:endParaRPr lang="ru-RU"/>
              </a:p>
            </p:txBody>
          </p:sp>
          <p:sp>
            <p:nvSpPr>
              <p:cNvPr id="32791" name="Freeform 54"/>
              <p:cNvSpPr>
                <a:spLocks/>
              </p:cNvSpPr>
              <p:nvPr/>
            </p:nvSpPr>
            <p:spPr bwMode="auto">
              <a:xfrm>
                <a:off x="2457" y="3451"/>
                <a:ext cx="45" cy="25"/>
              </a:xfrm>
              <a:custGeom>
                <a:avLst/>
                <a:gdLst>
                  <a:gd name="T0" fmla="*/ 0 w 136"/>
                  <a:gd name="T1" fmla="*/ 0 h 75"/>
                  <a:gd name="T2" fmla="*/ 0 w 136"/>
                  <a:gd name="T3" fmla="*/ 0 h 75"/>
                  <a:gd name="T4" fmla="*/ 0 w 136"/>
                  <a:gd name="T5" fmla="*/ 0 h 75"/>
                  <a:gd name="T6" fmla="*/ 0 w 136"/>
                  <a:gd name="T7" fmla="*/ 0 h 75"/>
                  <a:gd name="T8" fmla="*/ 0 w 136"/>
                  <a:gd name="T9" fmla="*/ 0 h 75"/>
                  <a:gd name="T10" fmla="*/ 0 w 136"/>
                  <a:gd name="T11" fmla="*/ 0 h 75"/>
                  <a:gd name="T12" fmla="*/ 0 w 136"/>
                  <a:gd name="T13" fmla="*/ 0 h 75"/>
                  <a:gd name="T14" fmla="*/ 0 w 136"/>
                  <a:gd name="T15" fmla="*/ 0 h 75"/>
                  <a:gd name="T16" fmla="*/ 0 w 136"/>
                  <a:gd name="T17" fmla="*/ 0 h 7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36"/>
                  <a:gd name="T28" fmla="*/ 0 h 75"/>
                  <a:gd name="T29" fmla="*/ 136 w 136"/>
                  <a:gd name="T30" fmla="*/ 75 h 7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36" h="75">
                    <a:moveTo>
                      <a:pt x="136" y="27"/>
                    </a:moveTo>
                    <a:lnTo>
                      <a:pt x="96" y="0"/>
                    </a:lnTo>
                    <a:lnTo>
                      <a:pt x="0" y="0"/>
                    </a:lnTo>
                    <a:lnTo>
                      <a:pt x="24" y="28"/>
                    </a:lnTo>
                    <a:lnTo>
                      <a:pt x="111" y="34"/>
                    </a:lnTo>
                    <a:lnTo>
                      <a:pt x="29" y="44"/>
                    </a:lnTo>
                    <a:lnTo>
                      <a:pt x="3" y="75"/>
                    </a:lnTo>
                    <a:lnTo>
                      <a:pt x="119" y="75"/>
                    </a:lnTo>
                    <a:lnTo>
                      <a:pt x="136" y="27"/>
                    </a:lnTo>
                    <a:close/>
                  </a:path>
                </a:pathLst>
              </a:custGeom>
              <a:solidFill>
                <a:srgbClr val="990000"/>
              </a:solidFill>
              <a:ln w="9525">
                <a:noFill/>
                <a:round/>
                <a:headEnd/>
                <a:tailEnd/>
              </a:ln>
            </p:spPr>
            <p:txBody>
              <a:bodyPr/>
              <a:lstStyle/>
              <a:p>
                <a:endParaRPr lang="ru-RU"/>
              </a:p>
            </p:txBody>
          </p:sp>
        </p:grpSp>
        <p:sp>
          <p:nvSpPr>
            <p:cNvPr id="32788" name="Freeform 56"/>
            <p:cNvSpPr>
              <a:spLocks/>
            </p:cNvSpPr>
            <p:nvPr/>
          </p:nvSpPr>
          <p:spPr bwMode="auto">
            <a:xfrm>
              <a:off x="2471" y="3458"/>
              <a:ext cx="39" cy="51"/>
            </a:xfrm>
            <a:custGeom>
              <a:avLst/>
              <a:gdLst>
                <a:gd name="T0" fmla="*/ 0 w 118"/>
                <a:gd name="T1" fmla="*/ 0 h 152"/>
                <a:gd name="T2" fmla="*/ 0 w 118"/>
                <a:gd name="T3" fmla="*/ 0 h 152"/>
                <a:gd name="T4" fmla="*/ 0 w 118"/>
                <a:gd name="T5" fmla="*/ 0 h 152"/>
                <a:gd name="T6" fmla="*/ 0 w 118"/>
                <a:gd name="T7" fmla="*/ 0 h 152"/>
                <a:gd name="T8" fmla="*/ 0 w 118"/>
                <a:gd name="T9" fmla="*/ 0 h 152"/>
                <a:gd name="T10" fmla="*/ 0 w 118"/>
                <a:gd name="T11" fmla="*/ 0 h 152"/>
                <a:gd name="T12" fmla="*/ 0 w 118"/>
                <a:gd name="T13" fmla="*/ 0 h 152"/>
                <a:gd name="T14" fmla="*/ 0 w 118"/>
                <a:gd name="T15" fmla="*/ 0 h 152"/>
                <a:gd name="T16" fmla="*/ 0 w 118"/>
                <a:gd name="T17" fmla="*/ 0 h 152"/>
                <a:gd name="T18" fmla="*/ 0 w 118"/>
                <a:gd name="T19" fmla="*/ 0 h 152"/>
                <a:gd name="T20" fmla="*/ 0 w 118"/>
                <a:gd name="T21" fmla="*/ 0 h 152"/>
                <a:gd name="T22" fmla="*/ 0 w 118"/>
                <a:gd name="T23" fmla="*/ 0 h 152"/>
                <a:gd name="T24" fmla="*/ 0 w 118"/>
                <a:gd name="T25" fmla="*/ 0 h 152"/>
                <a:gd name="T26" fmla="*/ 0 w 118"/>
                <a:gd name="T27" fmla="*/ 0 h 152"/>
                <a:gd name="T28" fmla="*/ 0 w 118"/>
                <a:gd name="T29" fmla="*/ 0 h 152"/>
                <a:gd name="T30" fmla="*/ 0 w 118"/>
                <a:gd name="T31" fmla="*/ 0 h 152"/>
                <a:gd name="T32" fmla="*/ 0 w 118"/>
                <a:gd name="T33" fmla="*/ 0 h 152"/>
                <a:gd name="T34" fmla="*/ 0 w 118"/>
                <a:gd name="T35" fmla="*/ 0 h 152"/>
                <a:gd name="T36" fmla="*/ 0 w 118"/>
                <a:gd name="T37" fmla="*/ 0 h 152"/>
                <a:gd name="T38" fmla="*/ 0 w 118"/>
                <a:gd name="T39" fmla="*/ 0 h 152"/>
                <a:gd name="T40" fmla="*/ 0 w 118"/>
                <a:gd name="T41" fmla="*/ 0 h 152"/>
                <a:gd name="T42" fmla="*/ 0 w 118"/>
                <a:gd name="T43" fmla="*/ 0 h 152"/>
                <a:gd name="T44" fmla="*/ 0 w 118"/>
                <a:gd name="T45" fmla="*/ 0 h 152"/>
                <a:gd name="T46" fmla="*/ 0 w 118"/>
                <a:gd name="T47" fmla="*/ 0 h 152"/>
                <a:gd name="T48" fmla="*/ 0 w 118"/>
                <a:gd name="T49" fmla="*/ 0 h 152"/>
                <a:gd name="T50" fmla="*/ 0 w 118"/>
                <a:gd name="T51" fmla="*/ 0 h 152"/>
                <a:gd name="T52" fmla="*/ 0 w 118"/>
                <a:gd name="T53" fmla="*/ 0 h 152"/>
                <a:gd name="T54" fmla="*/ 0 w 118"/>
                <a:gd name="T55" fmla="*/ 0 h 152"/>
                <a:gd name="T56" fmla="*/ 0 w 118"/>
                <a:gd name="T57" fmla="*/ 0 h 152"/>
                <a:gd name="T58" fmla="*/ 0 w 118"/>
                <a:gd name="T59" fmla="*/ 0 h 152"/>
                <a:gd name="T60" fmla="*/ 0 w 118"/>
                <a:gd name="T61" fmla="*/ 0 h 152"/>
                <a:gd name="T62" fmla="*/ 0 w 118"/>
                <a:gd name="T63" fmla="*/ 0 h 152"/>
                <a:gd name="T64" fmla="*/ 0 w 118"/>
                <a:gd name="T65" fmla="*/ 0 h 152"/>
                <a:gd name="T66" fmla="*/ 0 w 118"/>
                <a:gd name="T67" fmla="*/ 0 h 15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18"/>
                <a:gd name="T103" fmla="*/ 0 h 152"/>
                <a:gd name="T104" fmla="*/ 118 w 118"/>
                <a:gd name="T105" fmla="*/ 152 h 15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18" h="152">
                  <a:moveTo>
                    <a:pt x="45" y="11"/>
                  </a:moveTo>
                  <a:lnTo>
                    <a:pt x="54" y="4"/>
                  </a:lnTo>
                  <a:lnTo>
                    <a:pt x="62" y="4"/>
                  </a:lnTo>
                  <a:lnTo>
                    <a:pt x="69" y="4"/>
                  </a:lnTo>
                  <a:lnTo>
                    <a:pt x="78" y="2"/>
                  </a:lnTo>
                  <a:lnTo>
                    <a:pt x="85" y="0"/>
                  </a:lnTo>
                  <a:lnTo>
                    <a:pt x="94" y="0"/>
                  </a:lnTo>
                  <a:lnTo>
                    <a:pt x="102" y="0"/>
                  </a:lnTo>
                  <a:lnTo>
                    <a:pt x="109" y="0"/>
                  </a:lnTo>
                  <a:lnTo>
                    <a:pt x="109" y="7"/>
                  </a:lnTo>
                  <a:lnTo>
                    <a:pt x="114" y="16"/>
                  </a:lnTo>
                  <a:lnTo>
                    <a:pt x="114" y="23"/>
                  </a:lnTo>
                  <a:lnTo>
                    <a:pt x="103" y="27"/>
                  </a:lnTo>
                  <a:lnTo>
                    <a:pt x="94" y="32"/>
                  </a:lnTo>
                  <a:lnTo>
                    <a:pt x="87" y="32"/>
                  </a:lnTo>
                  <a:lnTo>
                    <a:pt x="80" y="31"/>
                  </a:lnTo>
                  <a:lnTo>
                    <a:pt x="73" y="27"/>
                  </a:lnTo>
                  <a:lnTo>
                    <a:pt x="65" y="27"/>
                  </a:lnTo>
                  <a:lnTo>
                    <a:pt x="58" y="31"/>
                  </a:lnTo>
                  <a:lnTo>
                    <a:pt x="60" y="38"/>
                  </a:lnTo>
                  <a:lnTo>
                    <a:pt x="68" y="41"/>
                  </a:lnTo>
                  <a:lnTo>
                    <a:pt x="74" y="44"/>
                  </a:lnTo>
                  <a:lnTo>
                    <a:pt x="82" y="44"/>
                  </a:lnTo>
                  <a:lnTo>
                    <a:pt x="89" y="47"/>
                  </a:lnTo>
                  <a:lnTo>
                    <a:pt x="97" y="48"/>
                  </a:lnTo>
                  <a:lnTo>
                    <a:pt x="103" y="54"/>
                  </a:lnTo>
                  <a:lnTo>
                    <a:pt x="109" y="62"/>
                  </a:lnTo>
                  <a:lnTo>
                    <a:pt x="114" y="69"/>
                  </a:lnTo>
                  <a:lnTo>
                    <a:pt x="118" y="77"/>
                  </a:lnTo>
                  <a:lnTo>
                    <a:pt x="118" y="85"/>
                  </a:lnTo>
                  <a:lnTo>
                    <a:pt x="112" y="90"/>
                  </a:lnTo>
                  <a:lnTo>
                    <a:pt x="103" y="94"/>
                  </a:lnTo>
                  <a:lnTo>
                    <a:pt x="97" y="96"/>
                  </a:lnTo>
                  <a:lnTo>
                    <a:pt x="89" y="94"/>
                  </a:lnTo>
                  <a:lnTo>
                    <a:pt x="82" y="94"/>
                  </a:lnTo>
                  <a:lnTo>
                    <a:pt x="74" y="94"/>
                  </a:lnTo>
                  <a:lnTo>
                    <a:pt x="68" y="89"/>
                  </a:lnTo>
                  <a:lnTo>
                    <a:pt x="60" y="89"/>
                  </a:lnTo>
                  <a:lnTo>
                    <a:pt x="53" y="83"/>
                  </a:lnTo>
                  <a:lnTo>
                    <a:pt x="45" y="80"/>
                  </a:lnTo>
                  <a:lnTo>
                    <a:pt x="50" y="89"/>
                  </a:lnTo>
                  <a:lnTo>
                    <a:pt x="58" y="89"/>
                  </a:lnTo>
                  <a:lnTo>
                    <a:pt x="65" y="90"/>
                  </a:lnTo>
                  <a:lnTo>
                    <a:pt x="73" y="94"/>
                  </a:lnTo>
                  <a:lnTo>
                    <a:pt x="80" y="96"/>
                  </a:lnTo>
                  <a:lnTo>
                    <a:pt x="87" y="101"/>
                  </a:lnTo>
                  <a:lnTo>
                    <a:pt x="94" y="106"/>
                  </a:lnTo>
                  <a:lnTo>
                    <a:pt x="102" y="111"/>
                  </a:lnTo>
                  <a:lnTo>
                    <a:pt x="103" y="120"/>
                  </a:lnTo>
                  <a:lnTo>
                    <a:pt x="103" y="127"/>
                  </a:lnTo>
                  <a:lnTo>
                    <a:pt x="102" y="135"/>
                  </a:lnTo>
                  <a:lnTo>
                    <a:pt x="97" y="142"/>
                  </a:lnTo>
                  <a:lnTo>
                    <a:pt x="89" y="146"/>
                  </a:lnTo>
                  <a:lnTo>
                    <a:pt x="82" y="152"/>
                  </a:lnTo>
                  <a:lnTo>
                    <a:pt x="74" y="152"/>
                  </a:lnTo>
                  <a:lnTo>
                    <a:pt x="62" y="152"/>
                  </a:lnTo>
                  <a:lnTo>
                    <a:pt x="54" y="148"/>
                  </a:lnTo>
                  <a:lnTo>
                    <a:pt x="45" y="146"/>
                  </a:lnTo>
                  <a:lnTo>
                    <a:pt x="40" y="138"/>
                  </a:lnTo>
                  <a:lnTo>
                    <a:pt x="33" y="131"/>
                  </a:lnTo>
                  <a:lnTo>
                    <a:pt x="31" y="122"/>
                  </a:lnTo>
                  <a:lnTo>
                    <a:pt x="24" y="117"/>
                  </a:lnTo>
                  <a:lnTo>
                    <a:pt x="16" y="110"/>
                  </a:lnTo>
                  <a:lnTo>
                    <a:pt x="11" y="101"/>
                  </a:lnTo>
                  <a:lnTo>
                    <a:pt x="6" y="94"/>
                  </a:lnTo>
                  <a:lnTo>
                    <a:pt x="0" y="85"/>
                  </a:lnTo>
                  <a:lnTo>
                    <a:pt x="0" y="77"/>
                  </a:lnTo>
                  <a:lnTo>
                    <a:pt x="45" y="11"/>
                  </a:lnTo>
                  <a:close/>
                </a:path>
              </a:pathLst>
            </a:custGeom>
            <a:solidFill>
              <a:srgbClr val="000000"/>
            </a:solidFill>
            <a:ln w="9525">
              <a:noFill/>
              <a:round/>
              <a:headEnd/>
              <a:tailEnd/>
            </a:ln>
          </p:spPr>
          <p:txBody>
            <a:bodyPr/>
            <a:lstStyle/>
            <a:p>
              <a:endParaRPr lang="ru-RU"/>
            </a:p>
          </p:txBody>
        </p:sp>
        <p:sp>
          <p:nvSpPr>
            <p:cNvPr id="32789" name="Freeform 57"/>
            <p:cNvSpPr>
              <a:spLocks/>
            </p:cNvSpPr>
            <p:nvPr/>
          </p:nvSpPr>
          <p:spPr bwMode="auto">
            <a:xfrm>
              <a:off x="2772" y="3453"/>
              <a:ext cx="26" cy="48"/>
            </a:xfrm>
            <a:custGeom>
              <a:avLst/>
              <a:gdLst>
                <a:gd name="T0" fmla="*/ 0 w 78"/>
                <a:gd name="T1" fmla="*/ 0 h 143"/>
                <a:gd name="T2" fmla="*/ 0 w 78"/>
                <a:gd name="T3" fmla="*/ 0 h 143"/>
                <a:gd name="T4" fmla="*/ 0 w 78"/>
                <a:gd name="T5" fmla="*/ 0 h 143"/>
                <a:gd name="T6" fmla="*/ 0 w 78"/>
                <a:gd name="T7" fmla="*/ 0 h 143"/>
                <a:gd name="T8" fmla="*/ 0 w 78"/>
                <a:gd name="T9" fmla="*/ 0 h 143"/>
                <a:gd name="T10" fmla="*/ 0 w 78"/>
                <a:gd name="T11" fmla="*/ 0 h 143"/>
                <a:gd name="T12" fmla="*/ 0 w 78"/>
                <a:gd name="T13" fmla="*/ 0 h 143"/>
                <a:gd name="T14" fmla="*/ 0 w 78"/>
                <a:gd name="T15" fmla="*/ 0 h 143"/>
                <a:gd name="T16" fmla="*/ 0 w 78"/>
                <a:gd name="T17" fmla="*/ 0 h 143"/>
                <a:gd name="T18" fmla="*/ 0 w 78"/>
                <a:gd name="T19" fmla="*/ 0 h 143"/>
                <a:gd name="T20" fmla="*/ 0 w 78"/>
                <a:gd name="T21" fmla="*/ 0 h 143"/>
                <a:gd name="T22" fmla="*/ 0 w 78"/>
                <a:gd name="T23" fmla="*/ 0 h 143"/>
                <a:gd name="T24" fmla="*/ 0 w 78"/>
                <a:gd name="T25" fmla="*/ 0 h 143"/>
                <a:gd name="T26" fmla="*/ 0 w 78"/>
                <a:gd name="T27" fmla="*/ 0 h 143"/>
                <a:gd name="T28" fmla="*/ 0 w 78"/>
                <a:gd name="T29" fmla="*/ 0 h 143"/>
                <a:gd name="T30" fmla="*/ 0 w 78"/>
                <a:gd name="T31" fmla="*/ 0 h 143"/>
                <a:gd name="T32" fmla="*/ 0 w 78"/>
                <a:gd name="T33" fmla="*/ 0 h 143"/>
                <a:gd name="T34" fmla="*/ 0 w 78"/>
                <a:gd name="T35" fmla="*/ 0 h 143"/>
                <a:gd name="T36" fmla="*/ 0 w 78"/>
                <a:gd name="T37" fmla="*/ 0 h 143"/>
                <a:gd name="T38" fmla="*/ 0 w 78"/>
                <a:gd name="T39" fmla="*/ 0 h 143"/>
                <a:gd name="T40" fmla="*/ 0 w 78"/>
                <a:gd name="T41" fmla="*/ 0 h 143"/>
                <a:gd name="T42" fmla="*/ 0 w 78"/>
                <a:gd name="T43" fmla="*/ 0 h 143"/>
                <a:gd name="T44" fmla="*/ 0 w 78"/>
                <a:gd name="T45" fmla="*/ 0 h 143"/>
                <a:gd name="T46" fmla="*/ 0 w 78"/>
                <a:gd name="T47" fmla="*/ 0 h 143"/>
                <a:gd name="T48" fmla="*/ 0 w 78"/>
                <a:gd name="T49" fmla="*/ 0 h 143"/>
                <a:gd name="T50" fmla="*/ 0 w 78"/>
                <a:gd name="T51" fmla="*/ 0 h 143"/>
                <a:gd name="T52" fmla="*/ 0 w 78"/>
                <a:gd name="T53" fmla="*/ 0 h 143"/>
                <a:gd name="T54" fmla="*/ 0 w 78"/>
                <a:gd name="T55" fmla="*/ 0 h 143"/>
                <a:gd name="T56" fmla="*/ 0 w 78"/>
                <a:gd name="T57" fmla="*/ 0 h 143"/>
                <a:gd name="T58" fmla="*/ 0 w 78"/>
                <a:gd name="T59" fmla="*/ 0 h 143"/>
                <a:gd name="T60" fmla="*/ 0 w 78"/>
                <a:gd name="T61" fmla="*/ 0 h 143"/>
                <a:gd name="T62" fmla="*/ 0 w 78"/>
                <a:gd name="T63" fmla="*/ 0 h 143"/>
                <a:gd name="T64" fmla="*/ 0 w 78"/>
                <a:gd name="T65" fmla="*/ 0 h 143"/>
                <a:gd name="T66" fmla="*/ 0 w 78"/>
                <a:gd name="T67" fmla="*/ 0 h 143"/>
                <a:gd name="T68" fmla="*/ 0 w 78"/>
                <a:gd name="T69" fmla="*/ 0 h 143"/>
                <a:gd name="T70" fmla="*/ 0 w 78"/>
                <a:gd name="T71" fmla="*/ 0 h 143"/>
                <a:gd name="T72" fmla="*/ 0 w 78"/>
                <a:gd name="T73" fmla="*/ 0 h 143"/>
                <a:gd name="T74" fmla="*/ 0 w 78"/>
                <a:gd name="T75" fmla="*/ 0 h 143"/>
                <a:gd name="T76" fmla="*/ 0 w 78"/>
                <a:gd name="T77" fmla="*/ 0 h 143"/>
                <a:gd name="T78" fmla="*/ 0 w 78"/>
                <a:gd name="T79" fmla="*/ 0 h 143"/>
                <a:gd name="T80" fmla="*/ 0 w 78"/>
                <a:gd name="T81" fmla="*/ 0 h 143"/>
                <a:gd name="T82" fmla="*/ 0 w 78"/>
                <a:gd name="T83" fmla="*/ 0 h 143"/>
                <a:gd name="T84" fmla="*/ 0 w 78"/>
                <a:gd name="T85" fmla="*/ 0 h 143"/>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78"/>
                <a:gd name="T130" fmla="*/ 0 h 143"/>
                <a:gd name="T131" fmla="*/ 78 w 78"/>
                <a:gd name="T132" fmla="*/ 143 h 143"/>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78" h="143">
                  <a:moveTo>
                    <a:pt x="72" y="0"/>
                  </a:moveTo>
                  <a:lnTo>
                    <a:pt x="78" y="10"/>
                  </a:lnTo>
                  <a:lnTo>
                    <a:pt x="74" y="17"/>
                  </a:lnTo>
                  <a:lnTo>
                    <a:pt x="68" y="26"/>
                  </a:lnTo>
                  <a:lnTo>
                    <a:pt x="64" y="33"/>
                  </a:lnTo>
                  <a:lnTo>
                    <a:pt x="62" y="42"/>
                  </a:lnTo>
                  <a:lnTo>
                    <a:pt x="54" y="42"/>
                  </a:lnTo>
                  <a:lnTo>
                    <a:pt x="45" y="43"/>
                  </a:lnTo>
                  <a:lnTo>
                    <a:pt x="35" y="42"/>
                  </a:lnTo>
                  <a:lnTo>
                    <a:pt x="25" y="43"/>
                  </a:lnTo>
                  <a:lnTo>
                    <a:pt x="18" y="43"/>
                  </a:lnTo>
                  <a:lnTo>
                    <a:pt x="10" y="47"/>
                  </a:lnTo>
                  <a:lnTo>
                    <a:pt x="1" y="55"/>
                  </a:lnTo>
                  <a:lnTo>
                    <a:pt x="0" y="63"/>
                  </a:lnTo>
                  <a:lnTo>
                    <a:pt x="0" y="70"/>
                  </a:lnTo>
                  <a:lnTo>
                    <a:pt x="4" y="78"/>
                  </a:lnTo>
                  <a:lnTo>
                    <a:pt x="10" y="80"/>
                  </a:lnTo>
                  <a:lnTo>
                    <a:pt x="18" y="84"/>
                  </a:lnTo>
                  <a:lnTo>
                    <a:pt x="25" y="85"/>
                  </a:lnTo>
                  <a:lnTo>
                    <a:pt x="16" y="91"/>
                  </a:lnTo>
                  <a:lnTo>
                    <a:pt x="10" y="100"/>
                  </a:lnTo>
                  <a:lnTo>
                    <a:pt x="4" y="107"/>
                  </a:lnTo>
                  <a:lnTo>
                    <a:pt x="1" y="115"/>
                  </a:lnTo>
                  <a:lnTo>
                    <a:pt x="0" y="122"/>
                  </a:lnTo>
                  <a:lnTo>
                    <a:pt x="0" y="130"/>
                  </a:lnTo>
                  <a:lnTo>
                    <a:pt x="1" y="137"/>
                  </a:lnTo>
                  <a:lnTo>
                    <a:pt x="10" y="143"/>
                  </a:lnTo>
                  <a:lnTo>
                    <a:pt x="18" y="142"/>
                  </a:lnTo>
                  <a:lnTo>
                    <a:pt x="25" y="136"/>
                  </a:lnTo>
                  <a:lnTo>
                    <a:pt x="33" y="130"/>
                  </a:lnTo>
                  <a:lnTo>
                    <a:pt x="39" y="122"/>
                  </a:lnTo>
                  <a:lnTo>
                    <a:pt x="45" y="115"/>
                  </a:lnTo>
                  <a:lnTo>
                    <a:pt x="50" y="107"/>
                  </a:lnTo>
                  <a:lnTo>
                    <a:pt x="54" y="100"/>
                  </a:lnTo>
                  <a:lnTo>
                    <a:pt x="59" y="91"/>
                  </a:lnTo>
                  <a:lnTo>
                    <a:pt x="64" y="84"/>
                  </a:lnTo>
                  <a:lnTo>
                    <a:pt x="68" y="74"/>
                  </a:lnTo>
                  <a:lnTo>
                    <a:pt x="68" y="69"/>
                  </a:lnTo>
                  <a:lnTo>
                    <a:pt x="72" y="59"/>
                  </a:lnTo>
                  <a:lnTo>
                    <a:pt x="74" y="49"/>
                  </a:lnTo>
                  <a:lnTo>
                    <a:pt x="72" y="38"/>
                  </a:lnTo>
                  <a:lnTo>
                    <a:pt x="68" y="31"/>
                  </a:lnTo>
                  <a:lnTo>
                    <a:pt x="72" y="0"/>
                  </a:lnTo>
                  <a:close/>
                </a:path>
              </a:pathLst>
            </a:custGeom>
            <a:solidFill>
              <a:srgbClr val="000000"/>
            </a:solidFill>
            <a:ln w="9525">
              <a:noFill/>
              <a:round/>
              <a:headEnd/>
              <a:tailEnd/>
            </a:ln>
          </p:spPr>
          <p:txBody>
            <a:bodyPr/>
            <a:lstStyle/>
            <a:p>
              <a:endParaRPr lang="ru-RU"/>
            </a:p>
          </p:txBody>
        </p:sp>
      </p:grpSp>
      <p:grpSp>
        <p:nvGrpSpPr>
          <p:cNvPr id="13" name="Group 39"/>
          <p:cNvGrpSpPr>
            <a:grpSpLocks/>
          </p:cNvGrpSpPr>
          <p:nvPr/>
        </p:nvGrpSpPr>
        <p:grpSpPr bwMode="auto">
          <a:xfrm>
            <a:off x="7651750" y="5753100"/>
            <a:ext cx="558800" cy="268288"/>
            <a:chOff x="3003" y="3305"/>
            <a:chExt cx="307" cy="169"/>
          </a:xfrm>
        </p:grpSpPr>
        <p:sp>
          <p:nvSpPr>
            <p:cNvPr id="32776" name="Freeform 36"/>
            <p:cNvSpPr>
              <a:spLocks/>
            </p:cNvSpPr>
            <p:nvPr/>
          </p:nvSpPr>
          <p:spPr bwMode="auto">
            <a:xfrm>
              <a:off x="3013" y="3309"/>
              <a:ext cx="76" cy="68"/>
            </a:xfrm>
            <a:custGeom>
              <a:avLst/>
              <a:gdLst>
                <a:gd name="T0" fmla="*/ 0 w 230"/>
                <a:gd name="T1" fmla="*/ 0 h 204"/>
                <a:gd name="T2" fmla="*/ 0 w 230"/>
                <a:gd name="T3" fmla="*/ 0 h 204"/>
                <a:gd name="T4" fmla="*/ 0 w 230"/>
                <a:gd name="T5" fmla="*/ 0 h 204"/>
                <a:gd name="T6" fmla="*/ 0 w 230"/>
                <a:gd name="T7" fmla="*/ 0 h 204"/>
                <a:gd name="T8" fmla="*/ 0 w 230"/>
                <a:gd name="T9" fmla="*/ 0 h 204"/>
                <a:gd name="T10" fmla="*/ 0 w 230"/>
                <a:gd name="T11" fmla="*/ 0 h 204"/>
                <a:gd name="T12" fmla="*/ 0 w 230"/>
                <a:gd name="T13" fmla="*/ 0 h 204"/>
                <a:gd name="T14" fmla="*/ 0 w 230"/>
                <a:gd name="T15" fmla="*/ 0 h 204"/>
                <a:gd name="T16" fmla="*/ 0 60000 65536"/>
                <a:gd name="T17" fmla="*/ 0 60000 65536"/>
                <a:gd name="T18" fmla="*/ 0 60000 65536"/>
                <a:gd name="T19" fmla="*/ 0 60000 65536"/>
                <a:gd name="T20" fmla="*/ 0 60000 65536"/>
                <a:gd name="T21" fmla="*/ 0 60000 65536"/>
                <a:gd name="T22" fmla="*/ 0 60000 65536"/>
                <a:gd name="T23" fmla="*/ 0 60000 65536"/>
                <a:gd name="T24" fmla="*/ 0 w 230"/>
                <a:gd name="T25" fmla="*/ 0 h 204"/>
                <a:gd name="T26" fmla="*/ 230 w 230"/>
                <a:gd name="T27" fmla="*/ 204 h 20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30" h="204">
                  <a:moveTo>
                    <a:pt x="223" y="160"/>
                  </a:moveTo>
                  <a:lnTo>
                    <a:pt x="230" y="84"/>
                  </a:lnTo>
                  <a:lnTo>
                    <a:pt x="40" y="0"/>
                  </a:lnTo>
                  <a:lnTo>
                    <a:pt x="37" y="76"/>
                  </a:lnTo>
                  <a:lnTo>
                    <a:pt x="32" y="76"/>
                  </a:lnTo>
                  <a:lnTo>
                    <a:pt x="0" y="141"/>
                  </a:lnTo>
                  <a:lnTo>
                    <a:pt x="148" y="204"/>
                  </a:lnTo>
                  <a:lnTo>
                    <a:pt x="223" y="160"/>
                  </a:lnTo>
                  <a:close/>
                </a:path>
              </a:pathLst>
            </a:custGeom>
            <a:solidFill>
              <a:srgbClr val="990000"/>
            </a:solidFill>
            <a:ln w="9525">
              <a:noFill/>
              <a:round/>
              <a:headEnd/>
              <a:tailEnd/>
            </a:ln>
          </p:spPr>
          <p:txBody>
            <a:bodyPr/>
            <a:lstStyle/>
            <a:p>
              <a:endParaRPr lang="ru-RU"/>
            </a:p>
          </p:txBody>
        </p:sp>
        <p:sp>
          <p:nvSpPr>
            <p:cNvPr id="32777" name="Freeform 37"/>
            <p:cNvSpPr>
              <a:spLocks/>
            </p:cNvSpPr>
            <p:nvPr/>
          </p:nvSpPr>
          <p:spPr bwMode="auto">
            <a:xfrm>
              <a:off x="3003" y="3308"/>
              <a:ext cx="27" cy="49"/>
            </a:xfrm>
            <a:custGeom>
              <a:avLst/>
              <a:gdLst>
                <a:gd name="T0" fmla="*/ 0 w 83"/>
                <a:gd name="T1" fmla="*/ 0 h 149"/>
                <a:gd name="T2" fmla="*/ 0 w 83"/>
                <a:gd name="T3" fmla="*/ 0 h 149"/>
                <a:gd name="T4" fmla="*/ 0 w 83"/>
                <a:gd name="T5" fmla="*/ 0 h 149"/>
                <a:gd name="T6" fmla="*/ 0 w 83"/>
                <a:gd name="T7" fmla="*/ 0 h 149"/>
                <a:gd name="T8" fmla="*/ 0 w 83"/>
                <a:gd name="T9" fmla="*/ 0 h 149"/>
                <a:gd name="T10" fmla="*/ 0 w 83"/>
                <a:gd name="T11" fmla="*/ 0 h 149"/>
                <a:gd name="T12" fmla="*/ 0 w 83"/>
                <a:gd name="T13" fmla="*/ 0 h 149"/>
                <a:gd name="T14" fmla="*/ 0 w 83"/>
                <a:gd name="T15" fmla="*/ 0 h 149"/>
                <a:gd name="T16" fmla="*/ 0 w 83"/>
                <a:gd name="T17" fmla="*/ 0 h 149"/>
                <a:gd name="T18" fmla="*/ 0 w 83"/>
                <a:gd name="T19" fmla="*/ 0 h 14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3"/>
                <a:gd name="T31" fmla="*/ 0 h 149"/>
                <a:gd name="T32" fmla="*/ 83 w 83"/>
                <a:gd name="T33" fmla="*/ 149 h 14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3" h="149">
                  <a:moveTo>
                    <a:pt x="67" y="0"/>
                  </a:moveTo>
                  <a:lnTo>
                    <a:pt x="58" y="69"/>
                  </a:lnTo>
                  <a:lnTo>
                    <a:pt x="8" y="43"/>
                  </a:lnTo>
                  <a:lnTo>
                    <a:pt x="0" y="56"/>
                  </a:lnTo>
                  <a:lnTo>
                    <a:pt x="47" y="88"/>
                  </a:lnTo>
                  <a:lnTo>
                    <a:pt x="20" y="149"/>
                  </a:lnTo>
                  <a:lnTo>
                    <a:pt x="43" y="147"/>
                  </a:lnTo>
                  <a:lnTo>
                    <a:pt x="74" y="80"/>
                  </a:lnTo>
                  <a:lnTo>
                    <a:pt x="83" y="12"/>
                  </a:lnTo>
                  <a:lnTo>
                    <a:pt x="67" y="0"/>
                  </a:lnTo>
                  <a:close/>
                </a:path>
              </a:pathLst>
            </a:custGeom>
            <a:solidFill>
              <a:srgbClr val="000000"/>
            </a:solidFill>
            <a:ln w="9525">
              <a:noFill/>
              <a:round/>
              <a:headEnd/>
              <a:tailEnd/>
            </a:ln>
          </p:spPr>
          <p:txBody>
            <a:bodyPr/>
            <a:lstStyle/>
            <a:p>
              <a:endParaRPr lang="ru-RU"/>
            </a:p>
          </p:txBody>
        </p:sp>
        <p:sp>
          <p:nvSpPr>
            <p:cNvPr id="32778" name="Freeform 38"/>
            <p:cNvSpPr>
              <a:spLocks/>
            </p:cNvSpPr>
            <p:nvPr/>
          </p:nvSpPr>
          <p:spPr bwMode="auto">
            <a:xfrm>
              <a:off x="3008" y="3305"/>
              <a:ext cx="302" cy="169"/>
            </a:xfrm>
            <a:custGeom>
              <a:avLst/>
              <a:gdLst>
                <a:gd name="T0" fmla="*/ 0 w 905"/>
                <a:gd name="T1" fmla="*/ 0 h 506"/>
                <a:gd name="T2" fmla="*/ 0 w 905"/>
                <a:gd name="T3" fmla="*/ 0 h 506"/>
                <a:gd name="T4" fmla="*/ 0 w 905"/>
                <a:gd name="T5" fmla="*/ 0 h 506"/>
                <a:gd name="T6" fmla="*/ 0 w 905"/>
                <a:gd name="T7" fmla="*/ 0 h 506"/>
                <a:gd name="T8" fmla="*/ 0 w 905"/>
                <a:gd name="T9" fmla="*/ 0 h 506"/>
                <a:gd name="T10" fmla="*/ 0 w 905"/>
                <a:gd name="T11" fmla="*/ 0 h 506"/>
                <a:gd name="T12" fmla="*/ 0 w 905"/>
                <a:gd name="T13" fmla="*/ 0 h 506"/>
                <a:gd name="T14" fmla="*/ 0 w 905"/>
                <a:gd name="T15" fmla="*/ 0 h 506"/>
                <a:gd name="T16" fmla="*/ 0 w 905"/>
                <a:gd name="T17" fmla="*/ 0 h 506"/>
                <a:gd name="T18" fmla="*/ 0 w 905"/>
                <a:gd name="T19" fmla="*/ 0 h 506"/>
                <a:gd name="T20" fmla="*/ 0 w 905"/>
                <a:gd name="T21" fmla="*/ 0 h 506"/>
                <a:gd name="T22" fmla="*/ 0 w 905"/>
                <a:gd name="T23" fmla="*/ 0 h 506"/>
                <a:gd name="T24" fmla="*/ 0 w 905"/>
                <a:gd name="T25" fmla="*/ 0 h 506"/>
                <a:gd name="T26" fmla="*/ 0 w 905"/>
                <a:gd name="T27" fmla="*/ 0 h 506"/>
                <a:gd name="T28" fmla="*/ 0 w 905"/>
                <a:gd name="T29" fmla="*/ 0 h 506"/>
                <a:gd name="T30" fmla="*/ 0 w 905"/>
                <a:gd name="T31" fmla="*/ 0 h 506"/>
                <a:gd name="T32" fmla="*/ 0 w 905"/>
                <a:gd name="T33" fmla="*/ 0 h 506"/>
                <a:gd name="T34" fmla="*/ 0 w 905"/>
                <a:gd name="T35" fmla="*/ 0 h 506"/>
                <a:gd name="T36" fmla="*/ 0 w 905"/>
                <a:gd name="T37" fmla="*/ 0 h 506"/>
                <a:gd name="T38" fmla="*/ 0 w 905"/>
                <a:gd name="T39" fmla="*/ 0 h 506"/>
                <a:gd name="T40" fmla="*/ 0 w 905"/>
                <a:gd name="T41" fmla="*/ 0 h 50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905"/>
                <a:gd name="T64" fmla="*/ 0 h 506"/>
                <a:gd name="T65" fmla="*/ 905 w 905"/>
                <a:gd name="T66" fmla="*/ 506 h 50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05" h="506">
                  <a:moveTo>
                    <a:pt x="324" y="197"/>
                  </a:moveTo>
                  <a:lnTo>
                    <a:pt x="890" y="464"/>
                  </a:lnTo>
                  <a:lnTo>
                    <a:pt x="905" y="467"/>
                  </a:lnTo>
                  <a:lnTo>
                    <a:pt x="901" y="488"/>
                  </a:lnTo>
                  <a:lnTo>
                    <a:pt x="885" y="506"/>
                  </a:lnTo>
                  <a:lnTo>
                    <a:pt x="866" y="506"/>
                  </a:lnTo>
                  <a:lnTo>
                    <a:pt x="861" y="496"/>
                  </a:lnTo>
                  <a:lnTo>
                    <a:pt x="225" y="188"/>
                  </a:lnTo>
                  <a:lnTo>
                    <a:pt x="170" y="228"/>
                  </a:lnTo>
                  <a:lnTo>
                    <a:pt x="0" y="154"/>
                  </a:lnTo>
                  <a:lnTo>
                    <a:pt x="20" y="142"/>
                  </a:lnTo>
                  <a:lnTo>
                    <a:pt x="162" y="205"/>
                  </a:lnTo>
                  <a:lnTo>
                    <a:pt x="220" y="169"/>
                  </a:lnTo>
                  <a:lnTo>
                    <a:pt x="63" y="93"/>
                  </a:lnTo>
                  <a:lnTo>
                    <a:pt x="229" y="156"/>
                  </a:lnTo>
                  <a:lnTo>
                    <a:pt x="232" y="101"/>
                  </a:lnTo>
                  <a:lnTo>
                    <a:pt x="63" y="25"/>
                  </a:lnTo>
                  <a:lnTo>
                    <a:pt x="51" y="0"/>
                  </a:lnTo>
                  <a:lnTo>
                    <a:pt x="253" y="91"/>
                  </a:lnTo>
                  <a:lnTo>
                    <a:pt x="252" y="159"/>
                  </a:lnTo>
                  <a:lnTo>
                    <a:pt x="324" y="197"/>
                  </a:lnTo>
                  <a:close/>
                </a:path>
              </a:pathLst>
            </a:custGeom>
            <a:solidFill>
              <a:srgbClr val="000000"/>
            </a:solidFill>
            <a:ln w="9525">
              <a:noFill/>
              <a:round/>
              <a:headEnd/>
              <a:tailEnd/>
            </a:ln>
          </p:spPr>
          <p:txBody>
            <a:bodyPr/>
            <a:lstStyle/>
            <a:p>
              <a:endParaRPr lang="ru-RU"/>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par>
                          <p:cTn id="15" fill="hold" nodeType="afterGroup">
                            <p:stCondLst>
                              <p:cond delay="1000"/>
                            </p:stCondLst>
                            <p:childTnLst>
                              <p:par>
                                <p:cTn id="16" presetID="53" presetClass="entr" presetSubtype="0" fill="hold" grpId="0" nodeType="afterEffect">
                                  <p:stCondLst>
                                    <p:cond delay="0"/>
                                  </p:stCondLst>
                                  <p:childTnLst>
                                    <p:set>
                                      <p:cBhvr>
                                        <p:cTn id="17" dur="1" fill="hold">
                                          <p:stCondLst>
                                            <p:cond delay="0"/>
                                          </p:stCondLst>
                                        </p:cTn>
                                        <p:tgtEl>
                                          <p:spTgt spid="172035">
                                            <p:txEl>
                                              <p:pRg st="1" end="1"/>
                                            </p:txEl>
                                          </p:spTgt>
                                        </p:tgtEl>
                                        <p:attrNameLst>
                                          <p:attrName>style.visibility</p:attrName>
                                        </p:attrNameLst>
                                      </p:cBhvr>
                                      <p:to>
                                        <p:strVal val="visible"/>
                                      </p:to>
                                    </p:set>
                                    <p:anim calcmode="lin" valueType="num">
                                      <p:cBhvr>
                                        <p:cTn id="18" dur="500" fill="hold"/>
                                        <p:tgtEl>
                                          <p:spTgt spid="172035">
                                            <p:txEl>
                                              <p:pRg st="1" end="1"/>
                                            </p:txEl>
                                          </p:spTgt>
                                        </p:tgtEl>
                                        <p:attrNameLst>
                                          <p:attrName>ppt_w</p:attrName>
                                        </p:attrNameLst>
                                      </p:cBhvr>
                                      <p:tavLst>
                                        <p:tav tm="0">
                                          <p:val>
                                            <p:fltVal val="0"/>
                                          </p:val>
                                        </p:tav>
                                        <p:tav tm="100000">
                                          <p:val>
                                            <p:strVal val="#ppt_w"/>
                                          </p:val>
                                        </p:tav>
                                      </p:tavLst>
                                    </p:anim>
                                    <p:anim calcmode="lin" valueType="num">
                                      <p:cBhvr>
                                        <p:cTn id="19" dur="500" fill="hold"/>
                                        <p:tgtEl>
                                          <p:spTgt spid="172035">
                                            <p:txEl>
                                              <p:pRg st="1" end="1"/>
                                            </p:txEl>
                                          </p:spTgt>
                                        </p:tgtEl>
                                        <p:attrNameLst>
                                          <p:attrName>ppt_h</p:attrName>
                                        </p:attrNameLst>
                                      </p:cBhvr>
                                      <p:tavLst>
                                        <p:tav tm="0">
                                          <p:val>
                                            <p:fltVal val="0"/>
                                          </p:val>
                                        </p:tav>
                                        <p:tav tm="100000">
                                          <p:val>
                                            <p:strVal val="#ppt_h"/>
                                          </p:val>
                                        </p:tav>
                                      </p:tavLst>
                                    </p:anim>
                                    <p:animEffect transition="in" filter="fade">
                                      <p:cBhvr>
                                        <p:cTn id="20" dur="500"/>
                                        <p:tgtEl>
                                          <p:spTgt spid="172035">
                                            <p:txEl>
                                              <p:pRg st="1" end="1"/>
                                            </p:txEl>
                                          </p:spTgt>
                                        </p:tgtEl>
                                      </p:cBhvr>
                                    </p:animEffect>
                                  </p:childTnLst>
                                </p:cTn>
                              </p:par>
                            </p:childTnLst>
                          </p:cTn>
                        </p:par>
                        <p:par>
                          <p:cTn id="21" fill="hold" nodeType="afterGroup">
                            <p:stCondLst>
                              <p:cond delay="1500"/>
                            </p:stCondLst>
                            <p:childTnLst>
                              <p:par>
                                <p:cTn id="22" presetID="53" presetClass="entr" presetSubtype="0" fill="hold" grpId="0" nodeType="afterEffect">
                                  <p:stCondLst>
                                    <p:cond delay="0"/>
                                  </p:stCondLst>
                                  <p:childTnLst>
                                    <p:set>
                                      <p:cBhvr>
                                        <p:cTn id="23" dur="1" fill="hold">
                                          <p:stCondLst>
                                            <p:cond delay="0"/>
                                          </p:stCondLst>
                                        </p:cTn>
                                        <p:tgtEl>
                                          <p:spTgt spid="172035">
                                            <p:txEl>
                                              <p:pRg st="2" end="2"/>
                                            </p:txEl>
                                          </p:spTgt>
                                        </p:tgtEl>
                                        <p:attrNameLst>
                                          <p:attrName>style.visibility</p:attrName>
                                        </p:attrNameLst>
                                      </p:cBhvr>
                                      <p:to>
                                        <p:strVal val="visible"/>
                                      </p:to>
                                    </p:set>
                                    <p:anim calcmode="lin" valueType="num">
                                      <p:cBhvr>
                                        <p:cTn id="24" dur="500" fill="hold"/>
                                        <p:tgtEl>
                                          <p:spTgt spid="172035">
                                            <p:txEl>
                                              <p:pRg st="2" end="2"/>
                                            </p:txEl>
                                          </p:spTgt>
                                        </p:tgtEl>
                                        <p:attrNameLst>
                                          <p:attrName>ppt_w</p:attrName>
                                        </p:attrNameLst>
                                      </p:cBhvr>
                                      <p:tavLst>
                                        <p:tav tm="0">
                                          <p:val>
                                            <p:fltVal val="0"/>
                                          </p:val>
                                        </p:tav>
                                        <p:tav tm="100000">
                                          <p:val>
                                            <p:strVal val="#ppt_w"/>
                                          </p:val>
                                        </p:tav>
                                      </p:tavLst>
                                    </p:anim>
                                    <p:anim calcmode="lin" valueType="num">
                                      <p:cBhvr>
                                        <p:cTn id="25" dur="500" fill="hold"/>
                                        <p:tgtEl>
                                          <p:spTgt spid="172035">
                                            <p:txEl>
                                              <p:pRg st="2" end="2"/>
                                            </p:txEl>
                                          </p:spTgt>
                                        </p:tgtEl>
                                        <p:attrNameLst>
                                          <p:attrName>ppt_h</p:attrName>
                                        </p:attrNameLst>
                                      </p:cBhvr>
                                      <p:tavLst>
                                        <p:tav tm="0">
                                          <p:val>
                                            <p:fltVal val="0"/>
                                          </p:val>
                                        </p:tav>
                                        <p:tav tm="100000">
                                          <p:val>
                                            <p:strVal val="#ppt_h"/>
                                          </p:val>
                                        </p:tav>
                                      </p:tavLst>
                                    </p:anim>
                                    <p:animEffect transition="in" filter="fade">
                                      <p:cBhvr>
                                        <p:cTn id="26" dur="500"/>
                                        <p:tgtEl>
                                          <p:spTgt spid="172035">
                                            <p:txEl>
                                              <p:pRg st="2" end="2"/>
                                            </p:txEl>
                                          </p:spTgt>
                                        </p:tgtEl>
                                      </p:cBhvr>
                                    </p:animEffect>
                                  </p:childTnLst>
                                </p:cTn>
                              </p:par>
                            </p:childTnLst>
                          </p:cTn>
                        </p:par>
                        <p:par>
                          <p:cTn id="27" fill="hold" nodeType="afterGroup">
                            <p:stCondLst>
                              <p:cond delay="2000"/>
                            </p:stCondLst>
                            <p:childTnLst>
                              <p:par>
                                <p:cTn id="28" presetID="1" presetClass="entr" presetSubtype="0" fill="hold" nodeType="afterEffect">
                                  <p:stCondLst>
                                    <p:cond delay="0"/>
                                  </p:stCondLst>
                                  <p:childTnLst>
                                    <p:set>
                                      <p:cBhvr>
                                        <p:cTn id="29" dur="1" fill="hold">
                                          <p:stCondLst>
                                            <p:cond delay="0"/>
                                          </p:stCondLst>
                                        </p:cTn>
                                        <p:tgtEl>
                                          <p:spTgt spid="3"/>
                                        </p:tgtEl>
                                        <p:attrNameLst>
                                          <p:attrName>style.visibility</p:attrName>
                                        </p:attrNameLst>
                                      </p:cBhvr>
                                      <p:to>
                                        <p:strVal val="visible"/>
                                      </p:to>
                                    </p:set>
                                  </p:childTnLst>
                                </p:cTn>
                              </p:par>
                            </p:childTnLst>
                          </p:cTn>
                        </p:par>
                        <p:par>
                          <p:cTn id="30" fill="hold" nodeType="afterGroup">
                            <p:stCondLst>
                              <p:cond delay="2000"/>
                            </p:stCondLst>
                            <p:childTnLst>
                              <p:par>
                                <p:cTn id="31" presetID="2" presetClass="entr" presetSubtype="8" fill="hold" nodeType="after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additive="base">
                                        <p:cTn id="33" dur="1000" fill="hold"/>
                                        <p:tgtEl>
                                          <p:spTgt spid="13"/>
                                        </p:tgtEl>
                                        <p:attrNameLst>
                                          <p:attrName>ppt_x</p:attrName>
                                        </p:attrNameLst>
                                      </p:cBhvr>
                                      <p:tavLst>
                                        <p:tav tm="0">
                                          <p:val>
                                            <p:strVal val="0-#ppt_w/2"/>
                                          </p:val>
                                        </p:tav>
                                        <p:tav tm="100000">
                                          <p:val>
                                            <p:strVal val="#ppt_x"/>
                                          </p:val>
                                        </p:tav>
                                      </p:tavLst>
                                    </p:anim>
                                    <p:anim calcmode="lin" valueType="num">
                                      <p:cBhvr additive="base">
                                        <p:cTn id="34" dur="1000" fill="hold"/>
                                        <p:tgtEl>
                                          <p:spTgt spid="13"/>
                                        </p:tgtEl>
                                        <p:attrNameLst>
                                          <p:attrName>ppt_y</p:attrName>
                                        </p:attrNameLst>
                                      </p:cBhvr>
                                      <p:tavLst>
                                        <p:tav tm="0">
                                          <p:val>
                                            <p:strVal val="#ppt_y"/>
                                          </p:val>
                                        </p:tav>
                                        <p:tav tm="100000">
                                          <p:val>
                                            <p:strVal val="#ppt_y"/>
                                          </p:val>
                                        </p:tav>
                                      </p:tavLst>
                                    </p:anim>
                                  </p:childTnLst>
                                </p:cTn>
                              </p:par>
                            </p:childTnLst>
                          </p:cTn>
                        </p:par>
                        <p:par>
                          <p:cTn id="35" fill="hold" nodeType="afterGroup">
                            <p:stCondLst>
                              <p:cond delay="3000"/>
                            </p:stCondLst>
                            <p:childTnLst>
                              <p:par>
                                <p:cTn id="36" presetID="2" presetClass="entr" presetSubtype="8" fill="hold" nodeType="afterEffect">
                                  <p:stCondLst>
                                    <p:cond delay="0"/>
                                  </p:stCondLst>
                                  <p:childTnLst>
                                    <p:set>
                                      <p:cBhvr>
                                        <p:cTn id="37" dur="1" fill="hold">
                                          <p:stCondLst>
                                            <p:cond delay="0"/>
                                          </p:stCondLst>
                                        </p:cTn>
                                        <p:tgtEl>
                                          <p:spTgt spid="11"/>
                                        </p:tgtEl>
                                        <p:attrNameLst>
                                          <p:attrName>style.visibility</p:attrName>
                                        </p:attrNameLst>
                                      </p:cBhvr>
                                      <p:to>
                                        <p:strVal val="visible"/>
                                      </p:to>
                                    </p:set>
                                    <p:anim calcmode="lin" valueType="num">
                                      <p:cBhvr additive="base">
                                        <p:cTn id="38" dur="1000" fill="hold"/>
                                        <p:tgtEl>
                                          <p:spTgt spid="11"/>
                                        </p:tgtEl>
                                        <p:attrNameLst>
                                          <p:attrName>ppt_x</p:attrName>
                                        </p:attrNameLst>
                                      </p:cBhvr>
                                      <p:tavLst>
                                        <p:tav tm="0">
                                          <p:val>
                                            <p:strVal val="0-#ppt_w/2"/>
                                          </p:val>
                                        </p:tav>
                                        <p:tav tm="100000">
                                          <p:val>
                                            <p:strVal val="#ppt_x"/>
                                          </p:val>
                                        </p:tav>
                                      </p:tavLst>
                                    </p:anim>
                                    <p:anim calcmode="lin" valueType="num">
                                      <p:cBhvr additive="base">
                                        <p:cTn id="39" dur="10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35"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a:xfrm>
            <a:off x="611188" y="357188"/>
            <a:ext cx="7793037" cy="1293812"/>
          </a:xfrm>
        </p:spPr>
        <p:txBody>
          <a:bodyPr/>
          <a:lstStyle/>
          <a:p>
            <a:pPr algn="ctr"/>
            <a:r>
              <a:rPr lang="uz-Cyrl-UZ" sz="3200" b="1" i="1" dirty="0">
                <a:solidFill>
                  <a:srgbClr val="FF0000"/>
                </a:solidFill>
              </a:rPr>
              <a:t>«AQLIY HUJUM»</a:t>
            </a:r>
            <a:br>
              <a:rPr lang="uz-Cyrl-UZ" sz="3200" b="1" i="1" dirty="0">
                <a:solidFill>
                  <a:srgbClr val="FF0000"/>
                </a:solidFill>
              </a:rPr>
            </a:br>
            <a:r>
              <a:rPr lang="uz-Cyrl-UZ" sz="3200" b="1" i="1" dirty="0">
                <a:solidFill>
                  <a:srgbClr val="FF0000"/>
                </a:solidFill>
              </a:rPr>
              <a:t>metodining tuzilmasi</a:t>
            </a:r>
            <a:endParaRPr lang="ru-RU" sz="3200" dirty="0">
              <a:solidFill>
                <a:srgbClr val="FF0000"/>
              </a:solidFill>
            </a:endParaRPr>
          </a:p>
        </p:txBody>
      </p:sp>
      <p:grpSp>
        <p:nvGrpSpPr>
          <p:cNvPr id="2" name="Group 14"/>
          <p:cNvGrpSpPr>
            <a:grpSpLocks/>
          </p:cNvGrpSpPr>
          <p:nvPr/>
        </p:nvGrpSpPr>
        <p:grpSpPr bwMode="auto">
          <a:xfrm>
            <a:off x="642910" y="1928802"/>
            <a:ext cx="7775575" cy="4195762"/>
            <a:chOff x="930" y="1241"/>
            <a:chExt cx="3946" cy="2643"/>
          </a:xfrm>
        </p:grpSpPr>
        <p:sp>
          <p:nvSpPr>
            <p:cNvPr id="34820" name="Text Box 5"/>
            <p:cNvSpPr txBox="1">
              <a:spLocks noChangeArrowheads="1"/>
            </p:cNvSpPr>
            <p:nvPr/>
          </p:nvSpPr>
          <p:spPr bwMode="auto">
            <a:xfrm>
              <a:off x="930" y="1241"/>
              <a:ext cx="3946" cy="300"/>
            </a:xfrm>
            <a:prstGeom prst="rect">
              <a:avLst/>
            </a:prstGeom>
            <a:solidFill>
              <a:srgbClr val="CCFFCC"/>
            </a:solidFill>
            <a:ln w="9525">
              <a:solidFill>
                <a:srgbClr val="000000"/>
              </a:solidFill>
              <a:miter lim="800000"/>
              <a:headEnd/>
              <a:tailEnd/>
            </a:ln>
            <a:effectLst>
              <a:outerShdw dist="107763" dir="18900000" algn="ctr" rotWithShape="0">
                <a:srgbClr val="808080">
                  <a:alpha val="50000"/>
                </a:srgbClr>
              </a:outerShdw>
            </a:effectLst>
          </p:spPr>
          <p:txBody>
            <a:bodyPr/>
            <a:lstStyle/>
            <a:p>
              <a:pPr algn="ctr"/>
              <a:r>
                <a:rPr lang="uz-Cyrl-UZ" b="1" dirty="0"/>
                <a:t>Guruhga yangi mavzu bo’yicha savol beriladi </a:t>
              </a:r>
              <a:endParaRPr lang="ru-RU" dirty="0"/>
            </a:p>
          </p:txBody>
        </p:sp>
        <p:sp>
          <p:nvSpPr>
            <p:cNvPr id="34821" name="Text Box 6"/>
            <p:cNvSpPr txBox="1">
              <a:spLocks noChangeArrowheads="1"/>
            </p:cNvSpPr>
            <p:nvPr/>
          </p:nvSpPr>
          <p:spPr bwMode="auto">
            <a:xfrm>
              <a:off x="945" y="1755"/>
              <a:ext cx="3849" cy="518"/>
            </a:xfrm>
            <a:prstGeom prst="rect">
              <a:avLst/>
            </a:prstGeom>
            <a:solidFill>
              <a:srgbClr val="CCFFCC"/>
            </a:solidFill>
            <a:ln w="9525">
              <a:solidFill>
                <a:srgbClr val="000000"/>
              </a:solidFill>
              <a:miter lim="800000"/>
              <a:headEnd/>
              <a:tailEnd/>
            </a:ln>
            <a:effectLst>
              <a:outerShdw dist="107763" dir="18900000" algn="ctr" rotWithShape="0">
                <a:srgbClr val="808080">
                  <a:alpha val="50000"/>
                </a:srgbClr>
              </a:outerShdw>
            </a:effectLst>
          </p:spPr>
          <p:txBody>
            <a:bodyPr/>
            <a:lstStyle/>
            <a:p>
              <a:pPr algn="ctr"/>
              <a:endParaRPr lang="uz-Cyrl-UZ" b="1" dirty="0"/>
            </a:p>
            <a:p>
              <a:pPr algn="ctr"/>
              <a:r>
                <a:rPr lang="uz-Cyrl-UZ" b="1" dirty="0"/>
                <a:t>Ta’lim oluvchilar tomonidan fikr va g’oyalar bildiriladi</a:t>
              </a:r>
              <a:r>
                <a:rPr lang="en-US" b="1" dirty="0"/>
                <a:t> </a:t>
              </a:r>
              <a:endParaRPr lang="ru-RU" dirty="0"/>
            </a:p>
          </p:txBody>
        </p:sp>
        <p:sp>
          <p:nvSpPr>
            <p:cNvPr id="34822" name="Text Box 7"/>
            <p:cNvSpPr txBox="1">
              <a:spLocks noChangeArrowheads="1"/>
            </p:cNvSpPr>
            <p:nvPr/>
          </p:nvSpPr>
          <p:spPr bwMode="auto">
            <a:xfrm>
              <a:off x="1219" y="2540"/>
              <a:ext cx="3397" cy="573"/>
            </a:xfrm>
            <a:prstGeom prst="rect">
              <a:avLst/>
            </a:prstGeom>
            <a:solidFill>
              <a:srgbClr val="CCFFCC"/>
            </a:solidFill>
            <a:ln w="9525">
              <a:solidFill>
                <a:srgbClr val="000000"/>
              </a:solidFill>
              <a:miter lim="800000"/>
              <a:headEnd/>
              <a:tailEnd/>
            </a:ln>
            <a:effectLst>
              <a:outerShdw dist="107763" dir="18900000" algn="ctr" rotWithShape="0">
                <a:srgbClr val="808080">
                  <a:alpha val="50000"/>
                </a:srgbClr>
              </a:outerShdw>
            </a:effectLst>
          </p:spPr>
          <p:txBody>
            <a:bodyPr/>
            <a:lstStyle/>
            <a:p>
              <a:pPr algn="ctr"/>
              <a:endParaRPr lang="uz-Cyrl-UZ" b="1" dirty="0"/>
            </a:p>
            <a:p>
              <a:pPr algn="ctr"/>
              <a:r>
                <a:rPr lang="uz-Cyrl-UZ" b="1" dirty="0"/>
                <a:t>Fikr va g’oyalar jamlanadi va guruhlanadi</a:t>
              </a:r>
              <a:r>
                <a:rPr lang="en-US" b="1" dirty="0"/>
                <a:t> </a:t>
              </a:r>
              <a:endParaRPr lang="ru-RU" dirty="0"/>
            </a:p>
          </p:txBody>
        </p:sp>
        <p:sp>
          <p:nvSpPr>
            <p:cNvPr id="34823" name="Text Box 8"/>
            <p:cNvSpPr txBox="1">
              <a:spLocks noChangeArrowheads="1"/>
            </p:cNvSpPr>
            <p:nvPr/>
          </p:nvSpPr>
          <p:spPr bwMode="auto">
            <a:xfrm>
              <a:off x="1316" y="3358"/>
              <a:ext cx="3171" cy="526"/>
            </a:xfrm>
            <a:prstGeom prst="rect">
              <a:avLst/>
            </a:prstGeom>
            <a:solidFill>
              <a:srgbClr val="CCFFCC"/>
            </a:solidFill>
            <a:ln w="9525">
              <a:solidFill>
                <a:srgbClr val="000000"/>
              </a:solidFill>
              <a:miter lim="800000"/>
              <a:headEnd/>
              <a:tailEnd/>
            </a:ln>
            <a:effectLst>
              <a:outerShdw dist="107763" dir="18900000" algn="ctr" rotWithShape="0">
                <a:srgbClr val="808080">
                  <a:alpha val="50000"/>
                </a:srgbClr>
              </a:outerShdw>
            </a:effectLst>
          </p:spPr>
          <p:txBody>
            <a:bodyPr/>
            <a:lstStyle/>
            <a:p>
              <a:pPr algn="ctr"/>
              <a:endParaRPr lang="uz-Cyrl-UZ" b="1" dirty="0"/>
            </a:p>
            <a:p>
              <a:pPr algn="ctr"/>
              <a:r>
                <a:rPr lang="uz-Cyrl-UZ" b="1" dirty="0"/>
                <a:t>Aniq va to’g’ri javoblar tanlab olinadi</a:t>
              </a:r>
              <a:r>
                <a:rPr lang="en-US" b="1" dirty="0"/>
                <a:t> </a:t>
              </a:r>
              <a:endParaRPr lang="ru-RU" dirty="0"/>
            </a:p>
          </p:txBody>
        </p:sp>
        <p:sp>
          <p:nvSpPr>
            <p:cNvPr id="33800" name="AutoShape 10"/>
            <p:cNvSpPr>
              <a:spLocks noChangeArrowheads="1"/>
            </p:cNvSpPr>
            <p:nvPr/>
          </p:nvSpPr>
          <p:spPr bwMode="auto">
            <a:xfrm>
              <a:off x="2676" y="1550"/>
              <a:ext cx="319" cy="219"/>
            </a:xfrm>
            <a:prstGeom prst="downArrow">
              <a:avLst>
                <a:gd name="adj1" fmla="val 50000"/>
                <a:gd name="adj2" fmla="val 25000"/>
              </a:avLst>
            </a:prstGeom>
            <a:solidFill>
              <a:srgbClr val="000000"/>
            </a:solidFill>
            <a:ln w="9525">
              <a:solidFill>
                <a:srgbClr val="000000"/>
              </a:solidFill>
              <a:miter lim="800000"/>
              <a:headEnd/>
              <a:tailEnd/>
            </a:ln>
          </p:spPr>
          <p:txBody>
            <a:bodyPr/>
            <a:lstStyle/>
            <a:p>
              <a:pPr algn="ctr" eaLnBrk="1" hangingPunct="1"/>
              <a:endParaRPr lang="ru-RU" altLang="ru-RU"/>
            </a:p>
          </p:txBody>
        </p:sp>
        <p:sp>
          <p:nvSpPr>
            <p:cNvPr id="33801" name="AutoShape 11"/>
            <p:cNvSpPr>
              <a:spLocks noChangeArrowheads="1"/>
            </p:cNvSpPr>
            <p:nvPr/>
          </p:nvSpPr>
          <p:spPr bwMode="auto">
            <a:xfrm>
              <a:off x="2676" y="2305"/>
              <a:ext cx="319" cy="218"/>
            </a:xfrm>
            <a:prstGeom prst="downArrow">
              <a:avLst>
                <a:gd name="adj1" fmla="val 50000"/>
                <a:gd name="adj2" fmla="val 25000"/>
              </a:avLst>
            </a:prstGeom>
            <a:solidFill>
              <a:srgbClr val="000000"/>
            </a:solidFill>
            <a:ln w="9525">
              <a:solidFill>
                <a:srgbClr val="000000"/>
              </a:solidFill>
              <a:miter lim="800000"/>
              <a:headEnd/>
              <a:tailEnd/>
            </a:ln>
          </p:spPr>
          <p:txBody>
            <a:bodyPr/>
            <a:lstStyle/>
            <a:p>
              <a:pPr algn="ctr" eaLnBrk="1" hangingPunct="1"/>
              <a:endParaRPr lang="ru-RU" altLang="ru-RU"/>
            </a:p>
          </p:txBody>
        </p:sp>
        <p:sp>
          <p:nvSpPr>
            <p:cNvPr id="33802" name="AutoShape 12"/>
            <p:cNvSpPr>
              <a:spLocks noChangeArrowheads="1"/>
            </p:cNvSpPr>
            <p:nvPr/>
          </p:nvSpPr>
          <p:spPr bwMode="auto">
            <a:xfrm>
              <a:off x="2699" y="3120"/>
              <a:ext cx="320" cy="219"/>
            </a:xfrm>
            <a:prstGeom prst="downArrow">
              <a:avLst>
                <a:gd name="adj1" fmla="val 50000"/>
                <a:gd name="adj2" fmla="val 25000"/>
              </a:avLst>
            </a:prstGeom>
            <a:solidFill>
              <a:srgbClr val="000000"/>
            </a:solidFill>
            <a:ln w="9525">
              <a:solidFill>
                <a:srgbClr val="000000"/>
              </a:solidFill>
              <a:miter lim="800000"/>
              <a:headEnd/>
              <a:tailEnd/>
            </a:ln>
          </p:spPr>
          <p:txBody>
            <a:bodyPr/>
            <a:lstStyle/>
            <a:p>
              <a:pPr algn="ctr" eaLnBrk="1" hangingPunct="1"/>
              <a:endParaRPr lang="ru-RU" altLang="ru-RU"/>
            </a:p>
          </p:txBody>
        </p:sp>
      </p:gr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5" presetClass="entr" presetSubtype="0" fill="hold" nodeType="afterEffect">
                                  <p:stCondLst>
                                    <p:cond delay="0"/>
                                  </p:stCondLst>
                                  <p:childTnLst>
                                    <p:set>
                                      <p:cBhvr>
                                        <p:cTn id="6" dur="1" fill="hold">
                                          <p:stCondLst>
                                            <p:cond delay="0"/>
                                          </p:stCondLst>
                                        </p:cTn>
                                        <p:tgtEl>
                                          <p:spTgt spid="174082"/>
                                        </p:tgtEl>
                                        <p:attrNameLst>
                                          <p:attrName>style.visibility</p:attrName>
                                        </p:attrNameLst>
                                      </p:cBhvr>
                                      <p:to>
                                        <p:strVal val="visible"/>
                                      </p:to>
                                    </p:set>
                                    <p:anim calcmode="lin" valueType="num">
                                      <p:cBhvr>
                                        <p:cTn id="7" dur="500" decel="50000" fill="hold">
                                          <p:stCondLst>
                                            <p:cond delay="0"/>
                                          </p:stCondLst>
                                        </p:cTn>
                                        <p:tgtEl>
                                          <p:spTgt spid="17408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17408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174082"/>
                                        </p:tgtEl>
                                        <p:attrNameLst>
                                          <p:attrName>ppt_w</p:attrName>
                                        </p:attrNameLst>
                                      </p:cBhvr>
                                      <p:tavLst>
                                        <p:tav tm="0">
                                          <p:val>
                                            <p:strVal val="#ppt_w*.05"/>
                                          </p:val>
                                        </p:tav>
                                        <p:tav tm="100000">
                                          <p:val>
                                            <p:strVal val="#ppt_w"/>
                                          </p:val>
                                        </p:tav>
                                      </p:tavLst>
                                    </p:anim>
                                    <p:anim calcmode="lin" valueType="num">
                                      <p:cBhvr>
                                        <p:cTn id="10" dur="1000" fill="hold"/>
                                        <p:tgtEl>
                                          <p:spTgt spid="17408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17408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17408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17408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174082"/>
                                        </p:tgtEl>
                                      </p:cBhvr>
                                    </p:animEffect>
                                  </p:childTnLst>
                                </p:cTn>
                              </p:par>
                            </p:childTnLst>
                          </p:cTn>
                        </p:par>
                        <p:par>
                          <p:cTn id="15" fill="hold" nodeType="afterGroup">
                            <p:stCondLst>
                              <p:cond delay="1000"/>
                            </p:stCondLst>
                            <p:childTnLst>
                              <p:par>
                                <p:cTn id="16" presetID="22" presetClass="entr" presetSubtype="1" fill="hold" nodeType="after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wipe(up)">
                                      <p:cBhvr>
                                        <p:cTn id="18"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465</TotalTime>
  <Words>1575</Words>
  <Application>Microsoft Office PowerPoint</Application>
  <PresentationFormat>On-screen Show (4:3)</PresentationFormat>
  <Paragraphs>136</Paragraphs>
  <Slides>19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BalticaUzbek</vt:lpstr>
      <vt:lpstr>Century Schoolbook</vt:lpstr>
      <vt:lpstr>Symbol</vt:lpstr>
      <vt:lpstr>Times New Roman</vt:lpstr>
      <vt:lpstr>Wingdings</vt:lpstr>
      <vt:lpstr>Wingdings 2</vt:lpstr>
      <vt:lpstr>Эркер</vt:lpstr>
      <vt:lpstr>                                            O’ZBEKISTON RESPUBLIKASI OLIY TA’LIM, FAN  VA INNOVATSIYALAR VAZIRLIGI</vt:lpstr>
      <vt:lpstr>PowerPoint Presentation</vt:lpstr>
      <vt:lpstr>Modulning maqsadi va vazifasi</vt:lpstr>
      <vt:lpstr>PowerPoint Presentation</vt:lpstr>
      <vt:lpstr>PowerPoint Presentation</vt:lpstr>
      <vt:lpstr>PowerPoint Presentation</vt:lpstr>
      <vt:lpstr>INTERFAOL TA’LIM METODLAR</vt:lpstr>
      <vt:lpstr>PowerPoint Presentation</vt:lpstr>
      <vt:lpstr>«AQLIY HUJUM» metodining tuzilmasi</vt:lpstr>
      <vt:lpstr>“KEYS-STADI” METODI (Aniq vaziyatlarni tahlil qilish)</vt:lpstr>
      <vt:lpstr>«KEYS-STADI» metodining tuzilmasi</vt:lpstr>
      <vt:lpstr>PowerPoint Presentation</vt:lpstr>
      <vt:lpstr>«KLASTER» metodining tuzilmasi</vt:lpstr>
      <vt:lpstr>PowerPoint Presentation</vt:lpstr>
      <vt:lpstr>PowerPoint Presentation</vt:lpstr>
      <vt:lpstr>               XULOSA VA TAKLIFLAR</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Администратор</dc:creator>
  <cp:lastModifiedBy>bektemir nurboyev</cp:lastModifiedBy>
  <cp:revision>59</cp:revision>
  <dcterms:created xsi:type="dcterms:W3CDTF">2021-02-07T12:07:45Z</dcterms:created>
  <dcterms:modified xsi:type="dcterms:W3CDTF">2024-07-12T09:42:32Z</dcterms:modified>
</cp:coreProperties>
</file>