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1"/>
  </p:sldMasterIdLst>
  <p:notesMasterIdLst>
    <p:notesMasterId r:id="rId16"/>
  </p:notesMasterIdLst>
  <p:sldIdLst>
    <p:sldId id="266" r:id="rId2"/>
    <p:sldId id="257" r:id="rId3"/>
    <p:sldId id="267" r:id="rId4"/>
    <p:sldId id="276" r:id="rId5"/>
    <p:sldId id="282" r:id="rId6"/>
    <p:sldId id="283" r:id="rId7"/>
    <p:sldId id="277" r:id="rId8"/>
    <p:sldId id="275" r:id="rId9"/>
    <p:sldId id="269" r:id="rId10"/>
    <p:sldId id="271" r:id="rId11"/>
    <p:sldId id="278" r:id="rId12"/>
    <p:sldId id="256" r:id="rId13"/>
    <p:sldId id="281" r:id="rId14"/>
    <p:sldId id="280" r:id="rId15"/>
  </p:sldIdLst>
  <p:sldSz cx="12192000" cy="6858000"/>
  <p:notesSz cx="6735763" cy="9866313"/>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FFFF99"/>
    <a:srgbClr val="000000"/>
    <a:srgbClr val="2DB9EB"/>
    <a:srgbClr val="7AD3F2"/>
    <a:srgbClr val="FFCC99"/>
    <a:srgbClr val="B6E7F8"/>
    <a:srgbClr val="FF66CC"/>
    <a:srgbClr val="6CC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64" autoAdjust="0"/>
  </p:normalViewPr>
  <p:slideViewPr>
    <p:cSldViewPr snapToGrid="0">
      <p:cViewPr varScale="1">
        <p:scale>
          <a:sx n="96" d="100"/>
          <a:sy n="96" d="100"/>
        </p:scale>
        <p:origin x="10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D6270-992D-48C1-AA12-CF0925921A3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ru-RU"/>
        </a:p>
      </dgm:t>
    </dgm:pt>
    <dgm:pt modelId="{6BDE5BBC-A435-456E-9E48-B15CFE3EFF1F}">
      <dgm:prSet phldrT="[Текст]"/>
      <dgm:spPr>
        <a:solidFill>
          <a:srgbClr val="92D050">
            <a:alpha val="40000"/>
          </a:srgbClr>
        </a:solidFill>
        <a:ln>
          <a:solidFill>
            <a:schemeClr val="accent1"/>
          </a:solidFill>
        </a:ln>
      </dgm:spPr>
      <dgm:t>
        <a:bodyPr/>
        <a:lstStyle/>
        <a:p>
          <a:pPr algn="ctr"/>
          <a:r>
            <a:rPr lang="uz-Cyrl-UZ" b="1" u="sng" dirty="0">
              <a:latin typeface="Times New Roman" panose="02020603050405020304" pitchFamily="18" charset="0"/>
              <a:cs typeface="Times New Roman" panose="02020603050405020304" pitchFamily="18" charset="0"/>
            </a:rPr>
            <a:t>suv isitishga mo‘ljallangan quyosh kollektorlari;</a:t>
          </a:r>
          <a:endParaRPr lang="ru-RU" dirty="0">
            <a:latin typeface="Times New Roman" panose="02020603050405020304" pitchFamily="18" charset="0"/>
            <a:cs typeface="Times New Roman" panose="02020603050405020304" pitchFamily="18" charset="0"/>
          </a:endParaRPr>
        </a:p>
      </dgm:t>
    </dgm:pt>
    <dgm:pt modelId="{502DE6AC-CFC8-448A-850B-BEEC86C8963F}" type="parTrans" cxnId="{495208FD-EC71-438C-84D7-3EBCCE857B99}">
      <dgm:prSet/>
      <dgm:spPr/>
      <dgm:t>
        <a:bodyPr/>
        <a:lstStyle/>
        <a:p>
          <a:endParaRPr lang="ru-RU"/>
        </a:p>
      </dgm:t>
    </dgm:pt>
    <dgm:pt modelId="{5569CDDC-5968-420A-A90D-783897FDC5C7}" type="sibTrans" cxnId="{495208FD-EC71-438C-84D7-3EBCCE857B99}">
      <dgm:prSet/>
      <dgm:spPr/>
      <dgm:t>
        <a:bodyPr/>
        <a:lstStyle/>
        <a:p>
          <a:endParaRPr lang="ru-RU"/>
        </a:p>
      </dgm:t>
    </dgm:pt>
    <dgm:pt modelId="{BFB24260-64E1-4BCB-9C28-9EFAA5A72483}">
      <dgm:prSet phldrT="[Текст]"/>
      <dgm:spPr>
        <a:solidFill>
          <a:srgbClr val="92D050">
            <a:alpha val="40000"/>
          </a:srgbClr>
        </a:solidFill>
      </dgm:spPr>
      <dgm:t>
        <a:bodyPr/>
        <a:lstStyle/>
        <a:p>
          <a:pPr algn="ctr"/>
          <a:r>
            <a:rPr lang="uz-Cyrl-UZ" b="1" u="sng" dirty="0">
              <a:latin typeface="Times New Roman" panose="02020603050405020304" pitchFamily="18" charset="0"/>
              <a:cs typeface="Times New Roman" panose="02020603050405020304" pitchFamily="18" charset="0"/>
            </a:rPr>
            <a:t>elektr energiyasini ishlab chiqarish uchun quyosh fotoelektr tizimlari;</a:t>
          </a:r>
          <a:endParaRPr lang="ru-RU" dirty="0">
            <a:latin typeface="Times New Roman" panose="02020603050405020304" pitchFamily="18" charset="0"/>
            <a:cs typeface="Times New Roman" panose="02020603050405020304" pitchFamily="18" charset="0"/>
          </a:endParaRPr>
        </a:p>
      </dgm:t>
    </dgm:pt>
    <dgm:pt modelId="{5290DFBA-7AE9-4795-9935-BD94E2BB9A31}" type="parTrans" cxnId="{CF4FD0B0-EDC1-4594-A4A2-3EF5E170BF34}">
      <dgm:prSet/>
      <dgm:spPr/>
      <dgm:t>
        <a:bodyPr/>
        <a:lstStyle/>
        <a:p>
          <a:endParaRPr lang="ru-RU"/>
        </a:p>
      </dgm:t>
    </dgm:pt>
    <dgm:pt modelId="{D2525927-5159-400E-8E58-071170CF968A}" type="sibTrans" cxnId="{CF4FD0B0-EDC1-4594-A4A2-3EF5E170BF34}">
      <dgm:prSet/>
      <dgm:spPr/>
      <dgm:t>
        <a:bodyPr/>
        <a:lstStyle/>
        <a:p>
          <a:endParaRPr lang="ru-RU"/>
        </a:p>
      </dgm:t>
    </dgm:pt>
    <dgm:pt modelId="{24236619-76E2-41DF-8957-BB13F48EB8FD}">
      <dgm:prSet phldrT="[Текст]"/>
      <dgm:spPr>
        <a:solidFill>
          <a:srgbClr val="92D050">
            <a:alpha val="40000"/>
          </a:srgbClr>
        </a:solidFill>
      </dgm:spPr>
      <dgm:t>
        <a:bodyPr/>
        <a:lstStyle/>
        <a:p>
          <a:pPr algn="ctr"/>
          <a:r>
            <a:rPr lang="uz-Cyrl-UZ" b="1" u="sng" dirty="0">
              <a:latin typeface="Times New Roman" panose="02020603050405020304" pitchFamily="18" charset="0"/>
              <a:cs typeface="Times New Roman" panose="02020603050405020304" pitchFamily="18" charset="0"/>
            </a:rPr>
            <a:t>elektr energiyasini ishlab chiqarish uchun shamol generatorlari;</a:t>
          </a:r>
          <a:endParaRPr lang="ru-RU" dirty="0">
            <a:latin typeface="Times New Roman" panose="02020603050405020304" pitchFamily="18" charset="0"/>
            <a:cs typeface="Times New Roman" panose="02020603050405020304" pitchFamily="18" charset="0"/>
          </a:endParaRPr>
        </a:p>
      </dgm:t>
    </dgm:pt>
    <dgm:pt modelId="{49611EF8-43BE-4063-AAB0-B9DA8B9C35D1}" type="parTrans" cxnId="{467760A3-49B3-4948-A5B9-E0E13C090350}">
      <dgm:prSet/>
      <dgm:spPr/>
      <dgm:t>
        <a:bodyPr/>
        <a:lstStyle/>
        <a:p>
          <a:endParaRPr lang="ru-RU"/>
        </a:p>
      </dgm:t>
    </dgm:pt>
    <dgm:pt modelId="{9CE0E323-0E7D-4A6D-BF19-D7CCC420CE09}" type="sibTrans" cxnId="{467760A3-49B3-4948-A5B9-E0E13C090350}">
      <dgm:prSet/>
      <dgm:spPr/>
      <dgm:t>
        <a:bodyPr/>
        <a:lstStyle/>
        <a:p>
          <a:endParaRPr lang="ru-RU"/>
        </a:p>
      </dgm:t>
    </dgm:pt>
    <dgm:pt modelId="{3D779D36-CDD8-4BD2-8AE9-69175471BF35}">
      <dgm:prSet phldrT="[Текст]"/>
      <dgm:spPr>
        <a:solidFill>
          <a:srgbClr val="92D050">
            <a:alpha val="40000"/>
          </a:srgbClr>
        </a:solidFill>
      </dgm:spPr>
      <dgm:t>
        <a:bodyPr/>
        <a:lstStyle/>
        <a:p>
          <a:pPr algn="ctr"/>
          <a:r>
            <a:rPr lang="uz-Cyrl-UZ" b="1" u="sng" dirty="0">
              <a:latin typeface="Times New Roman" panose="02020603050405020304" pitchFamily="18" charset="0"/>
              <a:cs typeface="Times New Roman" panose="02020603050405020304" pitchFamily="18" charset="0"/>
            </a:rPr>
            <a:t>elektr energiyasi va issiqlik energiyasi ishlab chiqarish uchun biogaz qurilmasi.</a:t>
          </a:r>
          <a:endParaRPr lang="ru-RU" dirty="0">
            <a:latin typeface="Times New Roman" panose="02020603050405020304" pitchFamily="18" charset="0"/>
            <a:cs typeface="Times New Roman" panose="02020603050405020304" pitchFamily="18" charset="0"/>
          </a:endParaRPr>
        </a:p>
      </dgm:t>
    </dgm:pt>
    <dgm:pt modelId="{9339D494-D36B-4FC9-922B-C142B436B955}" type="parTrans" cxnId="{0FD99A4C-AC76-4F40-8FF4-B499B7A2D612}">
      <dgm:prSet/>
      <dgm:spPr/>
      <dgm:t>
        <a:bodyPr/>
        <a:lstStyle/>
        <a:p>
          <a:endParaRPr lang="ru-RU"/>
        </a:p>
      </dgm:t>
    </dgm:pt>
    <dgm:pt modelId="{0B7ABCF7-EBAC-47E4-8E28-00B532124436}" type="sibTrans" cxnId="{0FD99A4C-AC76-4F40-8FF4-B499B7A2D612}">
      <dgm:prSet/>
      <dgm:spPr/>
      <dgm:t>
        <a:bodyPr/>
        <a:lstStyle/>
        <a:p>
          <a:endParaRPr lang="ru-RU"/>
        </a:p>
      </dgm:t>
    </dgm:pt>
    <dgm:pt modelId="{F537258D-B0C8-4730-B229-2FCC5FBA5F2F}" type="pres">
      <dgm:prSet presAssocID="{437D6270-992D-48C1-AA12-CF0925921A37}" presName="Name0" presStyleCnt="0">
        <dgm:presLayoutVars>
          <dgm:dir/>
          <dgm:resizeHandles val="exact"/>
        </dgm:presLayoutVars>
      </dgm:prSet>
      <dgm:spPr/>
    </dgm:pt>
    <dgm:pt modelId="{E9AEDDA4-BDD3-423D-B314-88A656F15489}" type="pres">
      <dgm:prSet presAssocID="{6BDE5BBC-A435-456E-9E48-B15CFE3EFF1F}" presName="composite" presStyleCnt="0"/>
      <dgm:spPr/>
    </dgm:pt>
    <dgm:pt modelId="{EF6A7DFC-5C5E-4B89-A8A2-C2B3FA0C0822}" type="pres">
      <dgm:prSet presAssocID="{6BDE5BBC-A435-456E-9E48-B15CFE3EFF1F}" presName="rect1" presStyleLbl="trAlignAcc1" presStyleIdx="0" presStyleCnt="4">
        <dgm:presLayoutVars>
          <dgm:bulletEnabled val="1"/>
        </dgm:presLayoutVars>
      </dgm:prSet>
      <dgm:spPr/>
    </dgm:pt>
    <dgm:pt modelId="{940A16DD-3F74-4DF5-BD30-2FD9212D0697}" type="pres">
      <dgm:prSet presAssocID="{6BDE5BBC-A435-456E-9E48-B15CFE3EFF1F}" presName="rect2" presStyleLbl="fgImgPlace1" presStyleIdx="0" presStyleCnt="4"/>
      <dgm:spPr>
        <a:blipFill rotWithShape="1">
          <a:blip xmlns:r="http://schemas.openxmlformats.org/officeDocument/2006/relationships" r:embed="rId1"/>
          <a:stretch>
            <a:fillRect/>
          </a:stretch>
        </a:blipFill>
      </dgm:spPr>
    </dgm:pt>
    <dgm:pt modelId="{AADF849D-A48B-4755-B6D3-A4DD4E35CD08}" type="pres">
      <dgm:prSet presAssocID="{5569CDDC-5968-420A-A90D-783897FDC5C7}" presName="sibTrans" presStyleCnt="0"/>
      <dgm:spPr/>
    </dgm:pt>
    <dgm:pt modelId="{85D5C77C-9256-48B4-832C-16B52983EC6B}" type="pres">
      <dgm:prSet presAssocID="{BFB24260-64E1-4BCB-9C28-9EFAA5A72483}" presName="composite" presStyleCnt="0"/>
      <dgm:spPr/>
    </dgm:pt>
    <dgm:pt modelId="{CD4AB31B-5CF1-4441-AE53-4515757A4563}" type="pres">
      <dgm:prSet presAssocID="{BFB24260-64E1-4BCB-9C28-9EFAA5A72483}" presName="rect1" presStyleLbl="trAlignAcc1" presStyleIdx="1" presStyleCnt="4">
        <dgm:presLayoutVars>
          <dgm:bulletEnabled val="1"/>
        </dgm:presLayoutVars>
      </dgm:prSet>
      <dgm:spPr/>
    </dgm:pt>
    <dgm:pt modelId="{EF984AB9-9E69-49F8-AA28-A24F0A4C70ED}" type="pres">
      <dgm:prSet presAssocID="{BFB24260-64E1-4BCB-9C28-9EFAA5A72483}" presName="rect2" presStyleLbl="fgImgPlace1" presStyleIdx="1" presStyleCnt="4"/>
      <dgm:spPr>
        <a:blipFill rotWithShape="1">
          <a:blip xmlns:r="http://schemas.openxmlformats.org/officeDocument/2006/relationships" r:embed="rId2"/>
          <a:stretch>
            <a:fillRect/>
          </a:stretch>
        </a:blipFill>
      </dgm:spPr>
    </dgm:pt>
    <dgm:pt modelId="{F5F512FF-4B00-4D0C-A9AB-95BB27A85EFD}" type="pres">
      <dgm:prSet presAssocID="{D2525927-5159-400E-8E58-071170CF968A}" presName="sibTrans" presStyleCnt="0"/>
      <dgm:spPr/>
    </dgm:pt>
    <dgm:pt modelId="{B0283646-2DD7-4C8D-98F7-8FF2126D5592}" type="pres">
      <dgm:prSet presAssocID="{24236619-76E2-41DF-8957-BB13F48EB8FD}" presName="composite" presStyleCnt="0"/>
      <dgm:spPr/>
    </dgm:pt>
    <dgm:pt modelId="{F136C9D5-DC4B-4F74-BF72-C63AC0496513}" type="pres">
      <dgm:prSet presAssocID="{24236619-76E2-41DF-8957-BB13F48EB8FD}" presName="rect1" presStyleLbl="trAlignAcc1" presStyleIdx="2" presStyleCnt="4">
        <dgm:presLayoutVars>
          <dgm:bulletEnabled val="1"/>
        </dgm:presLayoutVars>
      </dgm:prSet>
      <dgm:spPr/>
    </dgm:pt>
    <dgm:pt modelId="{1A36C6C1-F96F-42E2-9D0E-4EDBACBA0FCA}" type="pres">
      <dgm:prSet presAssocID="{24236619-76E2-41DF-8957-BB13F48EB8FD}" presName="rect2" presStyleLbl="fgImgPlace1" presStyleIdx="2" presStyleCnt="4"/>
      <dgm:spPr>
        <a:blipFill rotWithShape="1">
          <a:blip xmlns:r="http://schemas.openxmlformats.org/officeDocument/2006/relationships" r:embed="rId3"/>
          <a:stretch>
            <a:fillRect/>
          </a:stretch>
        </a:blipFill>
      </dgm:spPr>
    </dgm:pt>
    <dgm:pt modelId="{91CD28BE-4EE5-4A4B-A13D-F8CF020B67AC}" type="pres">
      <dgm:prSet presAssocID="{9CE0E323-0E7D-4A6D-BF19-D7CCC420CE09}" presName="sibTrans" presStyleCnt="0"/>
      <dgm:spPr/>
    </dgm:pt>
    <dgm:pt modelId="{6EEE542D-3DEF-4227-BF6A-1BAC25E89150}" type="pres">
      <dgm:prSet presAssocID="{3D779D36-CDD8-4BD2-8AE9-69175471BF35}" presName="composite" presStyleCnt="0"/>
      <dgm:spPr/>
    </dgm:pt>
    <dgm:pt modelId="{8ECDBFDB-758C-459D-943C-5FBFC2F29525}" type="pres">
      <dgm:prSet presAssocID="{3D779D36-CDD8-4BD2-8AE9-69175471BF35}" presName="rect1" presStyleLbl="trAlignAcc1" presStyleIdx="3" presStyleCnt="4">
        <dgm:presLayoutVars>
          <dgm:bulletEnabled val="1"/>
        </dgm:presLayoutVars>
      </dgm:prSet>
      <dgm:spPr/>
    </dgm:pt>
    <dgm:pt modelId="{79A908E9-862F-4D62-8443-234147F26F1A}" type="pres">
      <dgm:prSet presAssocID="{3D779D36-CDD8-4BD2-8AE9-69175471BF35}" presName="rect2" presStyleLbl="fgImgPlace1" presStyleIdx="3" presStyleCnt="4"/>
      <dgm:spPr>
        <a:blipFill rotWithShape="1">
          <a:blip xmlns:r="http://schemas.openxmlformats.org/officeDocument/2006/relationships" r:embed="rId4"/>
          <a:stretch>
            <a:fillRect/>
          </a:stretch>
        </a:blipFill>
      </dgm:spPr>
    </dgm:pt>
  </dgm:ptLst>
  <dgm:cxnLst>
    <dgm:cxn modelId="{DFDB435E-0D75-4D19-9360-2A267EF7F0FA}" type="presOf" srcId="{24236619-76E2-41DF-8957-BB13F48EB8FD}" destId="{F136C9D5-DC4B-4F74-BF72-C63AC0496513}" srcOrd="0" destOrd="0" presId="urn:microsoft.com/office/officeart/2008/layout/PictureStrips"/>
    <dgm:cxn modelId="{0FD99A4C-AC76-4F40-8FF4-B499B7A2D612}" srcId="{437D6270-992D-48C1-AA12-CF0925921A37}" destId="{3D779D36-CDD8-4BD2-8AE9-69175471BF35}" srcOrd="3" destOrd="0" parTransId="{9339D494-D36B-4FC9-922B-C142B436B955}" sibTransId="{0B7ABCF7-EBAC-47E4-8E28-00B532124436}"/>
    <dgm:cxn modelId="{CA463D55-24E1-49E8-89D0-5E6D7ECB5646}" type="presOf" srcId="{437D6270-992D-48C1-AA12-CF0925921A37}" destId="{F537258D-B0C8-4730-B229-2FCC5FBA5F2F}" srcOrd="0" destOrd="0" presId="urn:microsoft.com/office/officeart/2008/layout/PictureStrips"/>
    <dgm:cxn modelId="{10CB769E-6E4B-4CBE-8475-F18A7819FE50}" type="presOf" srcId="{3D779D36-CDD8-4BD2-8AE9-69175471BF35}" destId="{8ECDBFDB-758C-459D-943C-5FBFC2F29525}" srcOrd="0" destOrd="0" presId="urn:microsoft.com/office/officeart/2008/layout/PictureStrips"/>
    <dgm:cxn modelId="{467760A3-49B3-4948-A5B9-E0E13C090350}" srcId="{437D6270-992D-48C1-AA12-CF0925921A37}" destId="{24236619-76E2-41DF-8957-BB13F48EB8FD}" srcOrd="2" destOrd="0" parTransId="{49611EF8-43BE-4063-AAB0-B9DA8B9C35D1}" sibTransId="{9CE0E323-0E7D-4A6D-BF19-D7CCC420CE09}"/>
    <dgm:cxn modelId="{CF4FD0B0-EDC1-4594-A4A2-3EF5E170BF34}" srcId="{437D6270-992D-48C1-AA12-CF0925921A37}" destId="{BFB24260-64E1-4BCB-9C28-9EFAA5A72483}" srcOrd="1" destOrd="0" parTransId="{5290DFBA-7AE9-4795-9935-BD94E2BB9A31}" sibTransId="{D2525927-5159-400E-8E58-071170CF968A}"/>
    <dgm:cxn modelId="{038234BD-660B-4A61-AB84-42EA63CB0D19}" type="presOf" srcId="{BFB24260-64E1-4BCB-9C28-9EFAA5A72483}" destId="{CD4AB31B-5CF1-4441-AE53-4515757A4563}" srcOrd="0" destOrd="0" presId="urn:microsoft.com/office/officeart/2008/layout/PictureStrips"/>
    <dgm:cxn modelId="{09ABAFF8-9D05-426D-A1CB-F3108FB8B92B}" type="presOf" srcId="{6BDE5BBC-A435-456E-9E48-B15CFE3EFF1F}" destId="{EF6A7DFC-5C5E-4B89-A8A2-C2B3FA0C0822}" srcOrd="0" destOrd="0" presId="urn:microsoft.com/office/officeart/2008/layout/PictureStrips"/>
    <dgm:cxn modelId="{495208FD-EC71-438C-84D7-3EBCCE857B99}" srcId="{437D6270-992D-48C1-AA12-CF0925921A37}" destId="{6BDE5BBC-A435-456E-9E48-B15CFE3EFF1F}" srcOrd="0" destOrd="0" parTransId="{502DE6AC-CFC8-448A-850B-BEEC86C8963F}" sibTransId="{5569CDDC-5968-420A-A90D-783897FDC5C7}"/>
    <dgm:cxn modelId="{F7C1BE66-B4B6-42EA-B89D-2E01C3D50C7E}" type="presParOf" srcId="{F537258D-B0C8-4730-B229-2FCC5FBA5F2F}" destId="{E9AEDDA4-BDD3-423D-B314-88A656F15489}" srcOrd="0" destOrd="0" presId="urn:microsoft.com/office/officeart/2008/layout/PictureStrips"/>
    <dgm:cxn modelId="{8AAD349D-2699-482C-8A8E-A9A51D0A4016}" type="presParOf" srcId="{E9AEDDA4-BDD3-423D-B314-88A656F15489}" destId="{EF6A7DFC-5C5E-4B89-A8A2-C2B3FA0C0822}" srcOrd="0" destOrd="0" presId="urn:microsoft.com/office/officeart/2008/layout/PictureStrips"/>
    <dgm:cxn modelId="{57AB03C6-FA44-44D6-AC57-24A9BEF4BEAF}" type="presParOf" srcId="{E9AEDDA4-BDD3-423D-B314-88A656F15489}" destId="{940A16DD-3F74-4DF5-BD30-2FD9212D0697}" srcOrd="1" destOrd="0" presId="urn:microsoft.com/office/officeart/2008/layout/PictureStrips"/>
    <dgm:cxn modelId="{4D3A16FA-3A08-4386-AFC7-3DE37EA6E2BF}" type="presParOf" srcId="{F537258D-B0C8-4730-B229-2FCC5FBA5F2F}" destId="{AADF849D-A48B-4755-B6D3-A4DD4E35CD08}" srcOrd="1" destOrd="0" presId="urn:microsoft.com/office/officeart/2008/layout/PictureStrips"/>
    <dgm:cxn modelId="{2C38A7E1-A077-447E-9A30-0A0DA1ABB160}" type="presParOf" srcId="{F537258D-B0C8-4730-B229-2FCC5FBA5F2F}" destId="{85D5C77C-9256-48B4-832C-16B52983EC6B}" srcOrd="2" destOrd="0" presId="urn:microsoft.com/office/officeart/2008/layout/PictureStrips"/>
    <dgm:cxn modelId="{30740961-1CF4-4E0A-9915-1880D238409E}" type="presParOf" srcId="{85D5C77C-9256-48B4-832C-16B52983EC6B}" destId="{CD4AB31B-5CF1-4441-AE53-4515757A4563}" srcOrd="0" destOrd="0" presId="urn:microsoft.com/office/officeart/2008/layout/PictureStrips"/>
    <dgm:cxn modelId="{03FC9B2C-BB84-4AD6-99B3-09042190BF10}" type="presParOf" srcId="{85D5C77C-9256-48B4-832C-16B52983EC6B}" destId="{EF984AB9-9E69-49F8-AA28-A24F0A4C70ED}" srcOrd="1" destOrd="0" presId="urn:microsoft.com/office/officeart/2008/layout/PictureStrips"/>
    <dgm:cxn modelId="{D0D8C89B-9AC1-4907-B869-794E2A5F4FEE}" type="presParOf" srcId="{F537258D-B0C8-4730-B229-2FCC5FBA5F2F}" destId="{F5F512FF-4B00-4D0C-A9AB-95BB27A85EFD}" srcOrd="3" destOrd="0" presId="urn:microsoft.com/office/officeart/2008/layout/PictureStrips"/>
    <dgm:cxn modelId="{A2179574-D018-46B2-8807-4CE4D2BE8B98}" type="presParOf" srcId="{F537258D-B0C8-4730-B229-2FCC5FBA5F2F}" destId="{B0283646-2DD7-4C8D-98F7-8FF2126D5592}" srcOrd="4" destOrd="0" presId="urn:microsoft.com/office/officeart/2008/layout/PictureStrips"/>
    <dgm:cxn modelId="{84A58962-94E9-4582-AFBC-3031F1DCF9B0}" type="presParOf" srcId="{B0283646-2DD7-4C8D-98F7-8FF2126D5592}" destId="{F136C9D5-DC4B-4F74-BF72-C63AC0496513}" srcOrd="0" destOrd="0" presId="urn:microsoft.com/office/officeart/2008/layout/PictureStrips"/>
    <dgm:cxn modelId="{F4439978-455E-4888-9BC3-044F31AF9C76}" type="presParOf" srcId="{B0283646-2DD7-4C8D-98F7-8FF2126D5592}" destId="{1A36C6C1-F96F-42E2-9D0E-4EDBACBA0FCA}" srcOrd="1" destOrd="0" presId="urn:microsoft.com/office/officeart/2008/layout/PictureStrips"/>
    <dgm:cxn modelId="{5779EA19-4255-4308-AA6A-94FF640BCEE7}" type="presParOf" srcId="{F537258D-B0C8-4730-B229-2FCC5FBA5F2F}" destId="{91CD28BE-4EE5-4A4B-A13D-F8CF020B67AC}" srcOrd="5" destOrd="0" presId="urn:microsoft.com/office/officeart/2008/layout/PictureStrips"/>
    <dgm:cxn modelId="{A1914FD7-9F8E-465D-AC8A-65743AC53D36}" type="presParOf" srcId="{F537258D-B0C8-4730-B229-2FCC5FBA5F2F}" destId="{6EEE542D-3DEF-4227-BF6A-1BAC25E89150}" srcOrd="6" destOrd="0" presId="urn:microsoft.com/office/officeart/2008/layout/PictureStrips"/>
    <dgm:cxn modelId="{C002B474-3F09-44FE-98AE-6B2D60D5E6D0}" type="presParOf" srcId="{6EEE542D-3DEF-4227-BF6A-1BAC25E89150}" destId="{8ECDBFDB-758C-459D-943C-5FBFC2F29525}" srcOrd="0" destOrd="0" presId="urn:microsoft.com/office/officeart/2008/layout/PictureStrips"/>
    <dgm:cxn modelId="{B16BA1FE-376A-4F0E-8379-DFB2753E60DA}" type="presParOf" srcId="{6EEE542D-3DEF-4227-BF6A-1BAC25E89150}" destId="{79A908E9-862F-4D62-8443-234147F26F1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A7DFC-5C5E-4B89-A8A2-C2B3FA0C0822}">
      <dsp:nvSpPr>
        <dsp:cNvPr id="0" name=""/>
        <dsp:cNvSpPr/>
      </dsp:nvSpPr>
      <dsp:spPr>
        <a:xfrm>
          <a:off x="205999" y="719727"/>
          <a:ext cx="4876909" cy="1524034"/>
        </a:xfrm>
        <a:prstGeom prst="rect">
          <a:avLst/>
        </a:prstGeom>
        <a:solidFill>
          <a:srgbClr val="92D050">
            <a:alpha val="40000"/>
          </a:srgbClr>
        </a:solidFill>
        <a:ln w="9525" cap="rnd"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32279" tIns="95250" rIns="95250" bIns="95250" numCol="1" spcCol="1270" anchor="ctr" anchorCtr="0">
          <a:noAutofit/>
        </a:bodyPr>
        <a:lstStyle/>
        <a:p>
          <a:pPr marL="0" lvl="0" indent="0" algn="ctr" defTabSz="1111250">
            <a:lnSpc>
              <a:spcPct val="90000"/>
            </a:lnSpc>
            <a:spcBef>
              <a:spcPct val="0"/>
            </a:spcBef>
            <a:spcAft>
              <a:spcPct val="35000"/>
            </a:spcAft>
            <a:buNone/>
          </a:pPr>
          <a:r>
            <a:rPr lang="uz-Cyrl-UZ" sz="2500" b="1" u="sng" kern="1200" dirty="0">
              <a:latin typeface="Times New Roman" panose="02020603050405020304" pitchFamily="18" charset="0"/>
              <a:cs typeface="Times New Roman" panose="02020603050405020304" pitchFamily="18" charset="0"/>
            </a:rPr>
            <a:t>suv isitishga mo‘ljallangan quyosh kollektorlari;</a:t>
          </a:r>
          <a:endParaRPr lang="ru-RU" sz="2500" kern="1200" dirty="0">
            <a:latin typeface="Times New Roman" panose="02020603050405020304" pitchFamily="18" charset="0"/>
            <a:cs typeface="Times New Roman" panose="02020603050405020304" pitchFamily="18" charset="0"/>
          </a:endParaRPr>
        </a:p>
      </dsp:txBody>
      <dsp:txXfrm>
        <a:off x="205999" y="719727"/>
        <a:ext cx="4876909" cy="1524034"/>
      </dsp:txXfrm>
    </dsp:sp>
    <dsp:sp modelId="{940A16DD-3F74-4DF5-BD30-2FD9212D0697}">
      <dsp:nvSpPr>
        <dsp:cNvPr id="0" name=""/>
        <dsp:cNvSpPr/>
      </dsp:nvSpPr>
      <dsp:spPr>
        <a:xfrm>
          <a:off x="2795" y="499589"/>
          <a:ext cx="1066823" cy="1600235"/>
        </a:xfrm>
        <a:prstGeom prst="rect">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AB31B-5CF1-4441-AE53-4515757A4563}">
      <dsp:nvSpPr>
        <dsp:cNvPr id="0" name=""/>
        <dsp:cNvSpPr/>
      </dsp:nvSpPr>
      <dsp:spPr>
        <a:xfrm>
          <a:off x="5513975" y="719727"/>
          <a:ext cx="4876909" cy="1524034"/>
        </a:xfrm>
        <a:prstGeom prst="rect">
          <a:avLst/>
        </a:prstGeom>
        <a:solidFill>
          <a:srgbClr val="92D050">
            <a:alpha val="4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2279" tIns="95250" rIns="95250" bIns="95250" numCol="1" spcCol="1270" anchor="ctr" anchorCtr="0">
          <a:noAutofit/>
        </a:bodyPr>
        <a:lstStyle/>
        <a:p>
          <a:pPr marL="0" lvl="0" indent="0" algn="ctr" defTabSz="1111250">
            <a:lnSpc>
              <a:spcPct val="90000"/>
            </a:lnSpc>
            <a:spcBef>
              <a:spcPct val="0"/>
            </a:spcBef>
            <a:spcAft>
              <a:spcPct val="35000"/>
            </a:spcAft>
            <a:buNone/>
          </a:pPr>
          <a:r>
            <a:rPr lang="uz-Cyrl-UZ" sz="2500" b="1" u="sng" kern="1200" dirty="0">
              <a:latin typeface="Times New Roman" panose="02020603050405020304" pitchFamily="18" charset="0"/>
              <a:cs typeface="Times New Roman" panose="02020603050405020304" pitchFamily="18" charset="0"/>
            </a:rPr>
            <a:t>elektr energiyasini ishlab chiqarish uchun quyosh fotoelektr tizimlari;</a:t>
          </a:r>
          <a:endParaRPr lang="ru-RU" sz="2500" kern="1200" dirty="0">
            <a:latin typeface="Times New Roman" panose="02020603050405020304" pitchFamily="18" charset="0"/>
            <a:cs typeface="Times New Roman" panose="02020603050405020304" pitchFamily="18" charset="0"/>
          </a:endParaRPr>
        </a:p>
      </dsp:txBody>
      <dsp:txXfrm>
        <a:off x="5513975" y="719727"/>
        <a:ext cx="4876909" cy="1524034"/>
      </dsp:txXfrm>
    </dsp:sp>
    <dsp:sp modelId="{EF984AB9-9E69-49F8-AA28-A24F0A4C70ED}">
      <dsp:nvSpPr>
        <dsp:cNvPr id="0" name=""/>
        <dsp:cNvSpPr/>
      </dsp:nvSpPr>
      <dsp:spPr>
        <a:xfrm>
          <a:off x="5310770" y="499589"/>
          <a:ext cx="1066823" cy="1600235"/>
        </a:xfrm>
        <a:prstGeom prst="rect">
          <a:avLst/>
        </a:prstGeom>
        <a:blipFill rotWithShape="1">
          <a:blip xmlns:r="http://schemas.openxmlformats.org/officeDocument/2006/relationships" r:embed="rId2"/>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36C9D5-DC4B-4F74-BF72-C63AC0496513}">
      <dsp:nvSpPr>
        <dsp:cNvPr id="0" name=""/>
        <dsp:cNvSpPr/>
      </dsp:nvSpPr>
      <dsp:spPr>
        <a:xfrm>
          <a:off x="205999" y="2638317"/>
          <a:ext cx="4876909" cy="1524034"/>
        </a:xfrm>
        <a:prstGeom prst="rect">
          <a:avLst/>
        </a:prstGeom>
        <a:solidFill>
          <a:srgbClr val="92D050">
            <a:alpha val="4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2279" tIns="95250" rIns="95250" bIns="95250" numCol="1" spcCol="1270" anchor="ctr" anchorCtr="0">
          <a:noAutofit/>
        </a:bodyPr>
        <a:lstStyle/>
        <a:p>
          <a:pPr marL="0" lvl="0" indent="0" algn="ctr" defTabSz="1111250">
            <a:lnSpc>
              <a:spcPct val="90000"/>
            </a:lnSpc>
            <a:spcBef>
              <a:spcPct val="0"/>
            </a:spcBef>
            <a:spcAft>
              <a:spcPct val="35000"/>
            </a:spcAft>
            <a:buNone/>
          </a:pPr>
          <a:r>
            <a:rPr lang="uz-Cyrl-UZ" sz="2500" b="1" u="sng" kern="1200" dirty="0">
              <a:latin typeface="Times New Roman" panose="02020603050405020304" pitchFamily="18" charset="0"/>
              <a:cs typeface="Times New Roman" panose="02020603050405020304" pitchFamily="18" charset="0"/>
            </a:rPr>
            <a:t>elektr energiyasini ishlab chiqarish uchun shamol generatorlari;</a:t>
          </a:r>
          <a:endParaRPr lang="ru-RU" sz="2500" kern="1200" dirty="0">
            <a:latin typeface="Times New Roman" panose="02020603050405020304" pitchFamily="18" charset="0"/>
            <a:cs typeface="Times New Roman" panose="02020603050405020304" pitchFamily="18" charset="0"/>
          </a:endParaRPr>
        </a:p>
      </dsp:txBody>
      <dsp:txXfrm>
        <a:off x="205999" y="2638317"/>
        <a:ext cx="4876909" cy="1524034"/>
      </dsp:txXfrm>
    </dsp:sp>
    <dsp:sp modelId="{1A36C6C1-F96F-42E2-9D0E-4EDBACBA0FCA}">
      <dsp:nvSpPr>
        <dsp:cNvPr id="0" name=""/>
        <dsp:cNvSpPr/>
      </dsp:nvSpPr>
      <dsp:spPr>
        <a:xfrm>
          <a:off x="2795" y="2418179"/>
          <a:ext cx="1066823" cy="1600235"/>
        </a:xfrm>
        <a:prstGeom prst="rect">
          <a:avLst/>
        </a:prstGeom>
        <a:blipFill rotWithShape="1">
          <a:blip xmlns:r="http://schemas.openxmlformats.org/officeDocument/2006/relationships" r:embed="rId3"/>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DBFDB-758C-459D-943C-5FBFC2F29525}">
      <dsp:nvSpPr>
        <dsp:cNvPr id="0" name=""/>
        <dsp:cNvSpPr/>
      </dsp:nvSpPr>
      <dsp:spPr>
        <a:xfrm>
          <a:off x="5513975" y="2638317"/>
          <a:ext cx="4876909" cy="1524034"/>
        </a:xfrm>
        <a:prstGeom prst="rect">
          <a:avLst/>
        </a:prstGeom>
        <a:solidFill>
          <a:srgbClr val="92D050">
            <a:alpha val="4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2279" tIns="95250" rIns="95250" bIns="95250" numCol="1" spcCol="1270" anchor="ctr" anchorCtr="0">
          <a:noAutofit/>
        </a:bodyPr>
        <a:lstStyle/>
        <a:p>
          <a:pPr marL="0" lvl="0" indent="0" algn="ctr" defTabSz="1111250">
            <a:lnSpc>
              <a:spcPct val="90000"/>
            </a:lnSpc>
            <a:spcBef>
              <a:spcPct val="0"/>
            </a:spcBef>
            <a:spcAft>
              <a:spcPct val="35000"/>
            </a:spcAft>
            <a:buNone/>
          </a:pPr>
          <a:r>
            <a:rPr lang="uz-Cyrl-UZ" sz="2500" b="1" u="sng" kern="1200" dirty="0">
              <a:latin typeface="Times New Roman" panose="02020603050405020304" pitchFamily="18" charset="0"/>
              <a:cs typeface="Times New Roman" panose="02020603050405020304" pitchFamily="18" charset="0"/>
            </a:rPr>
            <a:t>elektr energiyasi va issiqlik energiyasi ishlab chiqarish uchun biogaz qurilmasi.</a:t>
          </a:r>
          <a:endParaRPr lang="ru-RU" sz="2500" kern="1200" dirty="0">
            <a:latin typeface="Times New Roman" panose="02020603050405020304" pitchFamily="18" charset="0"/>
            <a:cs typeface="Times New Roman" panose="02020603050405020304" pitchFamily="18" charset="0"/>
          </a:endParaRPr>
        </a:p>
      </dsp:txBody>
      <dsp:txXfrm>
        <a:off x="5513975" y="2638317"/>
        <a:ext cx="4876909" cy="1524034"/>
      </dsp:txXfrm>
    </dsp:sp>
    <dsp:sp modelId="{79A908E9-862F-4D62-8443-234147F26F1A}">
      <dsp:nvSpPr>
        <dsp:cNvPr id="0" name=""/>
        <dsp:cNvSpPr/>
      </dsp:nvSpPr>
      <dsp:spPr>
        <a:xfrm>
          <a:off x="5310770" y="2418179"/>
          <a:ext cx="1066823" cy="1600235"/>
        </a:xfrm>
        <a:prstGeom prst="rect">
          <a:avLst/>
        </a:prstGeom>
        <a:blipFill rotWithShape="1">
          <a:blip xmlns:r="http://schemas.openxmlformats.org/officeDocument/2006/relationships" r:embed="rId4"/>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43B255C-B712-4FB7-9E1B-05D80D5587C4}" type="datetimeFigureOut">
              <a:rPr lang="ru-RU" smtClean="0"/>
              <a:t>12.07.2024</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4FDC4986-D1A2-4A42-8560-53BE5835ED72}" type="slidenum">
              <a:rPr lang="ru-RU" smtClean="0"/>
              <a:t>‹#›</a:t>
            </a:fld>
            <a:endParaRPr lang="ru-RU"/>
          </a:p>
        </p:txBody>
      </p:sp>
    </p:spTree>
    <p:extLst>
      <p:ext uri="{BB962C8B-B14F-4D97-AF65-F5344CB8AC3E}">
        <p14:creationId xmlns:p14="http://schemas.microsoft.com/office/powerpoint/2010/main" val="244037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FDC4986-D1A2-4A42-8560-53BE5835ED72}" type="slidenum">
              <a:rPr lang="ru-RU" smtClean="0"/>
              <a:t>10</a:t>
            </a:fld>
            <a:endParaRPr lang="ru-RU"/>
          </a:p>
        </p:txBody>
      </p:sp>
    </p:spTree>
    <p:extLst>
      <p:ext uri="{BB962C8B-B14F-4D97-AF65-F5344CB8AC3E}">
        <p14:creationId xmlns:p14="http://schemas.microsoft.com/office/powerpoint/2010/main" val="362412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349889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253881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CC1D0B-F182-46F7-A67D-12BFEF9C9069}"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8892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327760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CC1D0B-F182-46F7-A67D-12BFEF9C9069}"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661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244426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2619341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116503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334408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371738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214373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404349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187638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91091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220627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CF453A4-4980-4262-8B80-5A67B5F721F9}" type="datetimeFigureOut">
              <a:rPr lang="ru-RU" smtClean="0"/>
              <a:pPr/>
              <a:t>12.07.2024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CC1D0B-F182-46F7-A67D-12BFEF9C9069}" type="slidenum">
              <a:rPr lang="ru-RU" smtClean="0"/>
              <a:pPr/>
              <a:t>‹#›</a:t>
            </a:fld>
            <a:endParaRPr lang="ru-RU"/>
          </a:p>
        </p:txBody>
      </p:sp>
    </p:spTree>
    <p:extLst>
      <p:ext uri="{BB962C8B-B14F-4D97-AF65-F5344CB8AC3E}">
        <p14:creationId xmlns:p14="http://schemas.microsoft.com/office/powerpoint/2010/main" val="287117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CF453A4-4980-4262-8B80-5A67B5F721F9}" type="datetimeFigureOut">
              <a:rPr lang="ru-RU" smtClean="0"/>
              <a:pPr/>
              <a:t>12.07.2024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CC1D0B-F182-46F7-A67D-12BFEF9C9069}" type="slidenum">
              <a:rPr lang="ru-RU" smtClean="0"/>
              <a:pPr/>
              <a:t>‹#›</a:t>
            </a:fld>
            <a:endParaRPr lang="ru-RU"/>
          </a:p>
        </p:txBody>
      </p:sp>
    </p:spTree>
    <p:extLst>
      <p:ext uri="{BB962C8B-B14F-4D97-AF65-F5344CB8AC3E}">
        <p14:creationId xmlns:p14="http://schemas.microsoft.com/office/powerpoint/2010/main" val="3367197413"/>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nrm.uz/contentf?doc=491659_2017-2021_yillarda_o%E2%80%98zbekiston_respublikasini_rivojlantirishning_beshta_ustuvor_yo%E2%80%98nalishi_bo%E2%80%98yicha_harakatlar_strategiyasi_(o%E2%80%98zr_prezidentining_07_02_2017_y_pf-4947-sonli_farmoniga_1-ilova)&amp;products=1_vse_zakonodatelstvo_uzbekistan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5826" y="1172817"/>
            <a:ext cx="10400347" cy="4619213"/>
          </a:xfrm>
          <a:prstGeom prst="rect">
            <a:avLst/>
          </a:prstGeom>
        </p:spPr>
        <p:txBody>
          <a:bodyPr wrap="square">
            <a:spAutoFit/>
          </a:bodyPr>
          <a:lstStyle/>
          <a:p>
            <a:pPr algn="ctr">
              <a:lnSpc>
                <a:spcPct val="115000"/>
              </a:lnSpc>
            </a:pPr>
            <a:r>
              <a:rPr lang="uz-Latn-UZ" sz="1800" b="1" dirty="0">
                <a:effectLst/>
                <a:latin typeface="Times New Roman" panose="02020603050405020304" pitchFamily="18" charset="0"/>
                <a:ea typeface="Times New Roman" panose="02020603050405020304" pitchFamily="18" charset="0"/>
              </a:rPr>
              <a:t>O‘ZBEKISTON RESPUBLIKASI</a:t>
            </a:r>
            <a:endParaRPr lang="ru-RU" sz="1800" dirty="0">
              <a:effectLst/>
              <a:latin typeface="Times New Roman" panose="02020603050405020304" pitchFamily="18" charset="0"/>
              <a:ea typeface="Times New Roman" panose="02020603050405020304" pitchFamily="18" charset="0"/>
            </a:endParaRPr>
          </a:p>
          <a:p>
            <a:pPr algn="ctr">
              <a:lnSpc>
                <a:spcPct val="115000"/>
              </a:lnSpc>
            </a:pPr>
            <a:r>
              <a:rPr lang="uz-Latn-UZ" sz="1800" b="1" dirty="0">
                <a:effectLst/>
                <a:latin typeface="Times New Roman" panose="02020603050405020304" pitchFamily="18" charset="0"/>
                <a:ea typeface="Times New Roman" panose="02020603050405020304" pitchFamily="18" charset="0"/>
              </a:rPr>
              <a:t>OLIY TA’LIM, FAN VA INNOVATSIYALAR VAZIRLIGI</a:t>
            </a:r>
            <a:endParaRPr lang="ru-RU" sz="1800" dirty="0">
              <a:effectLst/>
              <a:latin typeface="Times New Roman" panose="02020603050405020304" pitchFamily="18" charset="0"/>
              <a:ea typeface="Times New Roman" panose="02020603050405020304" pitchFamily="18" charset="0"/>
            </a:endParaRPr>
          </a:p>
          <a:p>
            <a:pPr algn="ctr"/>
            <a:endParaRPr lang="en-US" sz="1800" b="1" dirty="0">
              <a:effectLst/>
              <a:latin typeface="Times New Roman" panose="02020603050405020304" pitchFamily="18" charset="0"/>
              <a:ea typeface="Times New Roman" panose="02020603050405020304" pitchFamily="18" charset="0"/>
            </a:endParaRPr>
          </a:p>
          <a:p>
            <a:pPr algn="ctr"/>
            <a:r>
              <a:rPr lang="uz-Cyrl-UZ" sz="1800" b="1" dirty="0">
                <a:effectLst/>
                <a:latin typeface="Times New Roman" panose="02020603050405020304" pitchFamily="18" charset="0"/>
                <a:ea typeface="Times New Roman" panose="02020603050405020304" pitchFamily="18" charset="0"/>
              </a:rPr>
              <a:t>Toshkent irrigatsiya va qishloq xo‘jaligini mexanizatsiyalash muhandislari instituti” milliy tadqiqot universiteti huzuridagi pedagog kadrlarni qayta tayyorlash va ularning malakasini oshirish tarmoq markazi</a:t>
            </a:r>
            <a:endParaRPr lang="ru-RU" sz="1800" dirty="0">
              <a:effectLst/>
              <a:latin typeface="Times New Roman" panose="02020603050405020304" pitchFamily="18" charset="0"/>
              <a:ea typeface="Times New Roman" panose="02020603050405020304" pitchFamily="18" charset="0"/>
            </a:endParaRPr>
          </a:p>
          <a:p>
            <a:pPr marL="2400300" algn="ctr">
              <a:spcAft>
                <a:spcPts val="0"/>
              </a:spcAft>
            </a:pPr>
            <a:r>
              <a:rPr lang="uz-Cyrl-UZ"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tabLst>
                <a:tab pos="1066800" algn="l"/>
              </a:tabLst>
            </a:pPr>
            <a:r>
              <a:rPr lang="uz-Cyrl-UZ" sz="1800" b="1" dirty="0">
                <a:effectLst/>
                <a:latin typeface="Times New Roman" panose="02020603050405020304" pitchFamily="18" charset="0"/>
                <a:ea typeface="Times New Roman" panose="02020603050405020304" pitchFamily="18" charset="0"/>
              </a:rPr>
              <a:t>“Qishloq xo‘jaligini elektrlashtirish va avtomatlashtirish”</a:t>
            </a:r>
            <a:r>
              <a:rPr lang="uz-Latn-UZ" sz="1800" b="1"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pPr algn="ctr">
              <a:tabLst>
                <a:tab pos="1066800" algn="l"/>
              </a:tabLst>
            </a:pPr>
            <a:r>
              <a:rPr lang="uz-Cyrl-UZ" sz="1800" dirty="0">
                <a:effectLst/>
                <a:latin typeface="Times New Roman" panose="02020603050405020304" pitchFamily="18" charset="0"/>
                <a:ea typeface="Times New Roman" panose="02020603050405020304" pitchFamily="18" charset="0"/>
              </a:rPr>
              <a:t>yo</a:t>
            </a:r>
            <a:r>
              <a:rPr lang="uz-Cyrl-UZ" sz="1800">
                <a:effectLst/>
                <a:latin typeface="Times New Roman" panose="02020603050405020304" pitchFamily="18" charset="0"/>
                <a:ea typeface="Times New Roman" panose="02020603050405020304" pitchFamily="18" charset="0"/>
              </a:rPr>
              <a:t>‘nalishi</a:t>
            </a:r>
            <a:endParaRPr lang="en-US" sz="1800">
              <a:effectLst/>
              <a:latin typeface="Times New Roman" panose="02020603050405020304" pitchFamily="18" charset="0"/>
              <a:ea typeface="Times New Roman" panose="02020603050405020304" pitchFamily="18" charset="0"/>
            </a:endParaRPr>
          </a:p>
          <a:p>
            <a:pPr algn="ctr">
              <a:tabLst>
                <a:tab pos="1066800" algn="l"/>
              </a:tabLst>
            </a:pPr>
            <a:r>
              <a:rPr lang="en-US" sz="2000" b="1">
                <a:latin typeface="Times New Roman" panose="02020603050405020304" pitchFamily="18" charset="0"/>
                <a:cs typeface="Times New Roman" panose="02020603050405020304" pitchFamily="18" charset="0"/>
              </a:rPr>
              <a:t>“QAYTA TIKLANUVCHI ENERGIYA MANBALARI VA TEXNOLOGIYALARI” </a:t>
            </a:r>
          </a:p>
          <a:p>
            <a:pPr algn="ctr">
              <a:tabLst>
                <a:tab pos="1066800" algn="l"/>
              </a:tabLst>
            </a:pPr>
            <a:r>
              <a:rPr lang="en-US" sz="2000">
                <a:latin typeface="Times New Roman" panose="02020603050405020304" pitchFamily="18" charset="0"/>
                <a:cs typeface="Times New Roman" panose="02020603050405020304" pitchFamily="18" charset="0"/>
              </a:rPr>
              <a:t>moduli</a:t>
            </a:r>
            <a:endParaRPr lang="ru-RU" sz="2000" dirty="0">
              <a:latin typeface="Times New Roman" panose="02020603050405020304" pitchFamily="18" charset="0"/>
              <a:cs typeface="Times New Roman" panose="02020603050405020304" pitchFamily="18" charset="0"/>
            </a:endParaRPr>
          </a:p>
          <a:p>
            <a:pPr algn="ctr"/>
            <a:r>
              <a:rPr lang="uz-Cyrl-UZ" sz="2000" dirty="0">
                <a:latin typeface="Times New Roman" panose="02020603050405020304" pitchFamily="18" charset="0"/>
                <a:cs typeface="Times New Roman" panose="02020603050405020304" pitchFamily="18" charset="0"/>
              </a:rPr>
              <a:t> </a:t>
            </a:r>
            <a:r>
              <a:rPr lang="uz-Cyrl-UZ" sz="2000" b="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algn="ctr"/>
            <a:r>
              <a:rPr lang="uz-Cyrl-UZ" sz="2000" b="1">
                <a:latin typeface="Times New Roman" panose="02020603050405020304" pitchFamily="18" charset="0"/>
                <a:cs typeface="Times New Roman" panose="02020603050405020304" pitchFamily="18" charset="0"/>
              </a:rPr>
              <a:t> </a:t>
            </a:r>
            <a:r>
              <a:rPr lang="en-US" b="1">
                <a:latin typeface="Times New Roman" panose="02020603050405020304" pitchFamily="18" charset="0"/>
                <a:ea typeface="Times New Roman" panose="02020603050405020304" pitchFamily="18" charset="0"/>
                <a:cs typeface="Times New Roman" panose="02020603050405020304" pitchFamily="18" charset="0"/>
              </a:rPr>
              <a:t>R</a:t>
            </a:r>
            <a:r>
              <a:rPr lang="uz-Cyrl-UZ" b="1">
                <a:latin typeface="Times New Roman" panose="02020603050405020304" pitchFamily="18" charset="0"/>
                <a:ea typeface="Times New Roman" panose="02020603050405020304" pitchFamily="18" charset="0"/>
                <a:cs typeface="Times New Roman" panose="02020603050405020304" pitchFamily="18" charset="0"/>
              </a:rPr>
              <a:t>ahbar: </a:t>
            </a:r>
            <a:r>
              <a:rPr lang="en-US" b="1">
                <a:latin typeface="Times Uzb Roman"/>
                <a:ea typeface="Times New Roman" panose="02020603050405020304" pitchFamily="18" charset="0"/>
                <a:cs typeface="Times New Roman" panose="02020603050405020304" pitchFamily="18" charset="0"/>
              </a:rPr>
              <a:t>kafedrasi mudiri, dotsent, t.f.n. A.S.Berdishev</a:t>
            </a:r>
            <a:endParaRPr lang="ru-RU" sz="1800" dirty="0">
              <a:effectLst/>
              <a:latin typeface="Times Uzb Roman"/>
              <a:ea typeface="Times New Roman" panose="02020603050405020304" pitchFamily="18" charset="0"/>
              <a:cs typeface="Times New Roman" panose="02020603050405020304" pitchFamily="18" charset="0"/>
            </a:endParaRPr>
          </a:p>
          <a:p>
            <a:pPr algn="ctr">
              <a:lnSpc>
                <a:spcPct val="150000"/>
              </a:lnSpc>
            </a:pPr>
            <a:r>
              <a:rPr lang="uz-Cyrl-UZ" sz="1800" b="1"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p>
            <a:pPr algn="ctr">
              <a:lnSpc>
                <a:spcPct val="150000"/>
              </a:lnSpc>
            </a:pPr>
            <a:r>
              <a:rPr lang="uz-Latn-UZ" sz="1800">
                <a:effectLst/>
                <a:latin typeface="Times New Roman" panose="02020603050405020304" pitchFamily="18" charset="0"/>
                <a:ea typeface="Times New Roman" panose="02020603050405020304" pitchFamily="18" charset="0"/>
              </a:rPr>
              <a:t>“</a:t>
            </a:r>
            <a:r>
              <a:rPr lang="uz-Cyrl-UZ">
                <a:latin typeface="Times New Roman" panose="02020603050405020304" pitchFamily="18" charset="0"/>
              </a:rPr>
              <a:t>Qayta tiklanuvchi energiya manbalarining zamonaviy va istiqbolli energetikadagi o‘rni</a:t>
            </a:r>
            <a:r>
              <a:rPr lang="uz-Latn-UZ" sz="1800">
                <a:effectLst/>
                <a:latin typeface="Times New Roman" panose="02020603050405020304" pitchFamily="18" charset="0"/>
                <a:ea typeface="Times New Roman" panose="02020603050405020304" pitchFamily="18" charset="0"/>
              </a:rPr>
              <a:t>” mavzusi</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3719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96159" y="114725"/>
            <a:ext cx="8199682" cy="646331"/>
          </a:xfrm>
          <a:prstGeom prst="rect">
            <a:avLst/>
          </a:prstGeom>
          <a:solidFill>
            <a:schemeClr val="accent2">
              <a:lumMod val="40000"/>
              <a:lumOff val="60000"/>
            </a:schemeClr>
          </a:solidFill>
        </p:spPr>
        <p:txBody>
          <a:bodyPr wrap="none">
            <a:spAutoFit/>
          </a:bodyPr>
          <a:lstStyle/>
          <a:p>
            <a:pPr algn="ctr"/>
            <a:r>
              <a:rPr lang="uz-Cyrl-UZ" sz="3600" b="1" u="sng" dirty="0">
                <a:latin typeface="Times New Roman" panose="02020603050405020304" pitchFamily="18" charset="0"/>
                <a:cs typeface="Times New Roman" panose="02020603050405020304" pitchFamily="18" charset="0"/>
              </a:rPr>
              <a:t>“Muammoli vaziyat” jadvalini to‘ldiring</a:t>
            </a:r>
            <a:endParaRPr lang="ru-RU" sz="3600"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45381772"/>
              </p:ext>
            </p:extLst>
          </p:nvPr>
        </p:nvGraphicFramePr>
        <p:xfrm>
          <a:off x="1280856" y="914400"/>
          <a:ext cx="10328223" cy="5900328"/>
        </p:xfrm>
        <a:graphic>
          <a:graphicData uri="http://schemas.openxmlformats.org/drawingml/2006/table">
            <a:tbl>
              <a:tblPr firstRow="1" firstCol="1" bandRow="1">
                <a:tableStyleId>{5940675A-B579-460E-94D1-54222C63F5DA}</a:tableStyleId>
              </a:tblPr>
              <a:tblGrid>
                <a:gridCol w="2563981">
                  <a:extLst>
                    <a:ext uri="{9D8B030D-6E8A-4147-A177-3AD203B41FA5}">
                      <a16:colId xmlns:a16="http://schemas.microsoft.com/office/drawing/2014/main" val="20000"/>
                    </a:ext>
                  </a:extLst>
                </a:gridCol>
                <a:gridCol w="3881581">
                  <a:extLst>
                    <a:ext uri="{9D8B030D-6E8A-4147-A177-3AD203B41FA5}">
                      <a16:colId xmlns:a16="http://schemas.microsoft.com/office/drawing/2014/main" val="20001"/>
                    </a:ext>
                  </a:extLst>
                </a:gridCol>
                <a:gridCol w="3882661">
                  <a:extLst>
                    <a:ext uri="{9D8B030D-6E8A-4147-A177-3AD203B41FA5}">
                      <a16:colId xmlns:a16="http://schemas.microsoft.com/office/drawing/2014/main" val="20002"/>
                    </a:ext>
                  </a:extLst>
                </a:gridCol>
              </a:tblGrid>
              <a:tr h="567571">
                <a:tc>
                  <a:txBody>
                    <a:bodyPr/>
                    <a:lstStyle/>
                    <a:p>
                      <a:pPr algn="ctr">
                        <a:lnSpc>
                          <a:spcPct val="107000"/>
                        </a:lnSpc>
                        <a:spcAft>
                          <a:spcPts val="800"/>
                        </a:spcAft>
                      </a:pP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V</a:t>
                      </a: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aziyatdagi muammolar turi</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9525" marB="0">
                    <a:solidFill>
                      <a:schemeClr val="accent5">
                        <a:lumMod val="40000"/>
                        <a:lumOff val="60000"/>
                      </a:schemeClr>
                    </a:solidFill>
                  </a:tcPr>
                </a:tc>
                <a:tc>
                  <a:txBody>
                    <a:bodyPr/>
                    <a:lstStyle/>
                    <a:p>
                      <a:pPr algn="ctr">
                        <a:lnSpc>
                          <a:spcPct val="107000"/>
                        </a:lnSpc>
                        <a:spcAft>
                          <a:spcPts val="800"/>
                        </a:spcAft>
                      </a:pPr>
                      <a:r>
                        <a:rPr lang="uz-Cyrl-UZ" sz="18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Muammoli vaziyatning kelib chiqish sabablari</a:t>
                      </a:r>
                      <a:endParaRPr lang="ru-RU" sz="1800" b="1">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9525" marB="0">
                    <a:solidFill>
                      <a:schemeClr val="accent5">
                        <a:lumMod val="40000"/>
                        <a:lumOff val="60000"/>
                      </a:schemeClr>
                    </a:solidFill>
                  </a:tcPr>
                </a:tc>
                <a:tc>
                  <a:txBody>
                    <a:bodyPr/>
                    <a:lstStyle/>
                    <a:p>
                      <a:pPr algn="ctr">
                        <a:lnSpc>
                          <a:spcPct val="107000"/>
                        </a:lnSpc>
                        <a:spcAft>
                          <a:spcPts val="800"/>
                        </a:spcAft>
                      </a:pP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V</a:t>
                      </a: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aziyatdagi muammolar </a:t>
                      </a:r>
                      <a:r>
                        <a:rPr lang="en-US" sz="18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yechimi</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9525" marB="0">
                    <a:solidFill>
                      <a:schemeClr val="accent5">
                        <a:lumMod val="40000"/>
                        <a:lumOff val="60000"/>
                      </a:schemeClr>
                    </a:solidFill>
                  </a:tcPr>
                </a:tc>
                <a:extLst>
                  <a:ext uri="{0D108BD9-81ED-4DB2-BD59-A6C34878D82A}">
                    <a16:rowId xmlns:a16="http://schemas.microsoft.com/office/drawing/2014/main" val="10000"/>
                  </a:ext>
                </a:extLst>
              </a:tr>
              <a:tr h="1460581">
                <a:tc>
                  <a:txBody>
                    <a:bodyPr/>
                    <a:lstStyle/>
                    <a:p>
                      <a:pPr algn="ctr">
                        <a:lnSpc>
                          <a:spcPct val="107000"/>
                        </a:lnSpc>
                        <a:spcAft>
                          <a:spcPts val="800"/>
                        </a:spcAft>
                      </a:pP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1-</a:t>
                      </a: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muammo:</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Qishloq a</a:t>
                      </a:r>
                      <a:r>
                        <a:rPr lang="en-US"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oli yashash punktlarida</a:t>
                      </a:r>
                      <a:r>
                        <a:rPr lang="en-US"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energiya uzilishlari</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nchor="ctr">
                    <a:solidFill>
                      <a:schemeClr val="accent5">
                        <a:lumMod val="40000"/>
                        <a:lumOff val="60000"/>
                      </a:schemeClr>
                    </a:solidFill>
                  </a:tcPr>
                </a:tc>
                <a:tc>
                  <a:txBody>
                    <a:bodyPr/>
                    <a:lstStyle/>
                    <a:p>
                      <a:pPr algn="just">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44" marR="54244" marT="0" marB="0">
                    <a:solidFill>
                      <a:schemeClr val="accent5">
                        <a:lumMod val="40000"/>
                        <a:lumOff val="60000"/>
                      </a:schemeClr>
                    </a:solidFill>
                  </a:tcPr>
                </a:tc>
                <a:tc>
                  <a:txBody>
                    <a:bodyPr/>
                    <a:lstStyle/>
                    <a:p>
                      <a:pPr algn="just">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44" marR="54244" marT="0" marB="0">
                    <a:solidFill>
                      <a:schemeClr val="accent5">
                        <a:lumMod val="40000"/>
                        <a:lumOff val="60000"/>
                      </a:schemeClr>
                    </a:solidFill>
                  </a:tcPr>
                </a:tc>
                <a:extLst>
                  <a:ext uri="{0D108BD9-81ED-4DB2-BD59-A6C34878D82A}">
                    <a16:rowId xmlns:a16="http://schemas.microsoft.com/office/drawing/2014/main" val="10001"/>
                  </a:ext>
                </a:extLst>
              </a:tr>
              <a:tr h="1922441">
                <a:tc>
                  <a:txBody>
                    <a:bodyPr/>
                    <a:lstStyle/>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2-muammo:</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Elektr energiyasining uzilishlari natijasida yuzaga keladigan nuqsonlar</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nchor="ctr">
                    <a:solidFill>
                      <a:schemeClr val="accent5">
                        <a:lumMod val="40000"/>
                        <a:lumOff val="60000"/>
                      </a:schemeClr>
                    </a:solidFill>
                  </a:tcPr>
                </a:tc>
                <a:tc>
                  <a:txBody>
                    <a:bodyPr/>
                    <a:lstStyle/>
                    <a:p>
                      <a:pPr algn="just">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44" marR="54244" marT="0" marB="0">
                    <a:solidFill>
                      <a:schemeClr val="accent5">
                        <a:lumMod val="40000"/>
                        <a:lumOff val="60000"/>
                      </a:schemeClr>
                    </a:solidFill>
                  </a:tcPr>
                </a:tc>
                <a:tc>
                  <a:txBody>
                    <a:bodyPr/>
                    <a:lstStyle/>
                    <a:p>
                      <a:pPr algn="just">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44" marR="54244" marT="0" marB="0">
                    <a:solidFill>
                      <a:schemeClr val="accent5">
                        <a:lumMod val="40000"/>
                        <a:lumOff val="60000"/>
                      </a:schemeClr>
                    </a:solidFill>
                  </a:tcPr>
                </a:tc>
                <a:extLst>
                  <a:ext uri="{0D108BD9-81ED-4DB2-BD59-A6C34878D82A}">
                    <a16:rowId xmlns:a16="http://schemas.microsoft.com/office/drawing/2014/main" val="10002"/>
                  </a:ext>
                </a:extLst>
              </a:tr>
              <a:tr h="1935265">
                <a:tc>
                  <a:txBody>
                    <a:bodyPr/>
                    <a:lstStyle/>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3-muammo:</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Elektr qurilmalarini noto‘g‘ri tanlash</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nchor="ctr">
                    <a:solidFill>
                      <a:schemeClr val="accent5">
                        <a:lumMod val="40000"/>
                        <a:lumOff val="60000"/>
                      </a:schemeClr>
                    </a:solidFill>
                  </a:tcPr>
                </a:tc>
                <a:tc>
                  <a:txBody>
                    <a:bodyPr/>
                    <a:lstStyle/>
                    <a:p>
                      <a:pPr algn="just">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44" marR="54244" marT="0" marB="0">
                    <a:solidFill>
                      <a:schemeClr val="accent5">
                        <a:lumMod val="40000"/>
                        <a:lumOff val="60000"/>
                      </a:schemeClr>
                    </a:solidFill>
                  </a:tcPr>
                </a:tc>
                <a:tc>
                  <a:txBody>
                    <a:bodyPr/>
                    <a:lstStyle/>
                    <a:p>
                      <a:pPr algn="just">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244" marR="54244" marT="0" marB="0">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3" name="Прямоугольник 2"/>
          <p:cNvSpPr/>
          <p:nvPr/>
        </p:nvSpPr>
        <p:spPr>
          <a:xfrm>
            <a:off x="3873795" y="1483871"/>
            <a:ext cx="3852472" cy="13862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u="sng" dirty="0">
                <a:solidFill>
                  <a:srgbClr val="FF0000"/>
                </a:solidFill>
              </a:rPr>
              <a:t>Ayrim aholi yashash joylarida elektr energiyaning taqchilligi</a:t>
            </a:r>
            <a:endParaRPr lang="ru-RU" dirty="0">
              <a:solidFill>
                <a:srgbClr val="FF0000"/>
              </a:solidFill>
            </a:endParaRPr>
          </a:p>
        </p:txBody>
      </p:sp>
      <p:sp>
        <p:nvSpPr>
          <p:cNvPr id="6" name="Прямоугольник 5"/>
          <p:cNvSpPr/>
          <p:nvPr/>
        </p:nvSpPr>
        <p:spPr>
          <a:xfrm>
            <a:off x="3873796" y="2927136"/>
            <a:ext cx="3852472" cy="18783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u="sng" dirty="0">
                <a:solidFill>
                  <a:srgbClr val="FF0000"/>
                </a:solidFill>
              </a:rPr>
              <a:t>Elektr energiyasida uzilishlar bo‘lganda kuchlanish</a:t>
            </a:r>
            <a:r>
              <a:rPr lang="en-US" u="sng" dirty="0" err="1">
                <a:solidFill>
                  <a:srgbClr val="FF0000"/>
                </a:solidFill>
              </a:rPr>
              <a:t>ni</a:t>
            </a:r>
            <a:r>
              <a:rPr lang="uz-Cyrl-UZ" u="sng" dirty="0">
                <a:solidFill>
                  <a:srgbClr val="FF0000"/>
                </a:solidFill>
              </a:rPr>
              <a:t> avtomatik rostlash imkoniyati bo‘lmaydi, ish hajmi ortadi, mahsulot sifati yomonlashadi</a:t>
            </a:r>
            <a:endParaRPr lang="ru-RU" dirty="0">
              <a:solidFill>
                <a:srgbClr val="FF0000"/>
              </a:solidFill>
            </a:endParaRPr>
          </a:p>
        </p:txBody>
      </p:sp>
      <p:sp>
        <p:nvSpPr>
          <p:cNvPr id="7" name="Прямоугольник 6"/>
          <p:cNvSpPr/>
          <p:nvPr/>
        </p:nvSpPr>
        <p:spPr>
          <a:xfrm>
            <a:off x="3873796" y="4862510"/>
            <a:ext cx="3852472" cy="18807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u="sng" dirty="0">
                <a:solidFill>
                  <a:srgbClr val="FF0000"/>
                </a:solidFill>
              </a:rPr>
              <a:t>Muqobil energiya manbalarini himoyalashda qurilmalar noto‘g‘ri tanlash oqibatida qurilmaning ishdan chiqish ehtimoli ortadi, ishlab chiqarish intensivligi kamayadi</a:t>
            </a:r>
            <a:endParaRPr lang="ru-RU" dirty="0">
              <a:solidFill>
                <a:srgbClr val="FF0000"/>
              </a:solidFill>
            </a:endParaRPr>
          </a:p>
        </p:txBody>
      </p:sp>
      <p:sp>
        <p:nvSpPr>
          <p:cNvPr id="9" name="Прямоугольник 8"/>
          <p:cNvSpPr/>
          <p:nvPr/>
        </p:nvSpPr>
        <p:spPr>
          <a:xfrm>
            <a:off x="7756607" y="1483871"/>
            <a:ext cx="3852472" cy="13819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u="sng" dirty="0">
                <a:solidFill>
                  <a:srgbClr val="FF0000"/>
                </a:solidFill>
              </a:rPr>
              <a:t>Muqobil energiya manbalarini aholi yashash punktlarida qo‘llash</a:t>
            </a:r>
            <a:endParaRPr lang="ru-RU" dirty="0">
              <a:solidFill>
                <a:srgbClr val="FF0000"/>
              </a:solidFill>
            </a:endParaRPr>
          </a:p>
        </p:txBody>
      </p:sp>
      <p:sp>
        <p:nvSpPr>
          <p:cNvPr id="10" name="Прямоугольник 9"/>
          <p:cNvSpPr/>
          <p:nvPr/>
        </p:nvSpPr>
        <p:spPr>
          <a:xfrm>
            <a:off x="7756607" y="2922814"/>
            <a:ext cx="3852472" cy="187839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u="sng" dirty="0">
                <a:solidFill>
                  <a:srgbClr val="FF0000"/>
                </a:solidFill>
              </a:rPr>
              <a:t>Aholi yashash punktlarida rezerv va muqobil energiya manbalarini o‘rnatish lozim</a:t>
            </a:r>
            <a:endParaRPr lang="ru-RU" dirty="0">
              <a:solidFill>
                <a:srgbClr val="FF0000"/>
              </a:solidFill>
            </a:endParaRPr>
          </a:p>
        </p:txBody>
      </p:sp>
      <p:sp>
        <p:nvSpPr>
          <p:cNvPr id="11" name="Прямоугольник 10"/>
          <p:cNvSpPr/>
          <p:nvPr/>
        </p:nvSpPr>
        <p:spPr>
          <a:xfrm>
            <a:off x="7756072" y="4862510"/>
            <a:ext cx="3852472" cy="18807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u="sng" dirty="0">
                <a:solidFill>
                  <a:srgbClr val="FF0000"/>
                </a:solidFill>
              </a:rPr>
              <a:t>Elektr qukrilmalarini belgilangan me’yorlar, hisob-kitoblar asosida to‘g‘ri tanlash kerak</a:t>
            </a:r>
            <a:endParaRPr lang="ru-RU" dirty="0">
              <a:solidFill>
                <a:srgbClr val="FF0000"/>
              </a:solidFill>
            </a:endParaRPr>
          </a:p>
        </p:txBody>
      </p:sp>
    </p:spTree>
    <p:extLst>
      <p:ext uri="{BB962C8B-B14F-4D97-AF65-F5344CB8AC3E}">
        <p14:creationId xmlns:p14="http://schemas.microsoft.com/office/powerpoint/2010/main" val="30379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ppt_w</p:attrName>
                                        </p:attrNameLst>
                                      </p:cBhvr>
                                      <p:tavLst>
                                        <p:tav tm="0" fmla="#ppt_w*sin(2.5*pi*$)">
                                          <p:val>
                                            <p:fltVal val="0"/>
                                          </p:val>
                                        </p:tav>
                                        <p:tav tm="100000">
                                          <p:val>
                                            <p:fltVal val="1"/>
                                          </p:val>
                                        </p:tav>
                                      </p:tavLst>
                                    </p:anim>
                                    <p:anim calcmode="lin" valueType="num">
                                      <p:cBhvr>
                                        <p:cTn id="31"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par>
                                <p:cTn id="50" presetID="26"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80">
                                          <p:stCondLst>
                                            <p:cond delay="0"/>
                                          </p:stCondLst>
                                        </p:cTn>
                                        <p:tgtEl>
                                          <p:spTgt spid="10"/>
                                        </p:tgtEl>
                                      </p:cBhvr>
                                    </p:animEffect>
                                    <p:anim calcmode="lin" valueType="num">
                                      <p:cBhvr>
                                        <p:cTn id="5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8" dur="26">
                                          <p:stCondLst>
                                            <p:cond delay="650"/>
                                          </p:stCondLst>
                                        </p:cTn>
                                        <p:tgtEl>
                                          <p:spTgt spid="10"/>
                                        </p:tgtEl>
                                      </p:cBhvr>
                                      <p:to x="100000" y="60000"/>
                                    </p:animScale>
                                    <p:animScale>
                                      <p:cBhvr>
                                        <p:cTn id="59" dur="166" decel="50000">
                                          <p:stCondLst>
                                            <p:cond delay="676"/>
                                          </p:stCondLst>
                                        </p:cTn>
                                        <p:tgtEl>
                                          <p:spTgt spid="10"/>
                                        </p:tgtEl>
                                      </p:cBhvr>
                                      <p:to x="100000" y="100000"/>
                                    </p:animScale>
                                    <p:animScale>
                                      <p:cBhvr>
                                        <p:cTn id="60" dur="26">
                                          <p:stCondLst>
                                            <p:cond delay="1312"/>
                                          </p:stCondLst>
                                        </p:cTn>
                                        <p:tgtEl>
                                          <p:spTgt spid="10"/>
                                        </p:tgtEl>
                                      </p:cBhvr>
                                      <p:to x="100000" y="80000"/>
                                    </p:animScale>
                                    <p:animScale>
                                      <p:cBhvr>
                                        <p:cTn id="61" dur="166" decel="50000">
                                          <p:stCondLst>
                                            <p:cond delay="1338"/>
                                          </p:stCondLst>
                                        </p:cTn>
                                        <p:tgtEl>
                                          <p:spTgt spid="10"/>
                                        </p:tgtEl>
                                      </p:cBhvr>
                                      <p:to x="100000" y="100000"/>
                                    </p:animScale>
                                    <p:animScale>
                                      <p:cBhvr>
                                        <p:cTn id="62" dur="26">
                                          <p:stCondLst>
                                            <p:cond delay="1642"/>
                                          </p:stCondLst>
                                        </p:cTn>
                                        <p:tgtEl>
                                          <p:spTgt spid="10"/>
                                        </p:tgtEl>
                                      </p:cBhvr>
                                      <p:to x="100000" y="90000"/>
                                    </p:animScale>
                                    <p:animScale>
                                      <p:cBhvr>
                                        <p:cTn id="63" dur="166" decel="50000">
                                          <p:stCondLst>
                                            <p:cond delay="1668"/>
                                          </p:stCondLst>
                                        </p:cTn>
                                        <p:tgtEl>
                                          <p:spTgt spid="10"/>
                                        </p:tgtEl>
                                      </p:cBhvr>
                                      <p:to x="100000" y="100000"/>
                                    </p:animScale>
                                    <p:animScale>
                                      <p:cBhvr>
                                        <p:cTn id="64" dur="26">
                                          <p:stCondLst>
                                            <p:cond delay="1808"/>
                                          </p:stCondLst>
                                        </p:cTn>
                                        <p:tgtEl>
                                          <p:spTgt spid="10"/>
                                        </p:tgtEl>
                                      </p:cBhvr>
                                      <p:to x="100000" y="95000"/>
                                    </p:animScale>
                                    <p:animScale>
                                      <p:cBhvr>
                                        <p:cTn id="65" dur="166" decel="50000">
                                          <p:stCondLst>
                                            <p:cond delay="1834"/>
                                          </p:stCondLst>
                                        </p:cTn>
                                        <p:tgtEl>
                                          <p:spTgt spid="10"/>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80">
                                          <p:stCondLst>
                                            <p:cond delay="0"/>
                                          </p:stCondLst>
                                        </p:cTn>
                                        <p:tgtEl>
                                          <p:spTgt spid="11"/>
                                        </p:tgtEl>
                                      </p:cBhvr>
                                    </p:animEffect>
                                    <p:anim calcmode="lin" valueType="num">
                                      <p:cBhvr>
                                        <p:cTn id="6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4" dur="26">
                                          <p:stCondLst>
                                            <p:cond delay="650"/>
                                          </p:stCondLst>
                                        </p:cTn>
                                        <p:tgtEl>
                                          <p:spTgt spid="11"/>
                                        </p:tgtEl>
                                      </p:cBhvr>
                                      <p:to x="100000" y="60000"/>
                                    </p:animScale>
                                    <p:animScale>
                                      <p:cBhvr>
                                        <p:cTn id="75" dur="166" decel="50000">
                                          <p:stCondLst>
                                            <p:cond delay="676"/>
                                          </p:stCondLst>
                                        </p:cTn>
                                        <p:tgtEl>
                                          <p:spTgt spid="11"/>
                                        </p:tgtEl>
                                      </p:cBhvr>
                                      <p:to x="100000" y="100000"/>
                                    </p:animScale>
                                    <p:animScale>
                                      <p:cBhvr>
                                        <p:cTn id="76" dur="26">
                                          <p:stCondLst>
                                            <p:cond delay="1312"/>
                                          </p:stCondLst>
                                        </p:cTn>
                                        <p:tgtEl>
                                          <p:spTgt spid="11"/>
                                        </p:tgtEl>
                                      </p:cBhvr>
                                      <p:to x="100000" y="80000"/>
                                    </p:animScale>
                                    <p:animScale>
                                      <p:cBhvr>
                                        <p:cTn id="77" dur="166" decel="50000">
                                          <p:stCondLst>
                                            <p:cond delay="1338"/>
                                          </p:stCondLst>
                                        </p:cTn>
                                        <p:tgtEl>
                                          <p:spTgt spid="11"/>
                                        </p:tgtEl>
                                      </p:cBhvr>
                                      <p:to x="100000" y="100000"/>
                                    </p:animScale>
                                    <p:animScale>
                                      <p:cBhvr>
                                        <p:cTn id="78" dur="26">
                                          <p:stCondLst>
                                            <p:cond delay="1642"/>
                                          </p:stCondLst>
                                        </p:cTn>
                                        <p:tgtEl>
                                          <p:spTgt spid="11"/>
                                        </p:tgtEl>
                                      </p:cBhvr>
                                      <p:to x="100000" y="90000"/>
                                    </p:animScale>
                                    <p:animScale>
                                      <p:cBhvr>
                                        <p:cTn id="79" dur="166" decel="50000">
                                          <p:stCondLst>
                                            <p:cond delay="1668"/>
                                          </p:stCondLst>
                                        </p:cTn>
                                        <p:tgtEl>
                                          <p:spTgt spid="11"/>
                                        </p:tgtEl>
                                      </p:cBhvr>
                                      <p:to x="100000" y="100000"/>
                                    </p:animScale>
                                    <p:animScale>
                                      <p:cBhvr>
                                        <p:cTn id="80" dur="26">
                                          <p:stCondLst>
                                            <p:cond delay="1808"/>
                                          </p:stCondLst>
                                        </p:cTn>
                                        <p:tgtEl>
                                          <p:spTgt spid="11"/>
                                        </p:tgtEl>
                                      </p:cBhvr>
                                      <p:to x="100000" y="95000"/>
                                    </p:animScale>
                                    <p:animScale>
                                      <p:cBhvr>
                                        <p:cTn id="8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5677" y="4410617"/>
            <a:ext cx="8553979" cy="2030428"/>
          </a:xfrm>
          <a:prstGeom prst="rect">
            <a:avLst/>
          </a:prstGeom>
        </p:spPr>
        <p:txBody>
          <a:bodyPr wrap="square">
            <a:spAutoFit/>
          </a:bodyPr>
          <a:lstStyle/>
          <a:p>
            <a:pPr algn="just">
              <a:lnSpc>
                <a:spcPct val="107000"/>
              </a:lnSpc>
              <a:spcAft>
                <a:spcPts val="800"/>
              </a:spcAft>
            </a:pPr>
            <a:r>
              <a:rPr lang="uz-Cyrl-UZ" sz="2000" b="1" dirty="0">
                <a:effectLst/>
                <a:latin typeface="Times New Roman" panose="02020603050405020304" pitchFamily="18" charset="0"/>
                <a:ea typeface="Calibri" panose="020F0502020204030204" pitchFamily="34" charset="0"/>
                <a:cs typeface="Times New Roman" panose="02020603050405020304" pitchFamily="18" charset="0"/>
              </a:rPr>
              <a:t>Metodning mavzuga qo‘llanilishi: </a:t>
            </a:r>
            <a:r>
              <a:rPr lang="uz-Cyrl-UZ" sz="2000" dirty="0">
                <a:effectLst/>
                <a:latin typeface="Times New Roman" panose="02020603050405020304" pitchFamily="18" charset="0"/>
                <a:ea typeface="Calibri" panose="020F0502020204030204" pitchFamily="34" charset="0"/>
                <a:cs typeface="Times New Roman" panose="02020603050405020304" pitchFamily="18" charset="0"/>
              </a:rPr>
              <a:t>Energiyani ishlab chiqarishning noan’anaviy texnologiyalarining bir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uz-Cyrl-UZ" sz="2000" dirty="0">
                <a:effectLst/>
                <a:latin typeface="Times New Roman" panose="02020603050405020304" pitchFamily="18" charset="0"/>
                <a:ea typeface="Calibri" panose="020F0502020204030204" pitchFamily="34" charset="0"/>
                <a:cs typeface="Times New Roman" panose="02020603050405020304" pitchFamily="18" charset="0"/>
              </a:rPr>
              <a:t>biriga o‘shshash taraflarini topiladi. </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z-Cyrl-UZ" sz="2000" b="1" u="sng" dirty="0">
                <a:effectLst/>
                <a:latin typeface="Times New Roman" panose="02020603050405020304" pitchFamily="18" charset="0"/>
                <a:ea typeface="Calibri" panose="020F0502020204030204" pitchFamily="34" charset="0"/>
                <a:cs typeface="Times New Roman" panose="02020603050405020304" pitchFamily="18" charset="0"/>
              </a:rPr>
              <a:t>1. Shamol elektr stansiyasi.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z-Cyrl-UZ" sz="2000" b="1" u="sng" dirty="0">
                <a:effectLst/>
                <a:latin typeface="Times New Roman" panose="02020603050405020304" pitchFamily="18" charset="0"/>
                <a:ea typeface="Calibri" panose="020F0502020204030204" pitchFamily="34" charset="0"/>
                <a:cs typeface="Times New Roman" panose="02020603050405020304" pitchFamily="18" charset="0"/>
              </a:rPr>
              <a:t>2. Suv elektr stansiyasi.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z-Cyrl-UZ" sz="2000" b="1" u="sng" dirty="0">
                <a:effectLst/>
                <a:latin typeface="Times New Roman" panose="02020603050405020304" pitchFamily="18" charset="0"/>
                <a:ea typeface="Calibri" panose="020F0502020204030204" pitchFamily="34" charset="0"/>
                <a:cs typeface="Times New Roman" panose="02020603050405020304" pitchFamily="18" charset="0"/>
              </a:rPr>
              <a:t>3. Quyosh issiqlik elektr stansiyalari.</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9492223" y="117135"/>
            <a:ext cx="2476620" cy="954107"/>
          </a:xfrm>
          <a:prstGeom prst="rect">
            <a:avLst/>
          </a:prstGeom>
        </p:spPr>
        <p:txBody>
          <a:bodyPr wrap="square">
            <a:spAutoFit/>
          </a:bodyPr>
          <a:lstStyle/>
          <a:p>
            <a:pPr algn="ctr"/>
            <a:r>
              <a:rPr lang="uz-Cyrl-UZ" sz="2800" b="1" dirty="0">
                <a:latin typeface="Times New Roman" panose="02020603050405020304" pitchFamily="18" charset="0"/>
                <a:ea typeface="Times New Roman" panose="02020603050405020304" pitchFamily="18" charset="0"/>
              </a:rPr>
              <a:t>“</a:t>
            </a:r>
            <a:r>
              <a:rPr lang="en-US" sz="2800" b="1" dirty="0">
                <a:latin typeface="Times New Roman" panose="02020603050405020304" pitchFamily="18" charset="0"/>
                <a:ea typeface="Times New Roman" panose="02020603050405020304" pitchFamily="18" charset="0"/>
              </a:rPr>
              <a:t>Venn </a:t>
            </a:r>
            <a:r>
              <a:rPr lang="en-US" sz="2800" b="1" dirty="0" err="1">
                <a:latin typeface="Times New Roman" panose="02020603050405020304" pitchFamily="18" charset="0"/>
                <a:ea typeface="Times New Roman" panose="02020603050405020304" pitchFamily="18" charset="0"/>
              </a:rPr>
              <a:t>diagrammasi</a:t>
            </a:r>
            <a:r>
              <a:rPr lang="uz-Cyrl-UZ" sz="2800" b="1" dirty="0">
                <a:latin typeface="Times New Roman" panose="02020603050405020304" pitchFamily="18" charset="0"/>
                <a:ea typeface="Times New Roman" panose="02020603050405020304" pitchFamily="18" charset="0"/>
              </a:rPr>
              <a:t>”</a:t>
            </a:r>
            <a:endParaRPr lang="ru-RU" sz="2800" b="1" dirty="0"/>
          </a:p>
        </p:txBody>
      </p:sp>
      <p:pic>
        <p:nvPicPr>
          <p:cNvPr id="6" name="Рисунок 5">
            <a:extLst>
              <a:ext uri="{FF2B5EF4-FFF2-40B4-BE49-F238E27FC236}">
                <a16:creationId xmlns:a16="http://schemas.microsoft.com/office/drawing/2014/main" id="{17519108-1ADF-4833-B4DB-31E304E991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36982" y="117135"/>
            <a:ext cx="7559298" cy="4293482"/>
          </a:xfrm>
          <a:prstGeom prst="rect">
            <a:avLst/>
          </a:prstGeom>
          <a:noFill/>
          <a:ln>
            <a:noFill/>
          </a:ln>
        </p:spPr>
      </p:pic>
    </p:spTree>
    <p:extLst>
      <p:ext uri="{BB962C8B-B14F-4D97-AF65-F5344CB8AC3E}">
        <p14:creationId xmlns:p14="http://schemas.microsoft.com/office/powerpoint/2010/main" val="294980110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a:grpSpLocks/>
          </p:cNvGrpSpPr>
          <p:nvPr/>
        </p:nvGrpSpPr>
        <p:grpSpPr bwMode="auto">
          <a:xfrm>
            <a:off x="922623" y="898906"/>
            <a:ext cx="10346754" cy="5306517"/>
            <a:chOff x="1175" y="1273"/>
            <a:chExt cx="61608" cy="27524"/>
          </a:xfrm>
        </p:grpSpPr>
        <p:sp>
          <p:nvSpPr>
            <p:cNvPr id="6" name="Полилиния 36"/>
            <p:cNvSpPr>
              <a:spLocks/>
            </p:cNvSpPr>
            <p:nvPr/>
          </p:nvSpPr>
          <p:spPr bwMode="auto">
            <a:xfrm>
              <a:off x="1175" y="1273"/>
              <a:ext cx="28223" cy="13364"/>
            </a:xfrm>
            <a:custGeom>
              <a:avLst/>
              <a:gdLst>
                <a:gd name="T0" fmla="*/ 0 w 2822218"/>
                <a:gd name="T1" fmla="*/ 0 h 881943"/>
                <a:gd name="T2" fmla="*/ 2822218 w 2822218"/>
                <a:gd name="T3" fmla="*/ 0 h 881943"/>
                <a:gd name="T4" fmla="*/ 2822218 w 2822218"/>
                <a:gd name="T5" fmla="*/ 1772399 h 881943"/>
                <a:gd name="T6" fmla="*/ 0 w 2822218"/>
                <a:gd name="T7" fmla="*/ 1772399 h 881943"/>
                <a:gd name="T8" fmla="*/ 0 w 2822218"/>
                <a:gd name="T9" fmla="*/ 0 h 881943"/>
                <a:gd name="T10" fmla="*/ 0 60000 65536"/>
                <a:gd name="T11" fmla="*/ 0 60000 65536"/>
                <a:gd name="T12" fmla="*/ 0 60000 65536"/>
                <a:gd name="T13" fmla="*/ 0 60000 65536"/>
                <a:gd name="T14" fmla="*/ 0 60000 65536"/>
                <a:gd name="T15" fmla="*/ 0 w 2822218"/>
                <a:gd name="T16" fmla="*/ 0 h 881943"/>
                <a:gd name="T17" fmla="*/ 2822218 w 2822218"/>
                <a:gd name="T18" fmla="*/ 881943 h 881943"/>
              </a:gdLst>
              <a:ahLst/>
              <a:cxnLst>
                <a:cxn ang="T10">
                  <a:pos x="T0" y="T1"/>
                </a:cxn>
                <a:cxn ang="T11">
                  <a:pos x="T2" y="T3"/>
                </a:cxn>
                <a:cxn ang="T12">
                  <a:pos x="T4" y="T5"/>
                </a:cxn>
                <a:cxn ang="T13">
                  <a:pos x="T6" y="T7"/>
                </a:cxn>
                <a:cxn ang="T14">
                  <a:pos x="T8" y="T9"/>
                </a:cxn>
              </a:cxnLst>
              <a:rect l="T15" t="T16" r="T17" b="T18"/>
              <a:pathLst>
                <a:path w="2822218" h="881943">
                  <a:moveTo>
                    <a:pt x="0" y="0"/>
                  </a:moveTo>
                  <a:lnTo>
                    <a:pt x="2822218" y="0"/>
                  </a:lnTo>
                  <a:lnTo>
                    <a:pt x="2822218" y="881943"/>
                  </a:lnTo>
                  <a:lnTo>
                    <a:pt x="0" y="881943"/>
                  </a:lnTo>
                  <a:lnTo>
                    <a:pt x="0" y="0"/>
                  </a:lnTo>
                  <a:close/>
                </a:path>
              </a:pathLst>
            </a:custGeom>
            <a:solidFill>
              <a:srgbClr val="FFFFFF">
                <a:alpha val="39999"/>
              </a:srgbClr>
            </a:solidFill>
            <a:ln w="6350">
              <a:solidFill>
                <a:srgbClr val="5B9BD5"/>
              </a:solidFill>
              <a:miter lim="800000"/>
              <a:headEnd/>
              <a:tailEnd/>
            </a:ln>
          </p:spPr>
          <p:txBody>
            <a:bodyPr vert="horz" wrap="square" lIns="597370" tIns="38100" rIns="38100" bIns="38100" numCol="1" anchor="t" anchorCtr="0" compatLnSpc="1">
              <a:prstTxWarp prst="textNoShape">
                <a:avLst/>
              </a:prstTxWarp>
            </a:bodyPr>
            <a:lstStyle>
              <a:lvl1pPr indent="904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spcAft>
                  <a:spcPts val="800"/>
                </a:spcAft>
              </a:pPr>
              <a:r>
                <a:rPr lang="en-US" sz="1600" b="1" u="sng" dirty="0">
                  <a:latin typeface="Times New Roman" panose="02020603050405020304" pitchFamily="18" charset="0"/>
                  <a:ea typeface="Calibri" panose="020F0502020204030204" pitchFamily="34" charset="0"/>
                  <a:cs typeface="Times New Roman" panose="02020603050405020304" pitchFamily="18" charset="0"/>
                </a:rPr>
                <a:t>Test:   </a:t>
              </a:r>
            </a:p>
            <a:p>
              <a:pPr algn="ctr">
                <a:lnSpc>
                  <a:spcPct val="107000"/>
                </a:lnSpc>
                <a:spcAft>
                  <a:spcPts val="800"/>
                </a:spcAft>
              </a:pPr>
              <a:r>
                <a:rPr lang="uz-Cyrl-UZ" sz="1600" b="1" u="sng" dirty="0">
                  <a:effectLst/>
                  <a:latin typeface="Times New Roman" panose="02020603050405020304" pitchFamily="18" charset="0"/>
                  <a:ea typeface="Calibri" panose="020F0502020204030204" pitchFamily="34" charset="0"/>
                  <a:cs typeface="Times New Roman" panose="02020603050405020304" pitchFamily="18" charset="0"/>
                </a:rPr>
                <a:t>Qanday manba usulda elektr energiya</a:t>
              </a:r>
              <a:endParaRPr lang="en-US" sz="16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b="1" u="sng" dirty="0">
                  <a:effectLst/>
                  <a:latin typeface="Times New Roman" panose="02020603050405020304" pitchFamily="18" charset="0"/>
                  <a:ea typeface="Calibri" panose="020F0502020204030204" pitchFamily="34" charset="0"/>
                  <a:cs typeface="Times New Roman" panose="02020603050405020304" pitchFamily="18" charset="0"/>
                </a:rPr>
                <a:t> ishlab chiqarish ekologik toza hisoblanadi?</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u="sng"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rPr>
                <a:t>Muqobil</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rPr>
                <a:t>energiya</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rPr>
                <a:t>manbalari</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u="sng"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rPr>
                <a:t>yadro</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rPr>
                <a:t>yoqilg‘isi</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u="sng" dirty="0">
                  <a:effectLst/>
                  <a:latin typeface="Times New Roman" panose="02020603050405020304" pitchFamily="18" charset="0"/>
                  <a:ea typeface="Calibri" panose="020F0502020204030204" pitchFamily="34" charset="0"/>
                  <a:cs typeface="Times New Roman" panose="02020603050405020304" pitchFamily="18" charset="0"/>
                </a:rPr>
                <a:t>S. </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rPr>
                <a:t>neft</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u="sng" dirty="0" err="1">
                  <a:effectLst/>
                  <a:latin typeface="Times New Roman" panose="02020603050405020304" pitchFamily="18" charset="0"/>
                  <a:ea typeface="Calibri" panose="020F0502020204030204" pitchFamily="34" charset="0"/>
                  <a:cs typeface="Times New Roman" panose="02020603050405020304" pitchFamily="18" charset="0"/>
                </a:rPr>
                <a:t>yoqilg‘isi</a:t>
              </a:r>
              <a:r>
                <a:rPr lang="en-US" sz="16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600" u="sng" dirty="0">
                  <a:effectLst/>
                  <a:latin typeface="Times New Roman" panose="02020603050405020304" pitchFamily="18" charset="0"/>
                  <a:ea typeface="Calibri" panose="020F0502020204030204" pitchFamily="34" charset="0"/>
                  <a:cs typeface="Times New Roman" panose="02020603050405020304" pitchFamily="18" charset="0"/>
                </a:rPr>
                <a:t>D. </a:t>
              </a:r>
              <a:r>
                <a:rPr lang="ru-RU" sz="1600" u="sng" dirty="0" err="1">
                  <a:effectLst/>
                  <a:latin typeface="Times New Roman" panose="02020603050405020304" pitchFamily="18" charset="0"/>
                  <a:ea typeface="Calibri" panose="020F0502020204030204" pitchFamily="34" charset="0"/>
                  <a:cs typeface="Times New Roman" panose="02020603050405020304" pitchFamily="18" charset="0"/>
                </a:rPr>
                <a:t>tabiiy</a:t>
              </a:r>
              <a:r>
                <a:rPr lang="ru-RU" sz="16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u="sng" dirty="0" err="1">
                  <a:effectLst/>
                  <a:latin typeface="Times New Roman" panose="02020603050405020304" pitchFamily="18" charset="0"/>
                  <a:ea typeface="Calibri" panose="020F0502020204030204" pitchFamily="34" charset="0"/>
                  <a:cs typeface="Times New Roman" panose="02020603050405020304" pitchFamily="18" charset="0"/>
                </a:rPr>
                <a:t>gaz</a:t>
              </a:r>
              <a:r>
                <a:rPr lang="ru-RU" sz="1600"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630238" lvl="0"/>
              <a:endParaRPr kumimoji="0" lang="uz-Cyrl-U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Полилиния 38"/>
            <p:cNvSpPr>
              <a:spLocks/>
            </p:cNvSpPr>
            <p:nvPr/>
          </p:nvSpPr>
          <p:spPr bwMode="auto">
            <a:xfrm>
              <a:off x="34561" y="1273"/>
              <a:ext cx="28222" cy="13526"/>
            </a:xfrm>
            <a:custGeom>
              <a:avLst/>
              <a:gdLst>
                <a:gd name="T0" fmla="*/ 0 w 2822218"/>
                <a:gd name="T1" fmla="*/ 0 h 881943"/>
                <a:gd name="T2" fmla="*/ 2822218 w 2822218"/>
                <a:gd name="T3" fmla="*/ 0 h 881943"/>
                <a:gd name="T4" fmla="*/ 2822218 w 2822218"/>
                <a:gd name="T5" fmla="*/ 1772399 h 881943"/>
                <a:gd name="T6" fmla="*/ 0 w 2822218"/>
                <a:gd name="T7" fmla="*/ 1772399 h 881943"/>
                <a:gd name="T8" fmla="*/ 0 w 2822218"/>
                <a:gd name="T9" fmla="*/ 0 h 881943"/>
                <a:gd name="T10" fmla="*/ 0 60000 65536"/>
                <a:gd name="T11" fmla="*/ 0 60000 65536"/>
                <a:gd name="T12" fmla="*/ 0 60000 65536"/>
                <a:gd name="T13" fmla="*/ 0 60000 65536"/>
                <a:gd name="T14" fmla="*/ 0 60000 65536"/>
                <a:gd name="T15" fmla="*/ 0 w 2822218"/>
                <a:gd name="T16" fmla="*/ 0 h 881943"/>
                <a:gd name="T17" fmla="*/ 2822218 w 2822218"/>
                <a:gd name="T18" fmla="*/ 881943 h 881943"/>
              </a:gdLst>
              <a:ahLst/>
              <a:cxnLst>
                <a:cxn ang="T10">
                  <a:pos x="T0" y="T1"/>
                </a:cxn>
                <a:cxn ang="T11">
                  <a:pos x="T2" y="T3"/>
                </a:cxn>
                <a:cxn ang="T12">
                  <a:pos x="T4" y="T5"/>
                </a:cxn>
                <a:cxn ang="T13">
                  <a:pos x="T6" y="T7"/>
                </a:cxn>
                <a:cxn ang="T14">
                  <a:pos x="T8" y="T9"/>
                </a:cxn>
              </a:cxnLst>
              <a:rect l="T15" t="T16" r="T17" b="T18"/>
              <a:pathLst>
                <a:path w="2822218" h="881943">
                  <a:moveTo>
                    <a:pt x="0" y="0"/>
                  </a:moveTo>
                  <a:lnTo>
                    <a:pt x="2822218" y="0"/>
                  </a:lnTo>
                  <a:lnTo>
                    <a:pt x="2822218" y="881943"/>
                  </a:lnTo>
                  <a:lnTo>
                    <a:pt x="0" y="881943"/>
                  </a:lnTo>
                  <a:lnTo>
                    <a:pt x="0" y="0"/>
                  </a:lnTo>
                  <a:close/>
                </a:path>
              </a:pathLst>
            </a:custGeom>
            <a:solidFill>
              <a:srgbClr val="FFFFFF">
                <a:alpha val="39999"/>
              </a:srgbClr>
            </a:solidFill>
            <a:ln w="6350">
              <a:solidFill>
                <a:srgbClr val="5B9BD5"/>
              </a:solidFill>
              <a:miter lim="800000"/>
              <a:headEnd/>
              <a:tailEnd/>
            </a:ln>
          </p:spPr>
          <p:txBody>
            <a:bodyPr vert="horz" wrap="square" lIns="597370" tIns="38100" rIns="38100" bIns="38100" numCol="1" anchor="t" anchorCtr="0" compatLnSpc="1">
              <a:prstTxWarp prst="textNoShape">
                <a:avLst/>
              </a:prstTxWarp>
            </a:body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Qiyosiy tahlil</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1800" u="sng" dirty="0">
                  <a:effectLst/>
                  <a:latin typeface="Times New Roman" panose="02020603050405020304" pitchFamily="18" charset="0"/>
                  <a:ea typeface="Calibri" panose="020F0502020204030204" pitchFamily="34" charset="0"/>
                  <a:cs typeface="Times New Roman" panose="02020603050405020304" pitchFamily="18" charset="0"/>
                </a:rPr>
                <a:t>Quyosh va shamol gibrid stansiyasi</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1800" u="sng" dirty="0">
                  <a:effectLst/>
                  <a:latin typeface="Times New Roman" panose="02020603050405020304" pitchFamily="18" charset="0"/>
                  <a:ea typeface="Calibri" panose="020F0502020204030204" pitchFamily="34" charset="0"/>
                  <a:cs typeface="Times New Roman" panose="02020603050405020304" pitchFamily="18" charset="0"/>
                </a:rPr>
                <a:t>o‘rnatilgan. Uyda energiya uzildi. Bu vaziyatda Siz qanday yo‘l tutasiz?</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олилиния 40"/>
            <p:cNvSpPr>
              <a:spLocks/>
            </p:cNvSpPr>
            <p:nvPr/>
          </p:nvSpPr>
          <p:spPr bwMode="auto">
            <a:xfrm>
              <a:off x="1175" y="16295"/>
              <a:ext cx="28223" cy="12502"/>
            </a:xfrm>
            <a:custGeom>
              <a:avLst/>
              <a:gdLst>
                <a:gd name="T0" fmla="*/ 0 w 2822218"/>
                <a:gd name="T1" fmla="*/ 0 h 881943"/>
                <a:gd name="T2" fmla="*/ 2822218 w 2822218"/>
                <a:gd name="T3" fmla="*/ 0 h 881943"/>
                <a:gd name="T4" fmla="*/ 2822218 w 2822218"/>
                <a:gd name="T5" fmla="*/ 1772399 h 881943"/>
                <a:gd name="T6" fmla="*/ 0 w 2822218"/>
                <a:gd name="T7" fmla="*/ 1772399 h 881943"/>
                <a:gd name="T8" fmla="*/ 0 w 2822218"/>
                <a:gd name="T9" fmla="*/ 0 h 881943"/>
                <a:gd name="T10" fmla="*/ 0 60000 65536"/>
                <a:gd name="T11" fmla="*/ 0 60000 65536"/>
                <a:gd name="T12" fmla="*/ 0 60000 65536"/>
                <a:gd name="T13" fmla="*/ 0 60000 65536"/>
                <a:gd name="T14" fmla="*/ 0 60000 65536"/>
                <a:gd name="T15" fmla="*/ 0 w 2822218"/>
                <a:gd name="T16" fmla="*/ 0 h 881943"/>
                <a:gd name="T17" fmla="*/ 2822218 w 2822218"/>
                <a:gd name="T18" fmla="*/ 881943 h 881943"/>
              </a:gdLst>
              <a:ahLst/>
              <a:cxnLst>
                <a:cxn ang="T10">
                  <a:pos x="T0" y="T1"/>
                </a:cxn>
                <a:cxn ang="T11">
                  <a:pos x="T2" y="T3"/>
                </a:cxn>
                <a:cxn ang="T12">
                  <a:pos x="T4" y="T5"/>
                </a:cxn>
                <a:cxn ang="T13">
                  <a:pos x="T6" y="T7"/>
                </a:cxn>
                <a:cxn ang="T14">
                  <a:pos x="T8" y="T9"/>
                </a:cxn>
              </a:cxnLst>
              <a:rect l="T15" t="T16" r="T17" b="T18"/>
              <a:pathLst>
                <a:path w="2822218" h="881943">
                  <a:moveTo>
                    <a:pt x="0" y="0"/>
                  </a:moveTo>
                  <a:lnTo>
                    <a:pt x="2822218" y="0"/>
                  </a:lnTo>
                  <a:lnTo>
                    <a:pt x="2822218" y="881943"/>
                  </a:lnTo>
                  <a:lnTo>
                    <a:pt x="0" y="881943"/>
                  </a:lnTo>
                  <a:lnTo>
                    <a:pt x="0" y="0"/>
                  </a:lnTo>
                  <a:close/>
                </a:path>
              </a:pathLst>
            </a:custGeom>
            <a:solidFill>
              <a:srgbClr val="FFFFFF">
                <a:alpha val="39999"/>
              </a:srgbClr>
            </a:solidFill>
            <a:ln w="6350">
              <a:solidFill>
                <a:srgbClr val="5B9BD5"/>
              </a:solidFill>
              <a:miter lim="800000"/>
              <a:headEnd/>
              <a:tailEnd/>
            </a:ln>
          </p:spPr>
          <p:txBody>
            <a:bodyPr vert="horz" wrap="square" lIns="597370" tIns="38100" rIns="38100" bIns="38100" numCol="1" anchor="t" anchorCtr="0" compatLnSpc="1">
              <a:prstTxWarp prst="textNoShape">
                <a:avLst/>
              </a:prstTxWarp>
            </a:bodyPr>
            <a:lstStyle/>
            <a:p>
              <a:pPr algn="ctr">
                <a:lnSpc>
                  <a:spcPct val="107000"/>
                </a:lnSpc>
                <a:spcAft>
                  <a:spcPts val="800"/>
                </a:spcAft>
              </a:pP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Tushuncha tahlili</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u="sng" dirty="0">
                  <a:effectLst/>
                  <a:latin typeface="Times New Roman" panose="02020603050405020304" pitchFamily="18" charset="0"/>
                  <a:ea typeface="Calibri" panose="020F0502020204030204" pitchFamily="34" charset="0"/>
                  <a:cs typeface="Times New Roman" panose="02020603050405020304" pitchFamily="18" charset="0"/>
                </a:rPr>
                <a:t>Quyosh, shamol va suv</a:t>
              </a:r>
              <a:endParaRPr lang="en-US" sz="1800"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u="sng" dirty="0">
                  <a:effectLst/>
                  <a:latin typeface="Times New Roman" panose="02020603050405020304" pitchFamily="18" charset="0"/>
                  <a:ea typeface="Calibri" panose="020F0502020204030204" pitchFamily="34" charset="0"/>
                  <a:cs typeface="Times New Roman" panose="02020603050405020304" pitchFamily="18" charset="0"/>
                </a:rPr>
                <a:t> energiyalarining o‘xshashlik joyi bormi?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олилиния 42"/>
            <p:cNvSpPr>
              <a:spLocks/>
            </p:cNvSpPr>
            <p:nvPr/>
          </p:nvSpPr>
          <p:spPr bwMode="auto">
            <a:xfrm>
              <a:off x="32130" y="16295"/>
              <a:ext cx="28222" cy="12502"/>
            </a:xfrm>
            <a:custGeom>
              <a:avLst/>
              <a:gdLst>
                <a:gd name="T0" fmla="*/ 0 w 2822218"/>
                <a:gd name="T1" fmla="*/ 0 h 881943"/>
                <a:gd name="T2" fmla="*/ 2822218 w 2822218"/>
                <a:gd name="T3" fmla="*/ 0 h 881943"/>
                <a:gd name="T4" fmla="*/ 2822218 w 2822218"/>
                <a:gd name="T5" fmla="*/ 1772399 h 881943"/>
                <a:gd name="T6" fmla="*/ 0 w 2822218"/>
                <a:gd name="T7" fmla="*/ 1772399 h 881943"/>
                <a:gd name="T8" fmla="*/ 0 w 2822218"/>
                <a:gd name="T9" fmla="*/ 0 h 881943"/>
                <a:gd name="T10" fmla="*/ 0 60000 65536"/>
                <a:gd name="T11" fmla="*/ 0 60000 65536"/>
                <a:gd name="T12" fmla="*/ 0 60000 65536"/>
                <a:gd name="T13" fmla="*/ 0 60000 65536"/>
                <a:gd name="T14" fmla="*/ 0 60000 65536"/>
                <a:gd name="T15" fmla="*/ 0 w 2822218"/>
                <a:gd name="T16" fmla="*/ 0 h 881943"/>
                <a:gd name="T17" fmla="*/ 2822218 w 2822218"/>
                <a:gd name="T18" fmla="*/ 881943 h 881943"/>
              </a:gdLst>
              <a:ahLst/>
              <a:cxnLst>
                <a:cxn ang="T10">
                  <a:pos x="T0" y="T1"/>
                </a:cxn>
                <a:cxn ang="T11">
                  <a:pos x="T2" y="T3"/>
                </a:cxn>
                <a:cxn ang="T12">
                  <a:pos x="T4" y="T5"/>
                </a:cxn>
                <a:cxn ang="T13">
                  <a:pos x="T6" y="T7"/>
                </a:cxn>
                <a:cxn ang="T14">
                  <a:pos x="T8" y="T9"/>
                </a:cxn>
              </a:cxnLst>
              <a:rect l="T15" t="T16" r="T17" b="T18"/>
              <a:pathLst>
                <a:path w="2822218" h="881943">
                  <a:moveTo>
                    <a:pt x="0" y="0"/>
                  </a:moveTo>
                  <a:lnTo>
                    <a:pt x="2822218" y="0"/>
                  </a:lnTo>
                  <a:lnTo>
                    <a:pt x="2822218" y="881943"/>
                  </a:lnTo>
                  <a:lnTo>
                    <a:pt x="0" y="881943"/>
                  </a:lnTo>
                  <a:lnTo>
                    <a:pt x="0" y="0"/>
                  </a:lnTo>
                  <a:close/>
                </a:path>
              </a:pathLst>
            </a:custGeom>
            <a:solidFill>
              <a:srgbClr val="FFFFFF">
                <a:alpha val="39999"/>
              </a:srgbClr>
            </a:solidFill>
            <a:ln w="6350">
              <a:solidFill>
                <a:srgbClr val="5B9BD5"/>
              </a:solidFill>
              <a:miter lim="800000"/>
              <a:headEnd/>
              <a:tailEnd/>
            </a:ln>
          </p:spPr>
          <p:txBody>
            <a:bodyPr vert="horz" wrap="square" lIns="597370" tIns="38100" rIns="38100" bIns="38100" numCol="1" anchor="t" anchorCtr="0" compatLnSpc="1">
              <a:prstTxWarp prst="textNoShape">
                <a:avLst/>
              </a:prstTxWarp>
            </a:bodyPr>
            <a:lstStyle/>
            <a:p>
              <a:pPr algn="ctr">
                <a:lnSpc>
                  <a:spcPct val="107000"/>
                </a:lnSpc>
                <a:spcAft>
                  <a:spcPts val="800"/>
                </a:spcAft>
              </a:pPr>
              <a:endParaRPr lang="en-US" sz="1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Amaliy ko‘nikma</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Cyrl-UZ" sz="1800" u="sng" dirty="0">
                  <a:effectLst/>
                  <a:latin typeface="Times New Roman" panose="02020603050405020304" pitchFamily="18" charset="0"/>
                  <a:ea typeface="Calibri" panose="020F0502020204030204" pitchFamily="34" charset="0"/>
                  <a:cs typeface="Times New Roman" panose="02020603050405020304" pitchFamily="18" charset="0"/>
                </a:rPr>
                <a:t>O‘zbekistonda </a:t>
              </a:r>
              <a:r>
                <a:rPr lang="en-US" sz="1800" u="sng" dirty="0" err="1">
                  <a:effectLst/>
                  <a:latin typeface="Times New Roman" panose="02020603050405020304" pitchFamily="18" charset="0"/>
                  <a:ea typeface="Calibri" panose="020F0502020204030204" pitchFamily="34" charset="0"/>
                  <a:cs typeface="Times New Roman" panose="02020603050405020304" pitchFamily="18" charset="0"/>
                </a:rPr>
                <a:t>muqobil</a:t>
              </a:r>
              <a:r>
                <a:rPr lang="uz-Cyrl-UZ" sz="1800" u="sng" dirty="0">
                  <a:effectLst/>
                  <a:latin typeface="Times New Roman" panose="02020603050405020304" pitchFamily="18" charset="0"/>
                  <a:ea typeface="Calibri" panose="020F0502020204030204" pitchFamily="34" charset="0"/>
                  <a:cs typeface="Times New Roman" panose="02020603050405020304" pitchFamily="18" charset="0"/>
                </a:rPr>
                <a:t> energiya manbalarining texnik imkoniyatlari kelib chiqqan holda eng samaradori qaysi biri?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uz-Cyrl-UZ" sz="1800" b="0" i="0" u="none" strike="noStrike" cap="none" normalizeH="0" baseline="0" dirty="0">
                <a:ln>
                  <a:noFill/>
                </a:ln>
                <a:solidFill>
                  <a:schemeClr val="tx1"/>
                </a:solidFill>
                <a:effectLst/>
                <a:latin typeface="Arial" panose="020B0604020202020204" pitchFamily="34" charset="0"/>
              </a:endParaRPr>
            </a:p>
          </p:txBody>
        </p:sp>
      </p:grpSp>
      <p:sp>
        <p:nvSpPr>
          <p:cNvPr id="14" name="Rectangle 15"/>
          <p:cNvSpPr>
            <a:spLocks noChangeArrowheads="1"/>
          </p:cNvSpPr>
          <p:nvPr/>
        </p:nvSpPr>
        <p:spPr bwMode="auto">
          <a:xfrm>
            <a:off x="0" y="3471862"/>
            <a:ext cx="119824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5" name="Прямоугольник 14"/>
          <p:cNvSpPr/>
          <p:nvPr/>
        </p:nvSpPr>
        <p:spPr>
          <a:xfrm>
            <a:off x="4173528" y="-62429"/>
            <a:ext cx="3342582" cy="593304"/>
          </a:xfrm>
          <a:prstGeom prst="rect">
            <a:avLst/>
          </a:prstGeom>
        </p:spPr>
        <p:txBody>
          <a:bodyPr wrap="none">
            <a:spAutoFit/>
          </a:bodyPr>
          <a:lstStyle/>
          <a:p>
            <a:pPr algn="ctr">
              <a:lnSpc>
                <a:spcPct val="107000"/>
              </a:lnSpc>
              <a:spcAft>
                <a:spcPts val="800"/>
              </a:spcAft>
            </a:pPr>
            <a:r>
              <a:rPr lang="uz-Cyrl-UZ" sz="3200" b="1" u="sng" dirty="0">
                <a:effectLst/>
                <a:latin typeface="Times New Roman" panose="02020603050405020304" pitchFamily="18" charset="0"/>
                <a:ea typeface="Calibri" panose="020F0502020204030204" pitchFamily="34" charset="0"/>
                <a:cs typeface="Times New Roman" panose="02020603050405020304" pitchFamily="18" charset="0"/>
              </a:rPr>
              <a:t>Assesment metodi</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Рисунок 16"/>
          <p:cNvPicPr>
            <a:picLocks noChangeAspect="1"/>
          </p:cNvPicPr>
          <p:nvPr/>
        </p:nvPicPr>
        <p:blipFill>
          <a:blip r:embed="rId2"/>
          <a:stretch>
            <a:fillRect/>
          </a:stretch>
        </p:blipFill>
        <p:spPr>
          <a:xfrm>
            <a:off x="740338" y="3832029"/>
            <a:ext cx="1168226" cy="1168226"/>
          </a:xfrm>
          <a:prstGeom prst="rect">
            <a:avLst/>
          </a:prstGeom>
        </p:spPr>
      </p:pic>
      <p:pic>
        <p:nvPicPr>
          <p:cNvPr id="18" name="Рисунок 17"/>
          <p:cNvPicPr>
            <a:picLocks noChangeAspect="1"/>
          </p:cNvPicPr>
          <p:nvPr/>
        </p:nvPicPr>
        <p:blipFill>
          <a:blip r:embed="rId3"/>
          <a:stretch>
            <a:fillRect/>
          </a:stretch>
        </p:blipFill>
        <p:spPr>
          <a:xfrm>
            <a:off x="5816550" y="573024"/>
            <a:ext cx="1376245" cy="1168226"/>
          </a:xfrm>
          <a:prstGeom prst="rect">
            <a:avLst/>
          </a:prstGeom>
        </p:spPr>
      </p:pic>
      <p:pic>
        <p:nvPicPr>
          <p:cNvPr id="19" name="Рисунок 18"/>
          <p:cNvPicPr>
            <a:picLocks noChangeAspect="1"/>
          </p:cNvPicPr>
          <p:nvPr/>
        </p:nvPicPr>
        <p:blipFill>
          <a:blip r:embed="rId4"/>
          <a:stretch>
            <a:fillRect/>
          </a:stretch>
        </p:blipFill>
        <p:spPr>
          <a:xfrm>
            <a:off x="5844819" y="3623908"/>
            <a:ext cx="1362506" cy="1168226"/>
          </a:xfrm>
          <a:prstGeom prst="rect">
            <a:avLst/>
          </a:prstGeom>
        </p:spPr>
      </p:pic>
      <p:pic>
        <p:nvPicPr>
          <p:cNvPr id="20" name="Рисунок 19"/>
          <p:cNvPicPr>
            <a:picLocks noChangeAspect="1"/>
          </p:cNvPicPr>
          <p:nvPr/>
        </p:nvPicPr>
        <p:blipFill>
          <a:blip r:embed="rId5"/>
          <a:stretch>
            <a:fillRect/>
          </a:stretch>
        </p:blipFill>
        <p:spPr>
          <a:xfrm>
            <a:off x="622828" y="573024"/>
            <a:ext cx="1171629" cy="1171629"/>
          </a:xfrm>
          <a:prstGeom prst="rect">
            <a:avLst/>
          </a:prstGeom>
        </p:spPr>
      </p:pic>
    </p:spTree>
    <p:extLst>
      <p:ext uri="{BB962C8B-B14F-4D97-AF65-F5344CB8AC3E}">
        <p14:creationId xmlns:p14="http://schemas.microsoft.com/office/powerpoint/2010/main" val="2021362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9685" y="917271"/>
            <a:ext cx="10917658" cy="5905912"/>
          </a:xfrm>
          <a:prstGeom prst="rect">
            <a:avLst/>
          </a:prstGeom>
        </p:spPr>
        <p:txBody>
          <a:bodyPr wrap="square">
            <a:spAutoFit/>
          </a:bodyPr>
          <a:lstStyle/>
          <a:p>
            <a:pPr marL="342900" lvl="0" indent="-342900" algn="just">
              <a:lnSpc>
                <a:spcPct val="107000"/>
              </a:lnSpc>
              <a:spcAft>
                <a:spcPts val="800"/>
              </a:spcAft>
              <a:buFont typeface="+mj-lt"/>
              <a:buAutoNum type="arabicPeriod"/>
              <a:tabLst>
                <a:tab pos="457200" algn="l"/>
              </a:tabLst>
            </a:pP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Qishloq xo‘jaligida </a:t>
            </a:r>
            <a:r>
              <a:rPr lang="en-US" sz="2400" u="sng" dirty="0" err="1">
                <a:effectLst/>
                <a:latin typeface="Times New Roman" panose="02020603050405020304" pitchFamily="18" charset="0"/>
                <a:ea typeface="Calibri" panose="020F0502020204030204" pitchFamily="34" charset="0"/>
                <a:cs typeface="Times New Roman" panose="02020603050405020304" pitchFamily="18" charset="0"/>
              </a:rPr>
              <a:t>muqobil</a:t>
            </a:r>
            <a:r>
              <a:rPr lang="en-US" sz="2400" u="sng" dirty="0">
                <a:latin typeface="Times New Roman" panose="02020603050405020304" pitchFamily="18" charset="0"/>
                <a:ea typeface="Calibri" panose="020F0502020204030204" pitchFamily="34" charset="0"/>
                <a:cs typeface="Times New Roman" panose="02020603050405020304" pitchFamily="18" charset="0"/>
              </a:rPr>
              <a:t> </a:t>
            </a: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energiya manbalarini qo‘llash, ishlab chiqarishda foydalanishni kengaytirish, ish unumdorligini oshiradi va ishlab chiqarish korxonalarini ish sifatini oshiradi.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Elektr energiya tarmog‘idan uzoqda joylashgan kelajakda elektr energiya bilan taminlanishi ko‘zda tutilmagan tog‘ va tog‘ oldi qishloq a</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h</a:t>
            </a: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oli yashash punktlarida qo‘llash iqtisodiy samarador xisoblanadi.</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tabLst>
                <a:tab pos="457200" algn="l"/>
              </a:tabLst>
            </a:pP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Oliy ta’lim muassasalarida “</a:t>
            </a:r>
            <a:r>
              <a:rPr lang="en-US" sz="2400" u="sng" dirty="0" err="1">
                <a:effectLst/>
                <a:latin typeface="Times New Roman" panose="02020603050405020304" pitchFamily="18" charset="0"/>
                <a:ea typeface="Calibri" panose="020F0502020204030204" pitchFamily="34" charset="0"/>
                <a:cs typeface="Times New Roman" panose="02020603050405020304" pitchFamily="18" charset="0"/>
              </a:rPr>
              <a:t>Muqobil</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energiya manbalari” fanini o‘qitish jarayonida </a:t>
            </a:r>
            <a:r>
              <a:rPr lang="uz-Latn-UZ" sz="2400" u="sng" dirty="0">
                <a:effectLst/>
                <a:latin typeface="Times New Roman" panose="02020603050405020304" pitchFamily="18" charset="0"/>
                <a:ea typeface="Times New Roman" panose="02020603050405020304" pitchFamily="18" charset="0"/>
              </a:rPr>
              <a:t>“Muqobil energiya manbalaridan qishloq xoʻjaligida foydalanish” mavzusini </a:t>
            </a: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ilg‘or yetakchi korxonalarda</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n</a:t>
            </a: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 o‘z soxasini yetuk mutaxassislarini jalb etgan xolda va amalda </a:t>
            </a:r>
            <a:r>
              <a:rPr lang="en-US" sz="2400" u="sng" dirty="0" err="1">
                <a:effectLst/>
                <a:latin typeface="Times New Roman" panose="02020603050405020304" pitchFamily="18" charset="0"/>
                <a:ea typeface="Calibri" panose="020F0502020204030204" pitchFamily="34" charset="0"/>
                <a:cs typeface="Times New Roman" panose="02020603050405020304" pitchFamily="18" charset="0"/>
              </a:rPr>
              <a:t>muqobil</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uz-Latn-UZ" sz="2400" u="sng" dirty="0">
                <a:effectLst/>
                <a:latin typeface="Times New Roman" panose="02020603050405020304" pitchFamily="18" charset="0"/>
                <a:ea typeface="Calibri" panose="020F0502020204030204" pitchFamily="34" charset="0"/>
                <a:cs typeface="Times New Roman" panose="02020603050405020304" pitchFamily="18" charset="0"/>
              </a:rPr>
              <a:t>energiya manbalari</a:t>
            </a: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dan foydalanayotgan obektlarda o‘tkazish maqsadga muvofiq bo‘ladi.</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457200" algn="l"/>
              </a:tabLst>
            </a:pPr>
            <a:r>
              <a:rPr lang="uz-Cyrl-UZ" sz="2400" u="sng" dirty="0">
                <a:effectLst/>
                <a:latin typeface="Times New Roman" panose="02020603050405020304" pitchFamily="18" charset="0"/>
                <a:ea typeface="Calibri" panose="020F0502020204030204" pitchFamily="34" charset="0"/>
                <a:cs typeface="Times New Roman" panose="02020603050405020304" pitchFamily="18" charset="0"/>
              </a:rPr>
              <a:t>Talabalar uchun zamonaviy pedagogik texnologiyalardan foydalanish butun auditoriyani qamrab oladi, bilim darajasini oshiradi va o‘z ustida mustaqil ishlashga undaydi.</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449157" y="270940"/>
            <a:ext cx="2108269" cy="646331"/>
          </a:xfrm>
          <a:prstGeom prst="rect">
            <a:avLst/>
          </a:prstGeom>
        </p:spPr>
        <p:txBody>
          <a:bodyPr wrap="none">
            <a:spAutoFit/>
          </a:bodyPr>
          <a:lstStyle/>
          <a:p>
            <a:pPr algn="ctr"/>
            <a:r>
              <a:rPr lang="en-US" sz="3600" b="1" dirty="0" err="1">
                <a:latin typeface="Times New Roman" panose="02020603050405020304" pitchFamily="18" charset="0"/>
                <a:cs typeface="Times New Roman" panose="02020603050405020304" pitchFamily="18" charset="0"/>
              </a:rPr>
              <a:t>Xulosalar</a:t>
            </a:r>
            <a:endParaRPr lang="ru-RU" sz="3600" b="1" dirty="0"/>
          </a:p>
        </p:txBody>
      </p:sp>
    </p:spTree>
    <p:extLst>
      <p:ext uri="{BB962C8B-B14F-4D97-AF65-F5344CB8AC3E}">
        <p14:creationId xmlns:p14="http://schemas.microsoft.com/office/powerpoint/2010/main" val="2584124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4714" y="2509024"/>
            <a:ext cx="9953469" cy="2030319"/>
          </a:xfrm>
        </p:spPr>
        <p:txBody>
          <a:bodyPr>
            <a:noAutofit/>
          </a:bodyPr>
          <a:lstStyle/>
          <a:p>
            <a:pPr marL="0" indent="0" algn="ctr">
              <a:lnSpc>
                <a:spcPct val="107000"/>
              </a:lnSpc>
              <a:spcAft>
                <a:spcPts val="800"/>
              </a:spcAft>
              <a:buNone/>
            </a:pPr>
            <a:r>
              <a:rPr lang="uz-Cyrl-UZ" sz="5400" b="1"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E’TIBORINGIZ UC</a:t>
            </a:r>
            <a:r>
              <a:rPr lang="en-US" sz="5400" b="1"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H</a:t>
            </a:r>
            <a:r>
              <a:rPr lang="uz-Cyrl-UZ" sz="5400" b="1"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UN RAHMAT!</a:t>
            </a:r>
            <a:endParaRPr lang="ru-RU" sz="5400"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6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900" y="548640"/>
            <a:ext cx="11506200" cy="4959819"/>
          </a:xfrm>
          <a:prstGeom prst="rect">
            <a:avLst/>
          </a:prstGeom>
        </p:spPr>
        <p:txBody>
          <a:bodyPr wrap="square">
            <a:spAutoFit/>
          </a:bodyPr>
          <a:lstStyle/>
          <a:p>
            <a:pPr algn="just">
              <a:lnSpc>
                <a:spcPct val="107000"/>
              </a:lnSpc>
              <a:spcAft>
                <a:spcPts val="800"/>
              </a:spcAft>
            </a:pPr>
            <a:r>
              <a:rPr lang="uz-Latn-UZ" sz="3100">
                <a:effectLst/>
                <a:latin typeface="Times New Roman" panose="02020603050405020304" pitchFamily="18" charset="0"/>
                <a:ea typeface="Times New Roman" panose="02020603050405020304" pitchFamily="18" charset="0"/>
              </a:rPr>
              <a:t>“</a:t>
            </a:r>
            <a:r>
              <a:rPr lang="uz-Latn-UZ" sz="3100" dirty="0">
                <a:effectLst/>
                <a:latin typeface="Times New Roman" panose="02020603050405020304" pitchFamily="18" charset="0"/>
                <a:ea typeface="Times New Roman" panose="02020603050405020304" pitchFamily="18" charset="0"/>
              </a:rPr>
              <a:t>Muqobil energiya manbalari” fanining “Muqobil energiya manbalaridan qishloq xoʻjaligida foydalanish” mavzusini</a:t>
            </a:r>
            <a:r>
              <a:rPr lang="uz-Latn-UZ" sz="1800" dirty="0">
                <a:effectLst/>
                <a:latin typeface="Times New Roman" panose="02020603050405020304" pitchFamily="18" charset="0"/>
                <a:ea typeface="Times New Roman" panose="02020603050405020304" pitchFamily="18" charset="0"/>
              </a:rPr>
              <a:t> </a:t>
            </a:r>
            <a:r>
              <a:rPr lang="uz-Cyrl-UZ" sz="3100" dirty="0">
                <a:effectLst/>
                <a:latin typeface="Times New Roman" panose="02020603050405020304" pitchFamily="18" charset="0"/>
                <a:ea typeface="Calibri" panose="020F0502020204030204" pitchFamily="34" charset="0"/>
                <a:cs typeface="Times New Roman" panose="02020603050405020304" pitchFamily="18" charset="0"/>
              </a:rPr>
              <a:t>o‘qitishning nazariy va amaliy masalalarini tadqiq etish, </a:t>
            </a:r>
            <a:r>
              <a:rPr lang="uz-Latn-UZ" sz="3100" dirty="0">
                <a:effectLst/>
                <a:latin typeface="Times New Roman" panose="02020603050405020304" pitchFamily="18" charset="0"/>
                <a:ea typeface="Calibri" panose="020F0502020204030204" pitchFamily="34" charset="0"/>
                <a:cs typeface="Times New Roman" panose="02020603050405020304" pitchFamily="18" charset="0"/>
              </a:rPr>
              <a:t>h</a:t>
            </a:r>
            <a:r>
              <a:rPr lang="uz-Cyrl-UZ" sz="3100" dirty="0">
                <a:effectLst/>
                <a:latin typeface="Times New Roman" panose="02020603050405020304" pitchFamily="18" charset="0"/>
                <a:ea typeface="Calibri" panose="020F0502020204030204" pitchFamily="34" charset="0"/>
                <a:cs typeface="Times New Roman" panose="02020603050405020304" pitchFamily="18" charset="0"/>
              </a:rPr>
              <a:t>amda mavzu buyicha ilg‘or innovatsion pedagogik texnologiyalarni qo‘llashning samarasi bo‘yicha xulosalar va tavsiyalar ishlab chiqishdan iborat.</a:t>
            </a:r>
            <a:r>
              <a:rPr lang="uz-Cyrl-UZ" sz="3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3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T</a:t>
            </a:r>
            <a:r>
              <a:rPr lang="uz-Cyrl-UZ" sz="3100" b="1" dirty="0">
                <a:effectLst/>
                <a:latin typeface="Times New Roman" panose="02020603050405020304" pitchFamily="18" charset="0"/>
                <a:ea typeface="Calibri" panose="020F0502020204030204" pitchFamily="34" charset="0"/>
                <a:cs typeface="Times New Roman" panose="02020603050405020304" pitchFamily="18" charset="0"/>
              </a:rPr>
              <a:t>a’lim texnologiyasining modeli</a:t>
            </a:r>
            <a:endParaRPr lang="ru-RU" sz="3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3100" dirty="0">
                <a:effectLst/>
                <a:latin typeface="Times New Roman" panose="02020603050405020304" pitchFamily="18" charset="0"/>
                <a:ea typeface="Calibri" panose="020F0502020204030204" pitchFamily="34" charset="0"/>
                <a:cs typeface="Times New Roman" panose="02020603050405020304" pitchFamily="18" charset="0"/>
              </a:rPr>
              <a:t>1. O‘quv mashg‘ulotini tuzilishini aniqlaydi.</a:t>
            </a:r>
            <a:endParaRPr lang="ru-RU" sz="3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3100" dirty="0">
                <a:effectLst/>
                <a:latin typeface="Times New Roman" panose="02020603050405020304" pitchFamily="18" charset="0"/>
                <a:ea typeface="Calibri" panose="020F0502020204030204" pitchFamily="34" charset="0"/>
                <a:cs typeface="Times New Roman" panose="02020603050405020304" pitchFamily="18" charset="0"/>
              </a:rPr>
              <a:t>2. O‘quv mashg‘ulotining maqsadini shakllantiradi, o‘quv faoliyatining kutilajak natijalarini aniqlaydi va pedagogik vazifalarni belgilaydi </a:t>
            </a:r>
            <a:endParaRPr lang="ru-RU" sz="3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655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6720" y="333281"/>
            <a:ext cx="10698480" cy="6268063"/>
          </a:xfrm>
          <a:prstGeom prst="rect">
            <a:avLst/>
          </a:prstGeom>
        </p:spPr>
        <p:txBody>
          <a:bodyPr wrap="square">
            <a:spAutoFit/>
          </a:bodyPr>
          <a:lstStyle/>
          <a:p>
            <a:pPr algn="just">
              <a:lnSpc>
                <a:spcPct val="107000"/>
              </a:lnSpc>
              <a:spcAft>
                <a:spcPts val="800"/>
              </a:spcAft>
            </a:pPr>
            <a:r>
              <a:rPr lang="uz-Cyrl-UZ" sz="2800" b="1" dirty="0">
                <a:effectLst/>
                <a:latin typeface="Times New Roman" panose="02020603050405020304" pitchFamily="18" charset="0"/>
                <a:ea typeface="Calibri" panose="020F0502020204030204" pitchFamily="34" charset="0"/>
                <a:cs typeface="Times New Roman" panose="02020603050405020304" pitchFamily="18" charset="0"/>
              </a:rPr>
              <a:t>O‘quv faoliyatining kutiladigan natijalari</a:t>
            </a: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 – bu o‘qitish natijasida talaba egallashi va bajarishi lozim bo‘lgan harakatlar. Ular tomonidan erishilgan natijalarni ob’ektiv baholash va belgilangan maqsadga mosligini aniqlash imkonini beradi, aniq</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va lo‘nda shaklida shakllantiriladi, tugallangan harakatni bildiradi (gapirib beradi, sanab beradi,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tavsiflaydi, yechimini topadi va hokozo).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2800" b="1" dirty="0">
                <a:effectLst/>
                <a:latin typeface="Times New Roman" panose="02020603050405020304" pitchFamily="18" charset="0"/>
                <a:ea typeface="Calibri" panose="020F0502020204030204" pitchFamily="34" charset="0"/>
                <a:cs typeface="Times New Roman" panose="02020603050405020304" pitchFamily="18" charset="0"/>
              </a:rPr>
              <a:t>Pedagogik vazifalar</a:t>
            </a: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 – talabaning o‘quv faoliyatini belgilangan natijasiga qarab harakatlanishini tashkil etishda o‘qituvchi tomonidan bajarilishi lozim bo‘lgan harakatlari</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2800" b="1" dirty="0">
                <a:effectLst/>
                <a:latin typeface="Times New Roman" panose="02020603050405020304" pitchFamily="18" charset="0"/>
                <a:ea typeface="Calibri" panose="020F0502020204030204" pitchFamily="34" charset="0"/>
                <a:cs typeface="Times New Roman" panose="02020603050405020304" pitchFamily="18" charset="0"/>
              </a:rPr>
              <a:t>Ta’lim modeli</a:t>
            </a: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 – bu belgilangan vaqtda va mavjud sharoitda belgilangan maqsadni amalga oshirish va bashorat qilingan o‘quv natijalariga erishishni kafolatlaydigan ta’limning eng maqbul shakllari, usullari va vositalari majmuidir.</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2133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222" y="0"/>
            <a:ext cx="12041777" cy="7181774"/>
          </a:xfrm>
          <a:prstGeom prst="rect">
            <a:avLst/>
          </a:prstGeom>
        </p:spPr>
        <p:txBody>
          <a:bodyPr wrap="square">
            <a:spAutoFit/>
          </a:bodyPr>
          <a:lstStyle/>
          <a:p>
            <a:pPr algn="just">
              <a:lnSpc>
                <a:spcPct val="107000"/>
              </a:lnSpc>
              <a:spcAft>
                <a:spcPts val="800"/>
              </a:spcAft>
            </a:pP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2800" u="sng" dirty="0">
                <a:effectLst/>
                <a:latin typeface="Times New Roman" panose="02020603050405020304" pitchFamily="18" charset="0"/>
                <a:ea typeface="Calibri" panose="020F0502020204030204" pitchFamily="34" charset="0"/>
                <a:cs typeface="Times New Roman" panose="02020603050405020304" pitchFamily="18" charset="0"/>
              </a:rPr>
              <a:t>2017-2021 yillarda O‘zbekiston Respublikasini rivojlantirishning beshta ustuvor yo‘nalishi bo‘yicha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uz-Cyrl-UZ" sz="2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Harakatlar strategiyasida</a:t>
            </a: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 qayta tiklanuvchi energiya manbalaridan foydalanishni kengaytirish, ishlab chiqarishning energiya sig‘imini qisqartirish, milliy ilmiy-texnikaviy ishlanmalar va sinovdan o‘tgan xalqaro energotejamkor ilg‘or texnologiyalar tadqiqotlarini amaliyotga maqsadli joriy etish sohasida belgilangan ustuvor yo‘nalishlarni ro‘yobga chiqarish maqsadida:</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1. Quyidagilar 2017-2021 yillarda iqtisodiyot tarmoqlari va ijtimoiy sohada energiya samaradorligini oshirish, qayta tiklanuvchi energetikani yanada rivojlantirishning ustuvor yo‘nalishlari etib belgilansin: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uz-Cyrl-UZ" sz="2800" dirty="0">
                <a:effectLst/>
                <a:latin typeface="Times New Roman" panose="02020603050405020304" pitchFamily="18" charset="0"/>
                <a:ea typeface="Calibri" panose="020F0502020204030204" pitchFamily="34" charset="0"/>
                <a:cs typeface="Times New Roman" panose="02020603050405020304" pitchFamily="18" charset="0"/>
              </a:rPr>
              <a:t>qayta tiklanuvchi energiya manbalarini rivojlantirish sohasida innovatsiya texnologiyalarini, ilmiy-texnikaviy ishlanmalarni joriy etish va energiya samaradorligini oshirish, energiya tejovchi jihozlar va asbob-uskunalarni ishlab chiqarish va mahalliylashtirishni, jumladan, texnologiyalarni transfer qilish va muhandislik markazlarini tashkil etish yo‘li bilan kengaytirish;</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41419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AB62A-4744-4C96-8963-49A923291EE4}"/>
              </a:ext>
            </a:extLst>
          </p:cNvPr>
          <p:cNvSpPr txBox="1"/>
          <p:nvPr/>
        </p:nvSpPr>
        <p:spPr>
          <a:xfrm>
            <a:off x="939437" y="160841"/>
            <a:ext cx="11079480" cy="5889946"/>
          </a:xfrm>
          <a:prstGeom prst="rect">
            <a:avLst/>
          </a:prstGeom>
          <a:noFill/>
        </p:spPr>
        <p:txBody>
          <a:bodyPr wrap="square">
            <a:spAutoFit/>
          </a:bodyPr>
          <a:lstStyle/>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q</a:t>
            </a:r>
            <a:r>
              <a:rPr lang="uz-Cyrl-UZ" sz="2400" dirty="0">
                <a:effectLst/>
                <a:latin typeface="Times New Roman" panose="02020603050405020304" pitchFamily="18" charset="0"/>
                <a:ea typeface="Calibri" panose="020F0502020204030204" pitchFamily="34" charset="0"/>
                <a:cs typeface="Times New Roman" panose="02020603050405020304" pitchFamily="18" charset="0"/>
              </a:rPr>
              <a:t>ayta tiklanuvchi va muqobil energiya manbalaridan, ikkilamchi energetika resurslarini energetik utilizatsiya qilishdan foydalangan holda, elektr energiya ishlab chiqarish, quyosh, shamol energiyasi, mikro va kichik gidroelektrostansiyalardan foydalanishning sinovdan o‘tgan texnologiyalari asosida energiya ishlab chiqarish quvvatlarini yaratishga tadbirkorlik sub’ektlarini jalb qilish orqali yoqilg‘i-energetika balansini diversifikatsiyalash;</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uz-Cyrl-UZ" sz="2400" dirty="0">
                <a:effectLst/>
                <a:latin typeface="Times New Roman" panose="02020603050405020304" pitchFamily="18" charset="0"/>
                <a:ea typeface="Calibri" panose="020F0502020204030204" pitchFamily="34" charset="0"/>
                <a:cs typeface="Times New Roman" panose="02020603050405020304" pitchFamily="18" charset="0"/>
              </a:rPr>
              <a:t>zamonaviy energiya samarador va energiya tejamkor texnologiyalar asosida mavjud ishlab chiqarish quvvatlarini modernizatsiya qilish, texnik va texnologikqayta jihozlash va yangilarini yaratish orqali ishlab chiqarilayotgan mahsulotlar energiya sig‘imini kamaytirish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uz-Cyrl-UZ"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solidFill>
                  <a:srgbClr val="FF0000"/>
                </a:solidFill>
                <a:latin typeface="Times New Roman" panose="02020603050405020304" pitchFamily="18" charset="0"/>
                <a:ea typeface="Calibri" panose="020F0502020204030204" pitchFamily="34" charset="0"/>
              </a:rPr>
              <a:t>	</a:t>
            </a:r>
            <a:r>
              <a:rPr lang="uz-Cyrl-UZ" sz="2400" u="sng" dirty="0">
                <a:solidFill>
                  <a:srgbClr val="FF0000"/>
                </a:solidFill>
                <a:effectLst/>
                <a:latin typeface="Times New Roman" panose="02020603050405020304" pitchFamily="18" charset="0"/>
                <a:ea typeface="Calibri" panose="020F0502020204030204" pitchFamily="34" charset="0"/>
              </a:rPr>
              <a:t>O‘zbekiston Respublikasi Prezidenti Sh.M.Mirziyoevning “2017-2021 yillarda qayta tiklanuvchi energetikani yanada rivojlantirish, iqtisodiyot tarmoqlari va ijtimoiy sohada energiya samaradorligini oshirish chora-tadbirlari dasturi to‘g‘risida”gi № PQ-3012 sonli qarori. </a:t>
            </a:r>
            <a:r>
              <a:rPr lang="en-US" sz="2400" u="sng" dirty="0">
                <a:solidFill>
                  <a:srgbClr val="FF0000"/>
                </a:solidFill>
                <a:effectLst/>
                <a:latin typeface="Times New Roman" panose="02020603050405020304" pitchFamily="18" charset="0"/>
                <a:ea typeface="Calibri" panose="020F0502020204030204" pitchFamily="34" charset="0"/>
              </a:rPr>
              <a:t>26.05.2017 y.</a:t>
            </a:r>
            <a:r>
              <a:rPr lang="uz-Cyrl-UZ" sz="2400" u="sng" dirty="0">
                <a:solidFill>
                  <a:srgbClr val="FF0000"/>
                </a:solidFill>
                <a:effectLst/>
                <a:latin typeface="Times New Roman" panose="02020603050405020304" pitchFamily="18" charset="0"/>
                <a:ea typeface="Calibri" panose="020F0502020204030204" pitchFamily="34" charset="0"/>
              </a:rPr>
              <a:t> (</a:t>
            </a:r>
            <a:r>
              <a:rPr lang="en-US" sz="2400" u="sng" dirty="0">
                <a:solidFill>
                  <a:srgbClr val="FF0000"/>
                </a:solidFill>
                <a:effectLst/>
                <a:latin typeface="Times New Roman" panose="02020603050405020304" pitchFamily="18" charset="0"/>
                <a:ea typeface="Calibri" panose="020F0502020204030204" pitchFamily="34" charset="0"/>
              </a:rPr>
              <a:t>"</a:t>
            </a:r>
            <a:r>
              <a:rPr lang="en-US" sz="2400" u="sng" dirty="0" err="1">
                <a:solidFill>
                  <a:srgbClr val="FF0000"/>
                </a:solidFill>
                <a:effectLst/>
                <a:latin typeface="Times New Roman" panose="02020603050405020304" pitchFamily="18" charset="0"/>
                <a:ea typeface="Calibri" panose="020F0502020204030204" pitchFamily="34" charset="0"/>
              </a:rPr>
              <a:t>O‘zbekiston</a:t>
            </a:r>
            <a:r>
              <a:rPr lang="en-US" sz="2400" u="sng" dirty="0">
                <a:solidFill>
                  <a:srgbClr val="FF0000"/>
                </a:solidFill>
                <a:effectLst/>
                <a:latin typeface="Times New Roman" panose="02020603050405020304" pitchFamily="18" charset="0"/>
                <a:ea typeface="Calibri" panose="020F0502020204030204" pitchFamily="34" charset="0"/>
              </a:rPr>
              <a:t> </a:t>
            </a:r>
            <a:r>
              <a:rPr lang="en-US" sz="2400" u="sng" dirty="0" err="1">
                <a:solidFill>
                  <a:srgbClr val="FF0000"/>
                </a:solidFill>
                <a:effectLst/>
                <a:latin typeface="Times New Roman" panose="02020603050405020304" pitchFamily="18" charset="0"/>
                <a:ea typeface="Calibri" panose="020F0502020204030204" pitchFamily="34" charset="0"/>
              </a:rPr>
              <a:t>Respublikasi</a:t>
            </a:r>
            <a:r>
              <a:rPr lang="en-US" sz="2400" u="sng" dirty="0">
                <a:solidFill>
                  <a:srgbClr val="FF0000"/>
                </a:solidFill>
                <a:effectLst/>
                <a:latin typeface="Times New Roman" panose="02020603050405020304" pitchFamily="18" charset="0"/>
                <a:ea typeface="Calibri" panose="020F0502020204030204" pitchFamily="34" charset="0"/>
              </a:rPr>
              <a:t> </a:t>
            </a:r>
            <a:r>
              <a:rPr lang="en-US" sz="2400" u="sng" dirty="0" err="1">
                <a:solidFill>
                  <a:srgbClr val="FF0000"/>
                </a:solidFill>
                <a:effectLst/>
                <a:latin typeface="Times New Roman" panose="02020603050405020304" pitchFamily="18" charset="0"/>
                <a:ea typeface="Calibri" panose="020F0502020204030204" pitchFamily="34" charset="0"/>
              </a:rPr>
              <a:t>qonun</a:t>
            </a:r>
            <a:r>
              <a:rPr lang="en-US" sz="2400" u="sng" dirty="0">
                <a:solidFill>
                  <a:srgbClr val="FF0000"/>
                </a:solidFill>
                <a:effectLst/>
                <a:latin typeface="Times New Roman" panose="02020603050405020304" pitchFamily="18" charset="0"/>
                <a:ea typeface="Calibri" panose="020F0502020204030204" pitchFamily="34" charset="0"/>
              </a:rPr>
              <a:t> </a:t>
            </a:r>
            <a:r>
              <a:rPr lang="en-US" sz="2400" u="sng" dirty="0" err="1">
                <a:solidFill>
                  <a:srgbClr val="FF0000"/>
                </a:solidFill>
                <a:effectLst/>
                <a:latin typeface="Times New Roman" panose="02020603050405020304" pitchFamily="18" charset="0"/>
                <a:ea typeface="Calibri" panose="020F0502020204030204" pitchFamily="34" charset="0"/>
              </a:rPr>
              <a:t>hujjatlari</a:t>
            </a:r>
            <a:r>
              <a:rPr lang="en-US" sz="2400" u="sng" dirty="0">
                <a:solidFill>
                  <a:srgbClr val="FF0000"/>
                </a:solidFill>
                <a:effectLst/>
                <a:latin typeface="Times New Roman" panose="02020603050405020304" pitchFamily="18" charset="0"/>
                <a:ea typeface="Calibri" panose="020F0502020204030204" pitchFamily="34" charset="0"/>
              </a:rPr>
              <a:t> </a:t>
            </a:r>
            <a:r>
              <a:rPr lang="en-US" sz="2400" u="sng" dirty="0" err="1">
                <a:solidFill>
                  <a:srgbClr val="FF0000"/>
                </a:solidFill>
                <a:effectLst/>
                <a:latin typeface="Times New Roman" panose="02020603050405020304" pitchFamily="18" charset="0"/>
                <a:ea typeface="Calibri" panose="020F0502020204030204" pitchFamily="34" charset="0"/>
              </a:rPr>
              <a:t>to‘plami</a:t>
            </a:r>
            <a:r>
              <a:rPr lang="en-US" sz="2400" u="sng" dirty="0">
                <a:solidFill>
                  <a:srgbClr val="FF0000"/>
                </a:solidFill>
                <a:effectLst/>
                <a:latin typeface="Times New Roman" panose="02020603050405020304" pitchFamily="18" charset="0"/>
                <a:ea typeface="Calibri" panose="020F0502020204030204" pitchFamily="34" charset="0"/>
              </a:rPr>
              <a:t>", 2017 </a:t>
            </a:r>
            <a:r>
              <a:rPr lang="en-US" sz="2400" u="sng" dirty="0" err="1">
                <a:solidFill>
                  <a:srgbClr val="FF0000"/>
                </a:solidFill>
                <a:effectLst/>
                <a:latin typeface="Times New Roman" panose="02020603050405020304" pitchFamily="18" charset="0"/>
                <a:ea typeface="Calibri" panose="020F0502020204030204" pitchFamily="34" charset="0"/>
              </a:rPr>
              <a:t>yil</a:t>
            </a:r>
            <a:r>
              <a:rPr lang="en-US" sz="2400" u="sng" dirty="0">
                <a:solidFill>
                  <a:srgbClr val="FF0000"/>
                </a:solidFill>
                <a:effectLst/>
                <a:latin typeface="Times New Roman" panose="02020603050405020304" pitchFamily="18" charset="0"/>
                <a:ea typeface="Calibri" panose="020F0502020204030204" pitchFamily="34" charset="0"/>
              </a:rPr>
              <a:t> 5 </a:t>
            </a:r>
            <a:r>
              <a:rPr lang="en-US" sz="2400" u="sng" dirty="0" err="1">
                <a:solidFill>
                  <a:srgbClr val="FF0000"/>
                </a:solidFill>
                <a:effectLst/>
                <a:latin typeface="Times New Roman" panose="02020603050405020304" pitchFamily="18" charset="0"/>
                <a:ea typeface="Calibri" panose="020F0502020204030204" pitchFamily="34" charset="0"/>
              </a:rPr>
              <a:t>iyun</a:t>
            </a:r>
            <a:r>
              <a:rPr lang="en-US" sz="2400" u="sng" dirty="0">
                <a:solidFill>
                  <a:srgbClr val="FF0000"/>
                </a:solidFill>
                <a:effectLst/>
                <a:latin typeface="Times New Roman" panose="02020603050405020304" pitchFamily="18" charset="0"/>
                <a:ea typeface="Calibri" panose="020F0502020204030204" pitchFamily="34" charset="0"/>
              </a:rPr>
              <a:t>, 22-son, 424-modda</a:t>
            </a:r>
            <a:r>
              <a:rPr lang="uz-Cyrl-UZ" sz="2400" u="sng" dirty="0">
                <a:solidFill>
                  <a:srgbClr val="FF0000"/>
                </a:solidFill>
                <a:effectLst/>
                <a:latin typeface="Times New Roman" panose="02020603050405020304" pitchFamily="18" charset="0"/>
                <a:ea typeface="Calibri" panose="020F0502020204030204" pitchFamily="34" charset="0"/>
              </a:rPr>
              <a:t>).</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342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C33A9CC-D82B-4B52-A0EB-F949DB60C2EB}"/>
              </a:ext>
            </a:extLst>
          </p:cNvPr>
          <p:cNvSpPr>
            <a:spLocks noGrp="1"/>
          </p:cNvSpPr>
          <p:nvPr>
            <p:ph idx="1"/>
          </p:nvPr>
        </p:nvSpPr>
        <p:spPr>
          <a:xfrm>
            <a:off x="359229" y="244930"/>
            <a:ext cx="11430963" cy="6613070"/>
          </a:xfrm>
        </p:spPr>
        <p:txBody>
          <a:bodyPr>
            <a:normAutofit fontScale="92500" lnSpcReduction="20000"/>
          </a:bodyPr>
          <a:lstStyle/>
          <a:p>
            <a:pPr marL="0" indent="0" algn="just">
              <a:buNone/>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O‘zbekiston Respublikasi Prezidentining 2023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uz-Cyrl-U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yil 16-fevraldagi PQ-57-son</a:t>
            </a:r>
            <a:r>
              <a:rPr lang="uz-Cyrl-UZ" sz="2400" dirty="0">
                <a:effectLst/>
                <a:latin typeface="Times New Roman" panose="02020603050405020304" pitchFamily="18" charset="0"/>
                <a:ea typeface="Times New Roman" panose="02020603050405020304" pitchFamily="18" charset="0"/>
                <a:cs typeface="Times New Roman" panose="02020603050405020304" pitchFamily="18" charset="0"/>
              </a:rPr>
              <a:t>li qarorida 2023-yilda qayta tiklanuvchi energiya manbalarini va energiya tejovchi texnologiyalarni joriy etishni jadallashtirish chora-tadbirlari to‘g‘risid</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agi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sz="2400" dirty="0">
                <a:effectLst/>
                <a:latin typeface="Times New Roman" panose="02020603050405020304" pitchFamily="18" charset="0"/>
                <a:ea typeface="Times New Roman" panose="02020603050405020304" pitchFamily="18" charset="0"/>
                <a:cs typeface="Times New Roman" panose="02020603050405020304" pitchFamily="18" charset="0"/>
              </a:rPr>
              <a:t>qarori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qabul</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qilindi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just">
              <a:buNone/>
            </a:pPr>
            <a:r>
              <a:rPr lang="uz-Latn-UZ" sz="2400" b="0" i="0" dirty="0">
                <a:solidFill>
                  <a:srgbClr val="3B3D40"/>
                </a:solidFill>
                <a:effectLst/>
                <a:latin typeface="Times New Roman" panose="02020603050405020304" pitchFamily="18" charset="0"/>
                <a:cs typeface="Times New Roman" panose="02020603050405020304" pitchFamily="18" charset="0"/>
              </a:rPr>
              <a:t>Qarorga ko‘ra, 2023 yilda umumiy quvvati 4 300 MVt bo‘lgan qayta tiklanuvchi energiya manbalari ishga tushiri</a:t>
            </a:r>
            <a:r>
              <a:rPr lang="en-US" sz="2400" b="0" i="0" dirty="0">
                <a:solidFill>
                  <a:srgbClr val="3B3D40"/>
                </a:solidFill>
                <a:effectLst/>
                <a:latin typeface="Times New Roman" panose="02020603050405020304" pitchFamily="18" charset="0"/>
                <a:cs typeface="Times New Roman" panose="02020603050405020304" pitchFamily="18" charset="0"/>
              </a:rPr>
              <a:t>sh.</a:t>
            </a:r>
            <a:r>
              <a:rPr lang="uz-Latn-UZ" sz="2400" b="0" i="0" dirty="0">
                <a:solidFill>
                  <a:srgbClr val="3B3D40"/>
                </a:solidFill>
                <a:effectLst/>
                <a:latin typeface="Times New Roman" panose="02020603050405020304" pitchFamily="18" charset="0"/>
                <a:cs typeface="Times New Roman" panose="02020603050405020304" pitchFamily="18" charset="0"/>
              </a:rPr>
              <a:t> </a:t>
            </a:r>
            <a:endParaRPr lang="en-US" sz="2400" b="0" i="0" dirty="0">
              <a:solidFill>
                <a:srgbClr val="3B3D40"/>
              </a:solidFill>
              <a:effectLst/>
              <a:latin typeface="Times New Roman" panose="02020603050405020304" pitchFamily="18" charset="0"/>
              <a:cs typeface="Times New Roman" panose="02020603050405020304" pitchFamily="18" charset="0"/>
            </a:endParaRPr>
          </a:p>
          <a:p>
            <a:pPr marL="0" indent="0" algn="just">
              <a:buNone/>
            </a:pPr>
            <a:r>
              <a:rPr lang="uz-Latn-UZ" sz="2400" b="0" i="0" dirty="0">
                <a:solidFill>
                  <a:srgbClr val="3B3D40"/>
                </a:solidFill>
                <a:effectLst/>
                <a:latin typeface="Times New Roman" panose="02020603050405020304" pitchFamily="18" charset="0"/>
                <a:cs typeface="Times New Roman" panose="02020603050405020304" pitchFamily="18" charset="0"/>
              </a:rPr>
              <a:t>Jumladan:</a:t>
            </a:r>
          </a:p>
          <a:p>
            <a:pPr algn="just"/>
            <a:r>
              <a:rPr lang="uz-Latn-UZ" sz="2400" b="0" i="0" dirty="0">
                <a:solidFill>
                  <a:srgbClr val="3B3D40"/>
                </a:solidFill>
                <a:effectLst/>
                <a:latin typeface="Times New Roman" panose="02020603050405020304" pitchFamily="18" charset="0"/>
                <a:cs typeface="Times New Roman" panose="02020603050405020304" pitchFamily="18" charset="0"/>
              </a:rPr>
              <a:t>2 100 MVt – yirik quyosh va shamol elektr stansiyalari;</a:t>
            </a:r>
          </a:p>
          <a:p>
            <a:pPr algn="just"/>
            <a:r>
              <a:rPr lang="uz-Latn-UZ" sz="2400" b="0" i="0" dirty="0">
                <a:solidFill>
                  <a:srgbClr val="3B3D40"/>
                </a:solidFill>
                <a:effectLst/>
                <a:latin typeface="Times New Roman" panose="02020603050405020304" pitchFamily="18" charset="0"/>
                <a:cs typeface="Times New Roman" panose="02020603050405020304" pitchFamily="18" charset="0"/>
              </a:rPr>
              <a:t>1 200 MVt – ijtimoiy soha ob’yektlari, xo‘jalik sub’yektlarining bino va inshootlari hamda xonadonlarda o‘rnatiladigan quyosh panellari;</a:t>
            </a:r>
          </a:p>
          <a:p>
            <a:pPr algn="just"/>
            <a:r>
              <a:rPr lang="uz-Latn-UZ" sz="2400" b="0" i="0" dirty="0">
                <a:solidFill>
                  <a:srgbClr val="3B3D40"/>
                </a:solidFill>
                <a:effectLst/>
                <a:latin typeface="Times New Roman" panose="02020603050405020304" pitchFamily="18" charset="0"/>
                <a:cs typeface="Times New Roman" panose="02020603050405020304" pitchFamily="18" charset="0"/>
              </a:rPr>
              <a:t>550 MVt – tadbirkorlar tomonidan barpo etiladigan kichik fotoelektr stansiyalari.</a:t>
            </a:r>
            <a:endParaRPr lang="en-US" sz="2400" b="0" i="0" dirty="0">
              <a:solidFill>
                <a:srgbClr val="3B3D40"/>
              </a:solidFill>
              <a:effectLst/>
              <a:latin typeface="Times New Roman" panose="02020603050405020304" pitchFamily="18" charset="0"/>
              <a:cs typeface="Times New Roman" panose="02020603050405020304" pitchFamily="18" charset="0"/>
            </a:endParaRPr>
          </a:p>
          <a:p>
            <a:pPr marL="0" indent="0" algn="just">
              <a:buNone/>
            </a:pPr>
            <a:r>
              <a:rPr lang="en-US" sz="2400" b="0" i="0" dirty="0">
                <a:solidFill>
                  <a:srgbClr val="3B3D40"/>
                </a:solidFill>
                <a:effectLst/>
                <a:latin typeface="Times New Roman" panose="02020603050405020304" pitchFamily="18" charset="0"/>
                <a:cs typeface="Times New Roman" panose="02020603050405020304" pitchFamily="18" charset="0"/>
              </a:rPr>
              <a:t>	</a:t>
            </a:r>
            <a:r>
              <a:rPr lang="uz-Latn-UZ" sz="2400" b="0" i="0" dirty="0">
                <a:solidFill>
                  <a:srgbClr val="3B3D40"/>
                </a:solidFill>
                <a:effectLst/>
                <a:latin typeface="Times New Roman" panose="02020603050405020304" pitchFamily="18" charset="0"/>
                <a:cs typeface="Times New Roman" panose="02020603050405020304" pitchFamily="18" charset="0"/>
              </a:rPr>
              <a:t>2023 yil 1 apreldan respublika hududlarida aholi xonadonlariga kichik quvvatli (umumiy quvvati 50 kVt gacha) quyosh panellarini o‘rnatishni rag‘batlantirish bo‘yicha «Quyoshli xonadon» dasturi amalga oshiriladi.</a:t>
            </a:r>
          </a:p>
          <a:p>
            <a:pPr marL="0" indent="0" algn="just">
              <a:buNone/>
            </a:pPr>
            <a:r>
              <a:rPr lang="en-US" sz="2400" b="0" i="0" dirty="0">
                <a:solidFill>
                  <a:srgbClr val="3B3D40"/>
                </a:solidFill>
                <a:effectLst/>
                <a:latin typeface="Times New Roman" panose="02020603050405020304" pitchFamily="18" charset="0"/>
                <a:cs typeface="Times New Roman" panose="02020603050405020304" pitchFamily="18" charset="0"/>
              </a:rPr>
              <a:t>	</a:t>
            </a:r>
            <a:r>
              <a:rPr lang="uz-Latn-UZ" sz="2400" b="0" i="0" dirty="0">
                <a:solidFill>
                  <a:srgbClr val="3B3D40"/>
                </a:solidFill>
                <a:effectLst/>
                <a:latin typeface="Times New Roman" panose="02020603050405020304" pitchFamily="18" charset="0"/>
                <a:cs typeface="Times New Roman" panose="02020603050405020304" pitchFamily="18" charset="0"/>
              </a:rPr>
              <a:t>Dastur doirasida aholi tomonidan quyosh panellari orqali ishlab chiqarilgan ortiqcha elektr energiyasining har bir kilovatt-soatiga 1 000 so‘mdan subsidiya ajratiladi.</a:t>
            </a:r>
          </a:p>
          <a:p>
            <a:pPr marL="0" indent="0" algn="just">
              <a:buNone/>
            </a:pPr>
            <a:r>
              <a:rPr lang="en-US" sz="2400" b="0" i="0" dirty="0">
                <a:solidFill>
                  <a:srgbClr val="3B3D40"/>
                </a:solidFill>
                <a:effectLst/>
                <a:latin typeface="Times New Roman" panose="02020603050405020304" pitchFamily="18" charset="0"/>
                <a:cs typeface="Times New Roman" panose="02020603050405020304" pitchFamily="18" charset="0"/>
              </a:rPr>
              <a:t>	</a:t>
            </a:r>
            <a:r>
              <a:rPr lang="uz-Latn-UZ" sz="2400" b="0" i="0" dirty="0">
                <a:solidFill>
                  <a:srgbClr val="3B3D40"/>
                </a:solidFill>
                <a:effectLst/>
                <a:latin typeface="Times New Roman" panose="02020603050405020304" pitchFamily="18" charset="0"/>
                <a:cs typeface="Times New Roman" panose="02020603050405020304" pitchFamily="18" charset="0"/>
              </a:rPr>
              <a:t>Qarorga ko‘ra shuningdek, ijtimoiy soha ob’yektlari, davlat organlari va boshqa tashkilotlarning bino va inshootlarida kichik quvvatli qayta tiklanuvchi energiya manbalari qurilmalarini o‘rnatish va ekspluatatsiya qilish bo‘yicha mas’uliyati cheklangan jamiyat shaklidagi «Yashil energiya» kompaniyasi tashkil etildi.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ru-RU" sz="2800" dirty="0"/>
          </a:p>
        </p:txBody>
      </p:sp>
    </p:spTree>
    <p:extLst>
      <p:ext uri="{BB962C8B-B14F-4D97-AF65-F5344CB8AC3E}">
        <p14:creationId xmlns:p14="http://schemas.microsoft.com/office/powerpoint/2010/main" val="176243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ая выноска 1"/>
          <p:cNvSpPr/>
          <p:nvPr/>
        </p:nvSpPr>
        <p:spPr>
          <a:xfrm>
            <a:off x="868680" y="284813"/>
            <a:ext cx="10424160" cy="1424065"/>
          </a:xfrm>
          <a:prstGeom prst="wedgeRect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800" b="1" u="sng" dirty="0">
                <a:solidFill>
                  <a:schemeClr val="tx1"/>
                </a:solidFill>
                <a:latin typeface="Times New Roman" panose="02020603050405020304" pitchFamily="18" charset="0"/>
                <a:cs typeface="Times New Roman" panose="02020603050405020304" pitchFamily="18" charset="0"/>
              </a:rPr>
              <a:t>Qishloq xo‘jaligida hozir kunda </a:t>
            </a:r>
            <a:r>
              <a:rPr lang="en-US" sz="2800" b="1" u="sng" dirty="0" err="1">
                <a:solidFill>
                  <a:schemeClr val="tx1"/>
                </a:solidFill>
                <a:latin typeface="Times New Roman" panose="02020603050405020304" pitchFamily="18" charset="0"/>
                <a:cs typeface="Times New Roman" panose="02020603050405020304" pitchFamily="18" charset="0"/>
              </a:rPr>
              <a:t>muqobil</a:t>
            </a:r>
            <a:r>
              <a:rPr lang="en-US" sz="2800" b="1" u="sng" dirty="0">
                <a:solidFill>
                  <a:schemeClr val="tx1"/>
                </a:solidFill>
                <a:latin typeface="Times New Roman" panose="02020603050405020304" pitchFamily="18" charset="0"/>
                <a:cs typeface="Times New Roman" panose="02020603050405020304" pitchFamily="18" charset="0"/>
              </a:rPr>
              <a:t> </a:t>
            </a:r>
            <a:r>
              <a:rPr lang="uz-Cyrl-UZ" sz="2800" b="1" u="sng" dirty="0">
                <a:solidFill>
                  <a:schemeClr val="tx1"/>
                </a:solidFill>
                <a:latin typeface="Times New Roman" panose="02020603050405020304" pitchFamily="18" charset="0"/>
                <a:cs typeface="Times New Roman" panose="02020603050405020304" pitchFamily="18" charset="0"/>
              </a:rPr>
              <a:t>energetikaning quyidagi texnologiyalaridan yanada kengroq foydalanish uchun imkoniyat hamda undaydigan sabablar bor:</a:t>
            </a: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1838311769"/>
              </p:ext>
            </p:extLst>
          </p:nvPr>
        </p:nvGraphicFramePr>
        <p:xfrm>
          <a:off x="899160" y="1933731"/>
          <a:ext cx="10393680" cy="4661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9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757613" y="2628900"/>
            <a:ext cx="2712242" cy="1214437"/>
          </a:xfrm>
          <a:prstGeom prst="ellipse">
            <a:avLst/>
          </a:prstGeom>
          <a:solidFill>
            <a:srgbClr val="FF66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ENERGIYA TURLARI</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986213" y="1476374"/>
            <a:ext cx="2171700" cy="795339"/>
          </a:xfrm>
          <a:prstGeom prst="rect">
            <a:avLst/>
          </a:prstGeom>
          <a:solidFill>
            <a:srgbClr val="B6E7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TIKLANUVCHI</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92006" y="275628"/>
            <a:ext cx="1397792" cy="732235"/>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Suv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omborlari</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469856" y="481386"/>
            <a:ext cx="2171700" cy="828083"/>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Biomassa</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234238" y="1671637"/>
            <a:ext cx="2452688" cy="785813"/>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Dengiz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qirg’og’idan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suvning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qaytishi</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7086601" y="2628900"/>
            <a:ext cx="2476500" cy="957263"/>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Quyosh</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57238" y="671513"/>
            <a:ext cx="1871662" cy="759618"/>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Daryo</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814388" y="2592670"/>
            <a:ext cx="2400300" cy="957263"/>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Yer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suvlarining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issiqligi</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07157" y="1518046"/>
            <a:ext cx="1585912" cy="783433"/>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Shamol</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285876" y="3779044"/>
            <a:ext cx="1871662" cy="83582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Organik</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yoqilg’i</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7039405" y="3843337"/>
            <a:ext cx="2171700" cy="83582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Parchalanuvchi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materiallar</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48840" y="4679157"/>
            <a:ext cx="1288541" cy="756799"/>
          </a:xfrm>
          <a:prstGeom prst="rect">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Gaz</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804942" y="5954551"/>
            <a:ext cx="2468927" cy="736245"/>
          </a:xfrm>
          <a:prstGeom prst="rect">
            <a:avLst/>
          </a:prstGeom>
          <a:solidFill>
            <a:srgbClr val="2DB9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Moddalarning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turli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birikmalari</a:t>
            </a:r>
            <a:endParaRPr lang="ru-RU"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4067650" y="4161985"/>
            <a:ext cx="2171700" cy="795339"/>
          </a:xfrm>
          <a:prstGeom prst="rect">
            <a:avLst/>
          </a:prstGeom>
          <a:solidFill>
            <a:srgbClr val="B6E7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TIKLANMAS</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4420790" y="5055374"/>
            <a:ext cx="1302545" cy="761165"/>
          </a:xfrm>
          <a:prstGeom prst="rect">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Silanets</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758385" y="4884309"/>
            <a:ext cx="1302545" cy="735806"/>
          </a:xfrm>
          <a:prstGeom prst="rect">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Ko’mir</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489540" y="5746757"/>
            <a:ext cx="1302545" cy="957263"/>
          </a:xfrm>
          <a:prstGeom prst="rect">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Neft</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3060930" y="5746757"/>
            <a:ext cx="1302545" cy="830620"/>
          </a:xfrm>
          <a:prstGeom prst="rect">
            <a:avLst/>
          </a:prstGeom>
          <a:solidFill>
            <a:srgbClr val="FFCC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Times New Roman" panose="02020603050405020304" pitchFamily="18" charset="0"/>
                <a:cs typeface="Times New Roman" panose="02020603050405020304" pitchFamily="18" charset="0"/>
              </a:rPr>
              <a:t>Torf</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7233955" y="4957324"/>
            <a:ext cx="1407599" cy="776209"/>
          </a:xfrm>
          <a:prstGeom prst="rect">
            <a:avLst/>
          </a:prstGeom>
          <a:solidFill>
            <a:srgbClr val="2DB9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Uran</a:t>
            </a:r>
            <a:endParaRPr lang="ru-RU"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8743501" y="4808692"/>
            <a:ext cx="1384152" cy="811424"/>
          </a:xfrm>
          <a:prstGeom prst="rect">
            <a:avLst/>
          </a:prstGeom>
          <a:solidFill>
            <a:srgbClr val="2DB9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Yadroviy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yoqilg’i</a:t>
            </a:r>
            <a:endParaRPr lang="ru-RU" dirty="0">
              <a:latin typeface="Times New Roman" panose="02020603050405020304" pitchFamily="18" charset="0"/>
              <a:cs typeface="Times New Roman" panose="02020603050405020304" pitchFamily="18" charset="0"/>
            </a:endParaRPr>
          </a:p>
        </p:txBody>
      </p:sp>
      <p:cxnSp>
        <p:nvCxnSpPr>
          <p:cNvPr id="24" name="Прямая со стрелкой 23"/>
          <p:cNvCxnSpPr>
            <a:stCxn id="5" idx="1"/>
            <a:endCxn id="12" idx="3"/>
          </p:cNvCxnSpPr>
          <p:nvPr/>
        </p:nvCxnSpPr>
        <p:spPr>
          <a:xfrm flipH="1">
            <a:off x="1693069" y="1874044"/>
            <a:ext cx="2293144" cy="357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Прямая со стрелкой 24"/>
          <p:cNvCxnSpPr/>
          <p:nvPr/>
        </p:nvCxnSpPr>
        <p:spPr>
          <a:xfrm flipH="1" flipV="1">
            <a:off x="2601858" y="1282206"/>
            <a:ext cx="1384355" cy="4447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Прямая со стрелкой 25"/>
          <p:cNvCxnSpPr/>
          <p:nvPr/>
        </p:nvCxnSpPr>
        <p:spPr>
          <a:xfrm flipH="1" flipV="1">
            <a:off x="3712202" y="1014319"/>
            <a:ext cx="585953" cy="4535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Прямая со стрелкой 26"/>
          <p:cNvCxnSpPr>
            <a:stCxn id="5" idx="0"/>
          </p:cNvCxnSpPr>
          <p:nvPr/>
        </p:nvCxnSpPr>
        <p:spPr>
          <a:xfrm flipH="1" flipV="1">
            <a:off x="5069515" y="943272"/>
            <a:ext cx="2548" cy="5331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Прямая со стрелкой 27"/>
          <p:cNvCxnSpPr>
            <a:stCxn id="5" idx="3"/>
            <a:endCxn id="7" idx="2"/>
          </p:cNvCxnSpPr>
          <p:nvPr/>
        </p:nvCxnSpPr>
        <p:spPr>
          <a:xfrm flipV="1">
            <a:off x="6157913" y="1309469"/>
            <a:ext cx="1397793" cy="5645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p:cNvCxnSpPr/>
          <p:nvPr/>
        </p:nvCxnSpPr>
        <p:spPr>
          <a:xfrm flipH="1">
            <a:off x="2409657" y="2163436"/>
            <a:ext cx="1576556" cy="4605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Прямая со стрелкой 29"/>
          <p:cNvCxnSpPr>
            <a:endCxn id="8" idx="1"/>
          </p:cNvCxnSpPr>
          <p:nvPr/>
        </p:nvCxnSpPr>
        <p:spPr>
          <a:xfrm>
            <a:off x="6157913" y="1992145"/>
            <a:ext cx="1076325" cy="72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Прямая со стрелкой 30"/>
          <p:cNvCxnSpPr/>
          <p:nvPr/>
        </p:nvCxnSpPr>
        <p:spPr>
          <a:xfrm>
            <a:off x="6157913" y="2182645"/>
            <a:ext cx="928688" cy="10534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Прямая со стрелкой 31"/>
          <p:cNvCxnSpPr>
            <a:stCxn id="17" idx="1"/>
            <a:endCxn id="13" idx="3"/>
          </p:cNvCxnSpPr>
          <p:nvPr/>
        </p:nvCxnSpPr>
        <p:spPr>
          <a:xfrm flipH="1" flipV="1">
            <a:off x="3157538" y="4196954"/>
            <a:ext cx="910112" cy="3627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Прямая со стрелкой 32"/>
          <p:cNvCxnSpPr>
            <a:stCxn id="4" idx="0"/>
            <a:endCxn id="5" idx="2"/>
          </p:cNvCxnSpPr>
          <p:nvPr/>
        </p:nvCxnSpPr>
        <p:spPr>
          <a:xfrm flipH="1" flipV="1">
            <a:off x="5072063" y="2271713"/>
            <a:ext cx="41671" cy="3571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Прямая со стрелкой 33"/>
          <p:cNvCxnSpPr>
            <a:stCxn id="4" idx="4"/>
          </p:cNvCxnSpPr>
          <p:nvPr/>
        </p:nvCxnSpPr>
        <p:spPr>
          <a:xfrm>
            <a:off x="5113734" y="3843337"/>
            <a:ext cx="0" cy="2872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Прямая со стрелкой 34"/>
          <p:cNvCxnSpPr>
            <a:endCxn id="22" idx="0"/>
          </p:cNvCxnSpPr>
          <p:nvPr/>
        </p:nvCxnSpPr>
        <p:spPr>
          <a:xfrm>
            <a:off x="7937754" y="4714371"/>
            <a:ext cx="1" cy="2429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Прямая со стрелкой 35"/>
          <p:cNvCxnSpPr>
            <a:endCxn id="18" idx="1"/>
          </p:cNvCxnSpPr>
          <p:nvPr/>
        </p:nvCxnSpPr>
        <p:spPr>
          <a:xfrm>
            <a:off x="3157538" y="4447578"/>
            <a:ext cx="1263252" cy="9883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Прямая со стрелкой 36"/>
          <p:cNvCxnSpPr>
            <a:endCxn id="19" idx="0"/>
          </p:cNvCxnSpPr>
          <p:nvPr/>
        </p:nvCxnSpPr>
        <p:spPr>
          <a:xfrm>
            <a:off x="2409657" y="4614864"/>
            <a:ext cx="1" cy="2694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Прямая со стрелкой 37"/>
          <p:cNvCxnSpPr>
            <a:endCxn id="21" idx="0"/>
          </p:cNvCxnSpPr>
          <p:nvPr/>
        </p:nvCxnSpPr>
        <p:spPr>
          <a:xfrm>
            <a:off x="3003615" y="4614864"/>
            <a:ext cx="708588" cy="11318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p:nvPr/>
        </p:nvCxnSpPr>
        <p:spPr>
          <a:xfrm flipH="1">
            <a:off x="1477852" y="4653622"/>
            <a:ext cx="310102" cy="1079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Прямая со стрелкой 39"/>
          <p:cNvCxnSpPr>
            <a:stCxn id="13" idx="1"/>
          </p:cNvCxnSpPr>
          <p:nvPr/>
        </p:nvCxnSpPr>
        <p:spPr>
          <a:xfrm flipH="1">
            <a:off x="489540" y="4196954"/>
            <a:ext cx="796336" cy="4822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Прямая со стрелкой 40"/>
          <p:cNvCxnSpPr>
            <a:endCxn id="14" idx="1"/>
          </p:cNvCxnSpPr>
          <p:nvPr/>
        </p:nvCxnSpPr>
        <p:spPr>
          <a:xfrm flipV="1">
            <a:off x="6261498" y="4261247"/>
            <a:ext cx="777907" cy="3726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Прямая со стрелкой 41"/>
          <p:cNvCxnSpPr>
            <a:stCxn id="14" idx="3"/>
          </p:cNvCxnSpPr>
          <p:nvPr/>
        </p:nvCxnSpPr>
        <p:spPr>
          <a:xfrm>
            <a:off x="9211105" y="4261247"/>
            <a:ext cx="430792" cy="5165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Прямая со стрелкой 42"/>
          <p:cNvCxnSpPr/>
          <p:nvPr/>
        </p:nvCxnSpPr>
        <p:spPr>
          <a:xfrm flipH="1">
            <a:off x="6363446" y="4679157"/>
            <a:ext cx="1036145" cy="12973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Прямоугольник 43"/>
          <p:cNvSpPr/>
          <p:nvPr/>
        </p:nvSpPr>
        <p:spPr>
          <a:xfrm>
            <a:off x="4370619" y="199428"/>
            <a:ext cx="1397792" cy="732235"/>
          </a:xfrm>
          <a:prstGeom prst="rect">
            <a:avLst/>
          </a:prstGeom>
          <a:solidFill>
            <a:srgbClr val="B686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To’lqin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energiyasi</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686926" y="232251"/>
            <a:ext cx="2281421" cy="1077218"/>
          </a:xfrm>
          <a:prstGeom prst="rect">
            <a:avLst/>
          </a:prstGeom>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Klaster</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metodi</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09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circle(in)">
                                      <p:cBhvr>
                                        <p:cTn id="78" dur="2000"/>
                                        <p:tgtEl>
                                          <p:spTgt spid="15"/>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circle(in)">
                                      <p:cBhvr>
                                        <p:cTn id="81" dur="2000"/>
                                        <p:tgtEl>
                                          <p:spTgt spid="20"/>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circle(in)">
                                      <p:cBhvr>
                                        <p:cTn id="84" dur="2000"/>
                                        <p:tgtEl>
                                          <p:spTgt spid="19"/>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circle(in)">
                                      <p:cBhvr>
                                        <p:cTn id="87" dur="2000"/>
                                        <p:tgtEl>
                                          <p:spTgt spid="21"/>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circle(in)">
                                      <p:cBhvr>
                                        <p:cTn id="90" dur="20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down)">
                                      <p:cBhvr>
                                        <p:cTn id="95" dur="500"/>
                                        <p:tgtEl>
                                          <p:spTgt spid="2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down)">
                                      <p:cBhvr>
                                        <p:cTn id="98" dur="500"/>
                                        <p:tgtEl>
                                          <p:spTgt spid="1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66618833"/>
              </p:ext>
            </p:extLst>
          </p:nvPr>
        </p:nvGraphicFramePr>
        <p:xfrm>
          <a:off x="701259" y="136797"/>
          <a:ext cx="8758237" cy="6719722"/>
        </p:xfrm>
        <a:graphic>
          <a:graphicData uri="http://schemas.openxmlformats.org/drawingml/2006/table">
            <a:tbl>
              <a:tblPr firstRow="1" firstCol="1" bandRow="1">
                <a:tableStyleId>{5940675A-B579-460E-94D1-54222C63F5DA}</a:tableStyleId>
              </a:tblPr>
              <a:tblGrid>
                <a:gridCol w="2188873">
                  <a:extLst>
                    <a:ext uri="{9D8B030D-6E8A-4147-A177-3AD203B41FA5}">
                      <a16:colId xmlns:a16="http://schemas.microsoft.com/office/drawing/2014/main" val="20000"/>
                    </a:ext>
                  </a:extLst>
                </a:gridCol>
                <a:gridCol w="2189788">
                  <a:extLst>
                    <a:ext uri="{9D8B030D-6E8A-4147-A177-3AD203B41FA5}">
                      <a16:colId xmlns:a16="http://schemas.microsoft.com/office/drawing/2014/main" val="20001"/>
                    </a:ext>
                  </a:extLst>
                </a:gridCol>
                <a:gridCol w="2189788">
                  <a:extLst>
                    <a:ext uri="{9D8B030D-6E8A-4147-A177-3AD203B41FA5}">
                      <a16:colId xmlns:a16="http://schemas.microsoft.com/office/drawing/2014/main" val="20002"/>
                    </a:ext>
                  </a:extLst>
                </a:gridCol>
                <a:gridCol w="2189788">
                  <a:extLst>
                    <a:ext uri="{9D8B030D-6E8A-4147-A177-3AD203B41FA5}">
                      <a16:colId xmlns:a16="http://schemas.microsoft.com/office/drawing/2014/main" val="20003"/>
                    </a:ext>
                  </a:extLst>
                </a:gridCol>
              </a:tblGrid>
              <a:tr h="536793">
                <a:tc gridSpan="2">
                  <a:txBody>
                    <a:bodyPr/>
                    <a:lstStyle/>
                    <a:p>
                      <a:pPr algn="ctr"/>
                      <a:r>
                        <a:rPr lang="uz-Cyrl-UZ" sz="1800" b="1" u="sng" kern="1200" dirty="0">
                          <a:solidFill>
                            <a:schemeClr val="tx1"/>
                          </a:solidFill>
                          <a:effectLst/>
                          <a:latin typeface="+mn-lt"/>
                          <a:ea typeface="+mn-ea"/>
                          <a:cs typeface="+mn-cs"/>
                        </a:rPr>
                        <a:t>Quyosh energiyasidan foydalanish</a:t>
                      </a:r>
                      <a:endParaRPr lang="ru-RU" sz="1800" kern="1200" dirty="0">
                        <a:solidFill>
                          <a:schemeClr val="tx1"/>
                        </a:solidFill>
                        <a:effectLst/>
                        <a:latin typeface="+mn-lt"/>
                        <a:ea typeface="+mn-ea"/>
                        <a:cs typeface="+mn-cs"/>
                      </a:endParaRPr>
                    </a:p>
                  </a:txBody>
                  <a:tcPr marL="68580" marR="68580" marT="0" marB="0">
                    <a:solidFill>
                      <a:schemeClr val="bg2"/>
                    </a:solidFill>
                  </a:tcPr>
                </a:tc>
                <a:tc hMerge="1">
                  <a:txBody>
                    <a:bodyPr/>
                    <a:lstStyle/>
                    <a:p>
                      <a:endParaRPr lang="ru-RU"/>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uz-Cyrl-UZ" sz="1800" b="1" u="sng" kern="1200" dirty="0">
                          <a:solidFill>
                            <a:schemeClr val="tx1"/>
                          </a:solidFill>
                          <a:effectLst/>
                          <a:latin typeface="+mn-lt"/>
                          <a:ea typeface="+mn-ea"/>
                          <a:cs typeface="+mn-cs"/>
                        </a:rPr>
                        <a:t>Shamol energiyasidan foydalanish</a:t>
                      </a:r>
                      <a:endParaRPr lang="ru-RU" sz="1800" kern="1200" dirty="0">
                        <a:solidFill>
                          <a:schemeClr val="tx1"/>
                        </a:solidFill>
                        <a:effectLst/>
                        <a:latin typeface="+mn-lt"/>
                        <a:ea typeface="+mn-ea"/>
                        <a:cs typeface="+mn-cs"/>
                      </a:endParaRPr>
                    </a:p>
                    <a:p>
                      <a:pPr algn="ctr">
                        <a:lnSpc>
                          <a:spcPct val="100000"/>
                        </a:lnSpc>
                        <a:spcAft>
                          <a:spcPts val="0"/>
                        </a:spcAft>
                      </a:pP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tc hMerge="1">
                  <a:txBody>
                    <a:bodyPr/>
                    <a:lstStyle/>
                    <a:p>
                      <a:endParaRPr lang="ru-RU"/>
                    </a:p>
                  </a:txBody>
                  <a:tcPr/>
                </a:tc>
                <a:extLst>
                  <a:ext uri="{0D108BD9-81ED-4DB2-BD59-A6C34878D82A}">
                    <a16:rowId xmlns:a16="http://schemas.microsoft.com/office/drawing/2014/main" val="10000"/>
                  </a:ext>
                </a:extLst>
              </a:tr>
              <a:tr h="719275">
                <a:tc>
                  <a:txBody>
                    <a:bodyPr/>
                    <a:lstStyle/>
                    <a:p>
                      <a:pPr algn="ctr"/>
                      <a:r>
                        <a:rPr lang="uz-Cyrl-UZ" sz="1800" b="1" u="sng" kern="1200" dirty="0">
                          <a:solidFill>
                            <a:schemeClr val="tx1"/>
                          </a:solidFill>
                          <a:effectLst/>
                          <a:latin typeface="+mn-lt"/>
                          <a:ea typeface="+mn-ea"/>
                          <a:cs typeface="+mn-cs"/>
                        </a:rPr>
                        <a:t>Afzaliklari </a:t>
                      </a:r>
                      <a:endParaRPr lang="ru-RU" sz="1800" kern="1200" dirty="0">
                        <a:solidFill>
                          <a:schemeClr val="tx1"/>
                        </a:solidFill>
                        <a:effectLst/>
                        <a:latin typeface="+mn-lt"/>
                        <a:ea typeface="+mn-ea"/>
                        <a:cs typeface="+mn-cs"/>
                      </a:endParaRPr>
                    </a:p>
                  </a:txBody>
                  <a:tcPr marL="68580" marR="68580" marT="0" marB="0">
                    <a:solidFill>
                      <a:schemeClr val="bg2"/>
                    </a:solidFill>
                  </a:tcPr>
                </a:tc>
                <a:tc>
                  <a:txBody>
                    <a:bodyPr/>
                    <a:lstStyle/>
                    <a:p>
                      <a:pPr algn="ctr"/>
                      <a:r>
                        <a:rPr lang="uz-Cyrl-UZ" sz="1800" b="1" u="sng" kern="1200" dirty="0">
                          <a:solidFill>
                            <a:schemeClr val="tx1"/>
                          </a:solidFill>
                          <a:effectLst/>
                          <a:latin typeface="Times New Roman" panose="02020603050405020304" pitchFamily="18" charset="0"/>
                          <a:ea typeface="+mn-ea"/>
                          <a:cs typeface="Times New Roman" panose="02020603050405020304" pitchFamily="18" charset="0"/>
                        </a:rPr>
                        <a:t>Kamchiliklari </a:t>
                      </a:r>
                      <a:endParaRPr lang="ru-RU"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2"/>
                    </a:solidFill>
                  </a:tcPr>
                </a:tc>
                <a:tc>
                  <a:txBody>
                    <a:bodyPr/>
                    <a:lstStyle/>
                    <a:p>
                      <a:pPr algn="ctr"/>
                      <a:r>
                        <a:rPr lang="uz-Cyrl-UZ" sz="1800" b="1" u="sng" kern="1200" dirty="0">
                          <a:solidFill>
                            <a:schemeClr val="tx1"/>
                          </a:solidFill>
                          <a:effectLst/>
                          <a:latin typeface="Times New Roman" panose="02020603050405020304" pitchFamily="18" charset="0"/>
                          <a:ea typeface="+mn-ea"/>
                          <a:cs typeface="Times New Roman" panose="02020603050405020304" pitchFamily="18" charset="0"/>
                        </a:rPr>
                        <a:t>Afzaliklari </a:t>
                      </a:r>
                      <a:endParaRPr lang="ru-RU"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r>
                        <a:rPr lang="uz-Cyrl-UZ" sz="1800" b="1" u="sng" kern="1200" dirty="0">
                          <a:solidFill>
                            <a:schemeClr val="tx1"/>
                          </a:solidFill>
                          <a:effectLst/>
                          <a:latin typeface="Times New Roman" panose="02020603050405020304" pitchFamily="18" charset="0"/>
                          <a:ea typeface="+mn-ea"/>
                          <a:cs typeface="Times New Roman" panose="02020603050405020304" pitchFamily="18" charset="0"/>
                        </a:rPr>
                        <a:t>Kamchiliklari </a:t>
                      </a:r>
                      <a:endParaRPr lang="ru-RU"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1"/>
                  </a:ext>
                </a:extLst>
              </a:tr>
              <a:tr h="856632">
                <a:tc>
                  <a:txBody>
                    <a:bodyPr/>
                    <a:lstStyle/>
                    <a:p>
                      <a:pPr algn="ctr">
                        <a:lnSpc>
                          <a:spcPct val="107000"/>
                        </a:lnSpc>
                        <a:spcAft>
                          <a:spcPts val="800"/>
                        </a:spcAft>
                      </a:pPr>
                      <a:r>
                        <a:rPr lang="uz-Cyrl-UZ" sz="1800" b="1" u="none" dirty="0">
                          <a:effectLst/>
                          <a:latin typeface="Times New Roman" panose="02020603050405020304" pitchFamily="18" charset="0"/>
                          <a:ea typeface="Calibri" panose="020F0502020204030204" pitchFamily="34" charset="0"/>
                          <a:cs typeface="Times New Roman" panose="02020603050405020304" pitchFamily="18" charset="0"/>
                        </a:rPr>
                        <a:t>f</a:t>
                      </a:r>
                      <a:r>
                        <a:rPr lang="uz-Cyrl-UZ" sz="1800" b="1"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oydalanishda kam mablag‘ talab qiladi; </a:t>
                      </a:r>
                      <a:endParaRPr lang="ru-RU" sz="18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solidFill>
                  </a:tcPr>
                </a:tc>
                <a:tc>
                  <a:txBody>
                    <a:bodyPr/>
                    <a:lstStyle/>
                    <a:p>
                      <a:pPr algn="ctr">
                        <a:lnSpc>
                          <a:spcPct val="107000"/>
                        </a:lnSpc>
                        <a:spcAft>
                          <a:spcPts val="800"/>
                        </a:spcAft>
                      </a:pP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b</a:t>
                      </a: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oshlang‘ich kapital sarflashning yuqoriligi;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solidFill>
                  </a:tcPr>
                </a:tc>
                <a:tc>
                  <a:txBody>
                    <a:bodyPr/>
                    <a:lstStyle/>
                    <a:p>
                      <a:pPr algn="ctr">
                        <a:lnSpc>
                          <a:spcPct val="107000"/>
                        </a:lnSpc>
                        <a:spcAft>
                          <a:spcPts val="800"/>
                        </a:spcAft>
                      </a:pPr>
                      <a:r>
                        <a:rPr lang="uz-Cyrl-UZ" sz="1800" b="1" u="sng" dirty="0">
                          <a:effectLst/>
                          <a:latin typeface="Times New Roman" panose="02020603050405020304" pitchFamily="18" charset="0"/>
                          <a:ea typeface="Calibri" panose="020F0502020204030204" pitchFamily="34" charset="0"/>
                          <a:cs typeface="Times New Roman" panose="02020603050405020304" pitchFamily="18" charset="0"/>
                        </a:rPr>
                        <a:t>E</a:t>
                      </a: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lektr energiya tannarxi arzonligi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800"/>
                        </a:spcAft>
                      </a:pPr>
                      <a:r>
                        <a:rPr lang="uz-Cyrl-UZ" sz="1800" b="1" u="sng">
                          <a:effectLst/>
                          <a:latin typeface="Times New Roman" panose="02020603050405020304" pitchFamily="18" charset="0"/>
                          <a:ea typeface="Calibri" panose="020F0502020204030204" pitchFamily="34" charset="0"/>
                          <a:cs typeface="Times New Roman" panose="02020603050405020304" pitchFamily="18" charset="0"/>
                        </a:rPr>
                        <a:t>D</a:t>
                      </a:r>
                      <a:r>
                        <a:rPr lang="uz-Cyrl-UZ" sz="18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astlabki baxosi qimmatli </a:t>
                      </a:r>
                      <a:endParaRPr lang="ru-RU"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extLst>
                  <a:ext uri="{0D108BD9-81ED-4DB2-BD59-A6C34878D82A}">
                    <a16:rowId xmlns:a16="http://schemas.microsoft.com/office/drawing/2014/main" val="10002"/>
                  </a:ext>
                </a:extLst>
              </a:tr>
              <a:tr h="856632">
                <a:tc>
                  <a:txBody>
                    <a:bodyPr/>
                    <a:lstStyle/>
                    <a:p>
                      <a:pPr algn="ctr">
                        <a:lnSpc>
                          <a:spcPct val="107000"/>
                        </a:lnSpc>
                        <a:spcAft>
                          <a:spcPts val="800"/>
                        </a:spcAft>
                      </a:pPr>
                      <a:r>
                        <a:rPr lang="uz-Cyrl-UZ" sz="1800" b="1"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zararli chiqindilarni chiqarmaydi; </a:t>
                      </a:r>
                      <a:endParaRPr lang="ru-RU" sz="18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solidFill>
                  </a:tcPr>
                </a:tc>
                <a:tc>
                  <a:txBody>
                    <a:bodyPr/>
                    <a:lstStyle/>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quyosh radiatsiyasiga bog‘liqligi;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solidFill>
                  </a:tcPr>
                </a:tc>
                <a:tc>
                  <a:txBody>
                    <a:bodyPr/>
                    <a:lstStyle/>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zararli chiqindilarni chiqarmaydi;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Shamolni muntazam esmasligi </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extLst>
                  <a:ext uri="{0D108BD9-81ED-4DB2-BD59-A6C34878D82A}">
                    <a16:rowId xmlns:a16="http://schemas.microsoft.com/office/drawing/2014/main" val="10003"/>
                  </a:ext>
                </a:extLst>
              </a:tr>
              <a:tr h="1430951">
                <a:tc>
                  <a:txBody>
                    <a:bodyPr/>
                    <a:lstStyle/>
                    <a:p>
                      <a:pPr algn="ctr">
                        <a:lnSpc>
                          <a:spcPct val="107000"/>
                        </a:lnSpc>
                        <a:spcAft>
                          <a:spcPts val="800"/>
                        </a:spcAft>
                      </a:pPr>
                      <a:r>
                        <a:rPr lang="uz-Cyrl-UZ" sz="1800" b="1" u="non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fotoelektr modullardan uzoq muddat foydalanish mumkin (30 yil va undan ko‘p);</a:t>
                      </a:r>
                      <a:endParaRPr lang="ru-RU" sz="180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solidFill>
                  </a:tcPr>
                </a:tc>
                <a:tc>
                  <a:txBody>
                    <a:bodyPr/>
                    <a:lstStyle/>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foydali maydonning quvvat birligi uchun katta ahamiyatga ega ekanligi.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solidFill>
                  </a:tcPr>
                </a:tc>
                <a:tc>
                  <a:txBody>
                    <a:bodyPr/>
                    <a:lstStyle/>
                    <a:p>
                      <a:pPr algn="ctr">
                        <a:lnSpc>
                          <a:spcPct val="107000"/>
                        </a:lnSpc>
                        <a:spcAft>
                          <a:spcPts val="800"/>
                        </a:spcAft>
                      </a:pPr>
                      <a:r>
                        <a:rPr lang="ru-RU" sz="18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Foydalanish</a:t>
                      </a:r>
                      <a:r>
                        <a:rPr lang="ru-RU"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muddati</a:t>
                      </a:r>
                      <a:r>
                        <a:rPr lang="ru-RU"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uzoqligi</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tc>
                  <a:txBody>
                    <a:bodyPr/>
                    <a:lstStyle/>
                    <a:p>
                      <a:pPr algn="ctr">
                        <a:lnSpc>
                          <a:spcPct val="107000"/>
                        </a:lnSpc>
                        <a:spcAft>
                          <a:spcPts val="800"/>
                        </a:spcAft>
                      </a:pPr>
                      <a:r>
                        <a:rPr lang="uz-Cyrl-UZ"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Tabiatga va jonivorlarga qisman zararni mavjudligi</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3">
                        <a:lumMod val="40000"/>
                        <a:lumOff val="60000"/>
                      </a:schemeClr>
                    </a:solidFill>
                  </a:tcPr>
                </a:tc>
                <a:extLst>
                  <a:ext uri="{0D108BD9-81ED-4DB2-BD59-A6C34878D82A}">
                    <a16:rowId xmlns:a16="http://schemas.microsoft.com/office/drawing/2014/main" val="10004"/>
                  </a:ext>
                </a:extLst>
              </a:tr>
              <a:tr h="1430951">
                <a:tc>
                  <a:txBody>
                    <a:bodyPr/>
                    <a:lstStyle/>
                    <a:p>
                      <a:pPr algn="ctr">
                        <a:lnSpc>
                          <a:spcPct val="107000"/>
                        </a:lnSpc>
                        <a:spcAft>
                          <a:spcPts val="800"/>
                        </a:spcAft>
                      </a:pPr>
                      <a:r>
                        <a:rPr lang="uz-Cyrl-UZ" sz="1800" b="1"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lokal elektr energiya bilan ta’minlashda yuqori sifatli elektr energiyasi yetkazib beradi </a:t>
                      </a:r>
                      <a:endParaRPr lang="ru-RU" sz="18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bg2"/>
                    </a:solidFill>
                  </a:tcPr>
                </a:tc>
                <a:tc>
                  <a:txBody>
                    <a:bodyPr/>
                    <a:lstStyle/>
                    <a:p>
                      <a:pPr algn="ctr">
                        <a:lnSpc>
                          <a:spcPct val="100000"/>
                        </a:lnSpc>
                        <a:spcAft>
                          <a:spcPts val="0"/>
                        </a:spcAft>
                      </a:pPr>
                      <a:r>
                        <a:rPr lang="uz-Cyrl-UZ"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gn="ctr">
                        <a:lnSpc>
                          <a:spcPct val="100000"/>
                        </a:lnSpc>
                        <a:spcAft>
                          <a:spcPts val="0"/>
                        </a:spcAft>
                      </a:pPr>
                      <a:r>
                        <a:rPr lang="uz-Cyrl-UZ"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lnSpc>
                          <a:spcPct val="100000"/>
                        </a:lnSpc>
                        <a:spcAft>
                          <a:spcPts val="0"/>
                        </a:spcAft>
                      </a:pPr>
                      <a:r>
                        <a:rPr lang="uz-Cyrl-UZ"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5"/>
                  </a:ext>
                </a:extLst>
              </a:tr>
              <a:tr h="775667">
                <a:tc gridSpan="4">
                  <a:txBody>
                    <a:bodyPr/>
                    <a:lstStyle/>
                    <a:p>
                      <a:r>
                        <a:rPr lang="uz-Cyrl-UZ" sz="1800" u="sng" kern="1200" dirty="0">
                          <a:solidFill>
                            <a:schemeClr val="tx1"/>
                          </a:solidFill>
                          <a:effectLst/>
                          <a:latin typeface="Times New Roman" panose="02020603050405020304" pitchFamily="18" charset="0"/>
                          <a:ea typeface="+mn-ea"/>
                          <a:cs typeface="Times New Roman" panose="02020603050405020304" pitchFamily="18" charset="0"/>
                        </a:rPr>
                        <a:t>Xulosa: Qishloq xo‘jaligida quyosh va shamol energiyasidan birgalikda, gibrid stansiyalardan foydalanish maqsadga muvofiq.</a:t>
                      </a:r>
                      <a:endParaRPr lang="ru-RU"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bl>
          </a:graphicData>
        </a:graphic>
      </p:graphicFrame>
      <p:sp>
        <p:nvSpPr>
          <p:cNvPr id="2" name="Прямоугольник 1"/>
          <p:cNvSpPr/>
          <p:nvPr/>
        </p:nvSpPr>
        <p:spPr>
          <a:xfrm>
            <a:off x="9885009" y="2890391"/>
            <a:ext cx="2306991" cy="1077218"/>
          </a:xfrm>
          <a:prstGeom prst="rect">
            <a:avLst/>
          </a:prstGeom>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Yelpig’ich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metodi</a:t>
            </a:r>
            <a:endParaRPr lang="ru-RU" sz="3200" b="1" dirty="0"/>
          </a:p>
        </p:txBody>
      </p:sp>
    </p:spTree>
    <p:extLst>
      <p:ext uri="{BB962C8B-B14F-4D97-AF65-F5344CB8AC3E}">
        <p14:creationId xmlns:p14="http://schemas.microsoft.com/office/powerpoint/2010/main" val="70427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e0d5e13f4ad144861216d82b8fd267159357b4"/>
</p:tagLst>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542</TotalTime>
  <Words>1437</Words>
  <Application>Microsoft Office PowerPoint</Application>
  <PresentationFormat>Widescreen</PresentationFormat>
  <Paragraphs>131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Times New Roman</vt:lpstr>
      <vt:lpstr>Times Uzb Roman</vt:lpstr>
      <vt:lpstr>Wingdings 3</vt:lpstr>
      <vt:lpstr>Легкий дым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Нодир</dc:creator>
  <cp:lastModifiedBy>bektemir nurboyev</cp:lastModifiedBy>
  <cp:revision>54</cp:revision>
  <dcterms:created xsi:type="dcterms:W3CDTF">2017-11-24T11:37:50Z</dcterms:created>
  <dcterms:modified xsi:type="dcterms:W3CDTF">2024-07-12T09:24:49Z</dcterms:modified>
</cp:coreProperties>
</file>