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1" r:id="rId2"/>
  </p:sldMasterIdLst>
  <p:notesMasterIdLst>
    <p:notesMasterId r:id="rId71"/>
  </p:notesMasterIdLst>
  <p:sldIdLst>
    <p:sldId id="417" r:id="rId3"/>
    <p:sldId id="468" r:id="rId4"/>
    <p:sldId id="469" r:id="rId5"/>
    <p:sldId id="470" r:id="rId6"/>
    <p:sldId id="471" r:id="rId7"/>
    <p:sldId id="472" r:id="rId8"/>
    <p:sldId id="473" r:id="rId9"/>
    <p:sldId id="474" r:id="rId10"/>
    <p:sldId id="475" r:id="rId11"/>
    <p:sldId id="281" r:id="rId12"/>
    <p:sldId id="305" r:id="rId13"/>
    <p:sldId id="306" r:id="rId14"/>
    <p:sldId id="282" r:id="rId15"/>
    <p:sldId id="307" r:id="rId16"/>
    <p:sldId id="283" r:id="rId17"/>
    <p:sldId id="308" r:id="rId18"/>
    <p:sldId id="284" r:id="rId19"/>
    <p:sldId id="319" r:id="rId20"/>
    <p:sldId id="285" r:id="rId21"/>
    <p:sldId id="326" r:id="rId22"/>
    <p:sldId id="320" r:id="rId23"/>
    <p:sldId id="286" r:id="rId24"/>
    <p:sldId id="321" r:id="rId25"/>
    <p:sldId id="287" r:id="rId26"/>
    <p:sldId id="322" r:id="rId27"/>
    <p:sldId id="288" r:id="rId28"/>
    <p:sldId id="323" r:id="rId29"/>
    <p:sldId id="289" r:id="rId30"/>
    <p:sldId id="324" r:id="rId31"/>
    <p:sldId id="420" r:id="rId32"/>
    <p:sldId id="421" r:id="rId33"/>
    <p:sldId id="422" r:id="rId34"/>
    <p:sldId id="423" r:id="rId35"/>
    <p:sldId id="424" r:id="rId36"/>
    <p:sldId id="425" r:id="rId37"/>
    <p:sldId id="426" r:id="rId38"/>
    <p:sldId id="450" r:id="rId39"/>
    <p:sldId id="451" r:id="rId40"/>
    <p:sldId id="452" r:id="rId41"/>
    <p:sldId id="453" r:id="rId42"/>
    <p:sldId id="454" r:id="rId43"/>
    <p:sldId id="455" r:id="rId44"/>
    <p:sldId id="456" r:id="rId45"/>
    <p:sldId id="457" r:id="rId46"/>
    <p:sldId id="458" r:id="rId47"/>
    <p:sldId id="459" r:id="rId48"/>
    <p:sldId id="460" r:id="rId49"/>
    <p:sldId id="461" r:id="rId50"/>
    <p:sldId id="462" r:id="rId51"/>
    <p:sldId id="463" r:id="rId52"/>
    <p:sldId id="464" r:id="rId53"/>
    <p:sldId id="465" r:id="rId54"/>
    <p:sldId id="466" r:id="rId55"/>
    <p:sldId id="467" r:id="rId56"/>
    <p:sldId id="434" r:id="rId57"/>
    <p:sldId id="435" r:id="rId58"/>
    <p:sldId id="436" r:id="rId59"/>
    <p:sldId id="437" r:id="rId60"/>
    <p:sldId id="438" r:id="rId61"/>
    <p:sldId id="439" r:id="rId62"/>
    <p:sldId id="440" r:id="rId63"/>
    <p:sldId id="441" r:id="rId64"/>
    <p:sldId id="442" r:id="rId65"/>
    <p:sldId id="443" r:id="rId66"/>
    <p:sldId id="444" r:id="rId67"/>
    <p:sldId id="445" r:id="rId68"/>
    <p:sldId id="446" r:id="rId69"/>
    <p:sldId id="447" r:id="rId70"/>
  </p:sldIdLst>
  <p:sldSz cx="9144000" cy="6858000" type="screen4x3"/>
  <p:notesSz cx="6858000" cy="9144000"/>
  <p:custDataLst>
    <p:tags r:id="rId7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p:cViewPr varScale="1">
        <p:scale>
          <a:sx n="106" d="100"/>
          <a:sy n="106" d="100"/>
        </p:scale>
        <p:origin x="18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DBF73-E712-4240-A19D-10883BB746BA}" type="datetimeFigureOut">
              <a:rPr lang="ru-RU" smtClean="0"/>
              <a:pPr/>
              <a:t>11.07.2024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33E07-3019-4F01-B284-099380CC1361}" type="slidenum">
              <a:rPr lang="ru-RU" smtClean="0"/>
              <a:pPr/>
              <a:t>‹#›</a:t>
            </a:fld>
            <a:endParaRPr lang="ru-RU"/>
          </a:p>
        </p:txBody>
      </p:sp>
    </p:spTree>
    <p:extLst>
      <p:ext uri="{BB962C8B-B14F-4D97-AF65-F5344CB8AC3E}">
        <p14:creationId xmlns:p14="http://schemas.microsoft.com/office/powerpoint/2010/main" val="851552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5839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8037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718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61574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388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7194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05663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31830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19" name="Дата 18"/>
          <p:cNvSpPr>
            <a:spLocks noGrp="1"/>
          </p:cNvSpPr>
          <p:nvPr>
            <p:ph type="dt" sz="half" idx="10"/>
          </p:nvPr>
        </p:nvSpPr>
        <p:spPr/>
        <p:txBody>
          <a:bodyPr/>
          <a:lstStyle/>
          <a:p>
            <a:fld id="{99127F08-9827-4960-B1FA-68F3AFF8D6FE}" type="datetimeFigureOut">
              <a:rPr lang="ru-RU" smtClean="0"/>
              <a:pPr/>
              <a:t>11.07.2024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8A23B192-1927-4B48-8C35-B5FDDC36A186}" type="slidenum">
              <a:rPr lang="ru-RU" smtClean="0"/>
              <a:pPr/>
              <a:t>‹#›</a:t>
            </a:fld>
            <a:endParaRPr lang="ru-RU"/>
          </a:p>
        </p:txBody>
      </p:sp>
    </p:spTree>
    <p:extLst>
      <p:ext uri="{BB962C8B-B14F-4D97-AF65-F5344CB8AC3E}">
        <p14:creationId xmlns:p14="http://schemas.microsoft.com/office/powerpoint/2010/main" val="3042548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9127F08-9827-4960-B1FA-68F3AFF8D6FE}" type="datetimeFigureOut">
              <a:rPr lang="ru-RU" smtClean="0"/>
              <a:pPr/>
              <a:t>11.07.2024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23B192-1927-4B48-8C35-B5FDDC36A186}" type="slidenum">
              <a:rPr lang="ru-RU" smtClean="0"/>
              <a:pPr/>
              <a:t>‹#›</a:t>
            </a:fld>
            <a:endParaRPr lang="ru-RU"/>
          </a:p>
        </p:txBody>
      </p:sp>
    </p:spTree>
    <p:extLst>
      <p:ext uri="{BB962C8B-B14F-4D97-AF65-F5344CB8AC3E}">
        <p14:creationId xmlns:p14="http://schemas.microsoft.com/office/powerpoint/2010/main" val="3268242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99127F08-9827-4960-B1FA-68F3AFF8D6FE}" type="datetimeFigureOut">
              <a:rPr lang="ru-RU" smtClean="0"/>
              <a:pPr/>
              <a:t>11.07.2024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23B192-1927-4B48-8C35-B5FDDC36A186}" type="slidenum">
              <a:rPr lang="ru-RU" smtClean="0"/>
              <a:pPr/>
              <a:t>‹#›</a:t>
            </a:fld>
            <a:endParaRPr lang="ru-RU"/>
          </a:p>
        </p:txBody>
      </p:sp>
    </p:spTree>
    <p:extLst>
      <p:ext uri="{BB962C8B-B14F-4D97-AF65-F5344CB8AC3E}">
        <p14:creationId xmlns:p14="http://schemas.microsoft.com/office/powerpoint/2010/main" val="365479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81742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99127F08-9827-4960-B1FA-68F3AFF8D6FE}" type="datetimeFigureOut">
              <a:rPr lang="ru-RU" smtClean="0"/>
              <a:pPr/>
              <a:t>11.07.2024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23B192-1927-4B48-8C35-B5FDDC36A186}" type="slidenum">
              <a:rPr lang="ru-RU" smtClean="0"/>
              <a:pPr/>
              <a:t>‹#›</a:t>
            </a:fld>
            <a:endParaRPr lang="ru-RU"/>
          </a:p>
        </p:txBody>
      </p:sp>
    </p:spTree>
    <p:extLst>
      <p:ext uri="{BB962C8B-B14F-4D97-AF65-F5344CB8AC3E}">
        <p14:creationId xmlns:p14="http://schemas.microsoft.com/office/powerpoint/2010/main" val="1380554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99127F08-9827-4960-B1FA-68F3AFF8D6FE}" type="datetimeFigureOut">
              <a:rPr lang="ru-RU" smtClean="0"/>
              <a:pPr/>
              <a:t>11.07.2024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A23B192-1927-4B48-8C35-B5FDDC36A186}" type="slidenum">
              <a:rPr lang="ru-RU" smtClean="0"/>
              <a:pPr/>
              <a:t>‹#›</a:t>
            </a:fld>
            <a:endParaRPr lang="ru-RU"/>
          </a:p>
        </p:txBody>
      </p:sp>
    </p:spTree>
    <p:extLst>
      <p:ext uri="{BB962C8B-B14F-4D97-AF65-F5344CB8AC3E}">
        <p14:creationId xmlns:p14="http://schemas.microsoft.com/office/powerpoint/2010/main" val="3397233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99127F08-9827-4960-B1FA-68F3AFF8D6FE}" type="datetimeFigureOut">
              <a:rPr lang="ru-RU" smtClean="0"/>
              <a:pPr/>
              <a:t>11.07.2024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A23B192-1927-4B48-8C35-B5FDDC36A186}" type="slidenum">
              <a:rPr lang="ru-RU" smtClean="0"/>
              <a:pPr/>
              <a:t>‹#›</a:t>
            </a:fld>
            <a:endParaRPr lang="ru-RU"/>
          </a:p>
        </p:txBody>
      </p:sp>
    </p:spTree>
    <p:extLst>
      <p:ext uri="{BB962C8B-B14F-4D97-AF65-F5344CB8AC3E}">
        <p14:creationId xmlns:p14="http://schemas.microsoft.com/office/powerpoint/2010/main" val="2977575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99127F08-9827-4960-B1FA-68F3AFF8D6FE}" type="datetimeFigureOut">
              <a:rPr lang="ru-RU" smtClean="0"/>
              <a:pPr/>
              <a:t>11.07.2024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A23B192-1927-4B48-8C35-B5FDDC36A186}" type="slidenum">
              <a:rPr lang="ru-RU" smtClean="0"/>
              <a:pPr/>
              <a:t>‹#›</a:t>
            </a:fld>
            <a:endParaRPr lang="ru-RU"/>
          </a:p>
        </p:txBody>
      </p:sp>
    </p:spTree>
    <p:extLst>
      <p:ext uri="{BB962C8B-B14F-4D97-AF65-F5344CB8AC3E}">
        <p14:creationId xmlns:p14="http://schemas.microsoft.com/office/powerpoint/2010/main" val="2262184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99127F08-9827-4960-B1FA-68F3AFF8D6FE}" type="datetimeFigureOut">
              <a:rPr lang="ru-RU" smtClean="0"/>
              <a:pPr/>
              <a:t>11.07.2024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23B192-1927-4B48-8C35-B5FDDC36A186}" type="slidenum">
              <a:rPr lang="ru-RU" smtClean="0"/>
              <a:pPr/>
              <a:t>‹#›</a:t>
            </a:fld>
            <a:endParaRPr lang="ru-RU"/>
          </a:p>
        </p:txBody>
      </p:sp>
    </p:spTree>
    <p:extLst>
      <p:ext uri="{BB962C8B-B14F-4D97-AF65-F5344CB8AC3E}">
        <p14:creationId xmlns:p14="http://schemas.microsoft.com/office/powerpoint/2010/main" val="3115058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99127F08-9827-4960-B1FA-68F3AFF8D6FE}" type="datetimeFigureOut">
              <a:rPr lang="ru-RU" smtClean="0"/>
              <a:pPr/>
              <a:t>11.07.2024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23B192-1927-4B48-8C35-B5FDDC36A186}"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a:t>Вставка рисунка</a:t>
            </a:r>
            <a:endParaRPr kumimoji="0" lang="en-US"/>
          </a:p>
        </p:txBody>
      </p:sp>
    </p:spTree>
    <p:extLst>
      <p:ext uri="{BB962C8B-B14F-4D97-AF65-F5344CB8AC3E}">
        <p14:creationId xmlns:p14="http://schemas.microsoft.com/office/powerpoint/2010/main" val="3527784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9127F08-9827-4960-B1FA-68F3AFF8D6FE}" type="datetimeFigureOut">
              <a:rPr lang="ru-RU" smtClean="0"/>
              <a:pPr/>
              <a:t>11.07.2024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23B192-1927-4B48-8C35-B5FDDC36A186}" type="slidenum">
              <a:rPr lang="ru-RU" smtClean="0"/>
              <a:pPr/>
              <a:t>‹#›</a:t>
            </a:fld>
            <a:endParaRPr lang="ru-RU"/>
          </a:p>
        </p:txBody>
      </p:sp>
    </p:spTree>
    <p:extLst>
      <p:ext uri="{BB962C8B-B14F-4D97-AF65-F5344CB8AC3E}">
        <p14:creationId xmlns:p14="http://schemas.microsoft.com/office/powerpoint/2010/main" val="633650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9127F08-9827-4960-B1FA-68F3AFF8D6FE}" type="datetimeFigureOut">
              <a:rPr lang="ru-RU" smtClean="0"/>
              <a:pPr/>
              <a:t>11.07.2024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23B192-1927-4B48-8C35-B5FDDC36A186}" type="slidenum">
              <a:rPr lang="ru-RU" smtClean="0"/>
              <a:pPr/>
              <a:t>‹#›</a:t>
            </a:fld>
            <a:endParaRPr lang="ru-RU"/>
          </a:p>
        </p:txBody>
      </p:sp>
    </p:spTree>
    <p:extLst>
      <p:ext uri="{BB962C8B-B14F-4D97-AF65-F5344CB8AC3E}">
        <p14:creationId xmlns:p14="http://schemas.microsoft.com/office/powerpoint/2010/main" val="241985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98238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739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1752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6046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0277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2052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5120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11.07.2024</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6191063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9127F08-9827-4960-B1FA-68F3AFF8D6FE}" type="datetimeFigureOut">
              <a:rPr lang="ru-RU" smtClean="0"/>
              <a:pPr/>
              <a:t>11.07.2024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A23B192-1927-4B48-8C35-B5FDDC36A186}" type="slidenum">
              <a:rPr lang="ru-RU" smtClean="0"/>
              <a:pPr/>
              <a:t>‹#›</a:t>
            </a:fld>
            <a:endParaRPr lang="ru-RU"/>
          </a:p>
        </p:txBody>
      </p:sp>
    </p:spTree>
    <p:extLst>
      <p:ext uri="{BB962C8B-B14F-4D97-AF65-F5344CB8AC3E}">
        <p14:creationId xmlns:p14="http://schemas.microsoft.com/office/powerpoint/2010/main" val="12319348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mailto:s.xidirov@tiiame.uz"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080534113"/>
              </p:ext>
            </p:extLst>
          </p:nvPr>
        </p:nvGraphicFramePr>
        <p:xfrm>
          <a:off x="428596" y="214290"/>
          <a:ext cx="8429684" cy="6429420"/>
        </p:xfrm>
        <a:graphic>
          <a:graphicData uri="http://schemas.openxmlformats.org/presentationml/2006/ole">
            <mc:AlternateContent xmlns:mc="http://schemas.openxmlformats.org/markup-compatibility/2006">
              <mc:Choice xmlns:v="urn:schemas-microsoft-com:vml" Requires="v">
                <p:oleObj spid="_x0000_s1036" name="Presentation" r:id="rId3" imgW="4211465" imgH="3157265" progId="PowerPoint.Show.8">
                  <p:embed/>
                </p:oleObj>
              </mc:Choice>
              <mc:Fallback>
                <p:oleObj name="Presentation" r:id="rId3" imgW="4211465" imgH="3157265" progId="PowerPoint.Show.8">
                  <p:embed/>
                  <p:pic>
                    <p:nvPicPr>
                      <p:cNvPr id="0" name="Picture 2"/>
                      <p:cNvPicPr>
                        <a:picLocks noChangeAspect="1" noChangeArrowheads="1"/>
                      </p:cNvPicPr>
                      <p:nvPr/>
                    </p:nvPicPr>
                    <p:blipFill>
                      <a:blip r:embed="rId4"/>
                      <a:srcRect/>
                      <a:stretch>
                        <a:fillRect/>
                      </a:stretch>
                    </p:blipFill>
                    <p:spPr bwMode="auto">
                      <a:xfrm>
                        <a:off x="428596" y="214290"/>
                        <a:ext cx="8429684" cy="642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B1158850-958F-4026-9043-BFD5864677B0}"/>
              </a:ext>
            </a:extLst>
          </p:cNvPr>
          <p:cNvSpPr/>
          <p:nvPr/>
        </p:nvSpPr>
        <p:spPr>
          <a:xfrm>
            <a:off x="539552" y="436995"/>
            <a:ext cx="8208912" cy="5495607"/>
          </a:xfrm>
          <a:prstGeom prst="rect">
            <a:avLst/>
          </a:prstGeom>
        </p:spPr>
        <p:txBody>
          <a:bodyPr wrap="square">
            <a:spAutoFit/>
          </a:bodyPr>
          <a:lstStyle/>
          <a:p>
            <a:pPr marL="0" marR="0" lvl="0" indent="270510" algn="ctr" defTabSz="457200" rtl="0" eaLnBrk="1" fontAlgn="auto" latinLnBrk="0" hangingPunct="1">
              <a:lnSpc>
                <a:spcPct val="107000"/>
              </a:lnSpc>
              <a:spcBef>
                <a:spcPts val="0"/>
              </a:spcBef>
              <a:spcAft>
                <a:spcPts val="0"/>
              </a:spcAft>
              <a:buClrTx/>
              <a:buSzTx/>
              <a:buFontTx/>
              <a:buNone/>
              <a:tabLst/>
              <a:defRPr/>
            </a:pPr>
            <a:r>
              <a:rPr kumimoji="0" lang="uz-Cyrl-UZ" sz="2400" b="1" i="0" u="none" strike="noStrike" kern="1200" cap="none" spc="0" normalizeH="0" baseline="0" noProof="0">
                <a:ln>
                  <a:noFill/>
                </a:ln>
                <a:solidFill>
                  <a:prstClr val="black"/>
                </a:solidFill>
                <a:effectLst/>
                <a:uLnTx/>
                <a:uFillTx/>
                <a:latin typeface="Times New Roman" pitchFamily="18" charset="0"/>
                <a:ea typeface="PMingLiU" panose="02020500000000000000" pitchFamily="18" charset="-120"/>
                <a:cs typeface="Times New Roman" pitchFamily="18" charset="0"/>
              </a:rPr>
              <a:t>Ма</a:t>
            </a:r>
            <a:r>
              <a:rPr kumimoji="0" lang="uz-Latn-UZ" sz="2400" b="1" i="0" u="none" strike="noStrike" kern="1200" cap="none" spc="0" normalizeH="0" baseline="0" noProof="0">
                <a:ln>
                  <a:noFill/>
                </a:ln>
                <a:solidFill>
                  <a:prstClr val="black"/>
                </a:solidFill>
                <a:effectLst/>
                <a:uLnTx/>
                <a:uFillTx/>
                <a:latin typeface="Times New Roman" pitchFamily="18" charset="0"/>
                <a:ea typeface="PMingLiU" panose="02020500000000000000" pitchFamily="18" charset="-120"/>
                <a:cs typeface="Times New Roman" pitchFamily="18" charset="0"/>
              </a:rPr>
              <a:t>вз</a:t>
            </a:r>
            <a:r>
              <a:rPr kumimoji="0" lang="uz-Cyrl-UZ" sz="2400" b="1" i="0" u="none" strike="noStrike" kern="1200" cap="none" spc="0" normalizeH="0" baseline="0" noProof="0">
                <a:ln>
                  <a:noFill/>
                </a:ln>
                <a:solidFill>
                  <a:prstClr val="black"/>
                </a:solidFill>
                <a:effectLst/>
                <a:uLnTx/>
                <a:uFillTx/>
                <a:latin typeface="Times New Roman" pitchFamily="18" charset="0"/>
                <a:ea typeface="PMingLiU" panose="02020500000000000000" pitchFamily="18" charset="-120"/>
                <a:cs typeface="Times New Roman" pitchFamily="18" charset="0"/>
              </a:rPr>
              <a:t>у</a:t>
            </a:r>
            <a:r>
              <a:rPr kumimoji="0" lang="en-US" sz="2400" b="1" i="0" u="none" strike="noStrike" kern="1200" cap="none" spc="0" normalizeH="0" baseline="0" noProof="0">
                <a:ln>
                  <a:noFill/>
                </a:ln>
                <a:solidFill>
                  <a:prstClr val="black"/>
                </a:solidFill>
                <a:effectLst/>
                <a:uLnTx/>
                <a:uFillTx/>
                <a:latin typeface="Times New Roman" pitchFamily="18" charset="0"/>
                <a:ea typeface="PMingLiU" panose="02020500000000000000" pitchFamily="18" charset="-120"/>
                <a:cs typeface="Times New Roman" pitchFamily="18" charset="0"/>
              </a:rPr>
              <a:t>:</a:t>
            </a:r>
            <a:r>
              <a:rPr kumimoji="0" lang="uz-Cyrl-UZ" sz="2400" b="1" i="0" u="none" strike="noStrike" kern="1200" cap="none" spc="0" normalizeH="0" baseline="0" noProof="0">
                <a:ln>
                  <a:noFill/>
                </a:ln>
                <a:solidFill>
                  <a:prstClr val="black"/>
                </a:solidFill>
                <a:effectLst/>
                <a:uLnTx/>
                <a:uFillTx/>
                <a:latin typeface="Times New Roman" pitchFamily="18" charset="0"/>
                <a:ea typeface="Times New Roman" panose="02020603050405020304" pitchFamily="18" charset="0"/>
                <a:cs typeface="Times New Roman" pitchFamily="18" charset="0"/>
              </a:rPr>
              <a:t>Республикамиздаги </a:t>
            </a:r>
            <a:r>
              <a:rPr kumimoji="0" lang="uz-Cyrl-UZ" sz="24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мавжуд гидротехника иншоотлари тўғрисида умумий маълумотлар. </a:t>
            </a:r>
            <a:r>
              <a:rPr kumimoji="0" lang="uz-Cyrl-UZ" sz="2400" b="1"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Гидротехника иншоотлар хавфсизлигини таъминлаш бўйича  асосий талаблар</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8735" marR="0" lvl="0" indent="0" algn="ctr" defTabSz="457200" rtl="0" eaLnBrk="1" fontAlgn="auto" latinLnBrk="0" hangingPunct="1">
              <a:lnSpc>
                <a:spcPct val="115000"/>
              </a:lnSpc>
              <a:spcBef>
                <a:spcPts val="0"/>
              </a:spcBef>
              <a:spcAft>
                <a:spcPts val="0"/>
              </a:spcAft>
              <a:buClrTx/>
              <a:buSzTx/>
              <a:buFontTx/>
              <a:buNone/>
              <a:tabLst/>
              <a:defRPr/>
            </a:pPr>
            <a:r>
              <a:rPr kumimoji="0" lang="uz-Cyrl-UZ" sz="24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Режа:</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742950" marR="0" lvl="1" indent="-285750" algn="just" defTabSz="457200" rtl="0" eaLnBrk="1" fontAlgn="auto" latinLnBrk="0" hangingPunct="1">
              <a:lnSpc>
                <a:spcPct val="115000"/>
              </a:lnSpc>
              <a:spcBef>
                <a:spcPts val="0"/>
              </a:spcBef>
              <a:spcAft>
                <a:spcPts val="0"/>
              </a:spcAft>
              <a:buClrTx/>
              <a:buSzTx/>
              <a:buFont typeface="+mj-lt"/>
              <a:buAutoNum type="arabicPeriod"/>
              <a:tabLst/>
              <a:defRPr/>
            </a:pPr>
            <a:r>
              <a:rPr kumimoji="0" lang="uz-Cyrl-UZ" sz="24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Республикамиз  сув хўжалиги мажмуаси.</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742950" marR="0" lvl="1" indent="-285750" algn="just" defTabSz="457200" rtl="0" eaLnBrk="1" fontAlgn="auto" latinLnBrk="0" hangingPunct="1">
              <a:lnSpc>
                <a:spcPct val="115000"/>
              </a:lnSpc>
              <a:spcBef>
                <a:spcPts val="0"/>
              </a:spcBef>
              <a:spcAft>
                <a:spcPts val="0"/>
              </a:spcAft>
              <a:buClrTx/>
              <a:buSzTx/>
              <a:buFont typeface="+mj-lt"/>
              <a:buAutoNum type="arabicPeriod"/>
              <a:tabLst/>
              <a:defRPr/>
            </a:pPr>
            <a:r>
              <a:rPr kumimoji="0" lang="uz-Cyrl-UZ" sz="24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Сув хўжалик  соҳасида  режалаштирилаётган  реконструкция  ишлари.</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742950" marR="0" lvl="1" indent="-285750" algn="just" defTabSz="457200" rtl="0" eaLnBrk="1" fontAlgn="auto" latinLnBrk="0" hangingPunct="1">
              <a:lnSpc>
                <a:spcPct val="115000"/>
              </a:lnSpc>
              <a:spcBef>
                <a:spcPts val="0"/>
              </a:spcBef>
              <a:spcAft>
                <a:spcPts val="0"/>
              </a:spcAft>
              <a:buClrTx/>
              <a:buSzTx/>
              <a:buFont typeface="+mj-lt"/>
              <a:buAutoNum type="arabicPeriod"/>
              <a:tabLst/>
              <a:defRPr/>
            </a:pPr>
            <a:r>
              <a:rPr kumimoji="0" lang="uz-Cyrl-UZ" sz="24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Гидротехника  иншоотларининг  хавфсизлигини  таъминлаш  бўйича  талаблар.</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742950" marR="0" lvl="1" indent="-285750" algn="just" defTabSz="457200" rtl="0" eaLnBrk="1" fontAlgn="auto" latinLnBrk="0" hangingPunct="1">
              <a:lnSpc>
                <a:spcPct val="115000"/>
              </a:lnSpc>
              <a:spcBef>
                <a:spcPts val="0"/>
              </a:spcBef>
              <a:spcAft>
                <a:spcPts val="0"/>
              </a:spcAft>
              <a:buClrTx/>
              <a:buSzTx/>
              <a:buFont typeface="+mj-lt"/>
              <a:buAutoNum type="arabicPeriod"/>
              <a:tabLst/>
              <a:defRPr/>
            </a:pPr>
            <a:r>
              <a:rPr kumimoji="0" lang="uz-Cyrl-UZ" sz="24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Гидротехника иншоотлар хавфсизлиги пасайиш эҳтимоли сабабларини аниқлаш ва табиий шароитдаги кузатув маълумотларини тизимли таҳлил қилиш.</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37405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B1158850-958F-4026-9043-BFD5864677B0}"/>
              </a:ext>
            </a:extLst>
          </p:cNvPr>
          <p:cNvSpPr/>
          <p:nvPr/>
        </p:nvSpPr>
        <p:spPr>
          <a:xfrm>
            <a:off x="539552" y="502484"/>
            <a:ext cx="8208912" cy="5641160"/>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uz-Cyrl-UZ" sz="2300" b="1"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Адабиётлар:</a:t>
            </a:r>
            <a:endPar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90170" marR="0" lvl="0" indent="180340" algn="just" defTabSz="457200" rtl="0" eaLnBrk="1" fontAlgn="auto" latinLnBrk="0" hangingPunct="1">
              <a:lnSpc>
                <a:spcPct val="115000"/>
              </a:lnSpc>
              <a:spcBef>
                <a:spcPts val="0"/>
              </a:spcBef>
              <a:spcAft>
                <a:spcPts val="0"/>
              </a:spcAft>
              <a:buClrTx/>
              <a:buSzTx/>
              <a:buFontTx/>
              <a:buNone/>
              <a:tabLst/>
              <a:defRPr/>
            </a:pP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1.  Bakiyev M.R., </a:t>
            </a:r>
            <a:r>
              <a:rPr kumimoji="0" lang="uz-Latn-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Raxmatov N. </a:t>
            </a: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Gidrotexnika inshootlaridan foydalanish. Toshkent, </a:t>
            </a:r>
            <a:r>
              <a:rPr kumimoji="0" lang="uz-Latn-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FAN. </a:t>
            </a: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201</a:t>
            </a:r>
            <a:r>
              <a:rPr kumimoji="0" lang="uz-Latn-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9</a:t>
            </a: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y.</a:t>
            </a:r>
            <a:r>
              <a:rPr kumimoji="0" lang="uz-Latn-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360 b.</a:t>
            </a:r>
            <a:endPar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90170" marR="0" lvl="0" indent="180340" algn="just" defTabSz="457200" rtl="0" eaLnBrk="1" fontAlgn="auto" latinLnBrk="0" hangingPunct="1">
              <a:lnSpc>
                <a:spcPct val="115000"/>
              </a:lnSpc>
              <a:spcBef>
                <a:spcPts val="0"/>
              </a:spcBef>
              <a:spcAft>
                <a:spcPts val="0"/>
              </a:spcAft>
              <a:buClrTx/>
              <a:buSzTx/>
              <a:buFontTx/>
              <a:buNone/>
              <a:tabLst/>
              <a:defRPr/>
            </a:pPr>
            <a:r>
              <a:rPr kumimoji="0" lang="uz-Latn-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2. </a:t>
            </a:r>
            <a:r>
              <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Бакиев М. Р., Кириллова Е.И., Талипов Ш.Г.,</a:t>
            </a:r>
            <a:r>
              <a:rPr kumimoji="0" lang="ru-RU" sz="2300" b="0" i="0" u="none" strike="noStrike" kern="1200" cap="none" spc="0" normalizeH="0" baseline="0" noProof="0" dirty="0" err="1">
                <a:ln>
                  <a:noFill/>
                </a:ln>
                <a:solidFill>
                  <a:prstClr val="black"/>
                </a:solidFill>
                <a:effectLst/>
                <a:uLnTx/>
                <a:uFillTx/>
                <a:latin typeface="Times New Roman" pitchFamily="18" charset="0"/>
                <a:ea typeface="Calibri" panose="020F0502020204030204" pitchFamily="34" charset="0"/>
                <a:cs typeface="Times New Roman" pitchFamily="18" charset="0"/>
              </a:rPr>
              <a:t>Эрназаров</a:t>
            </a:r>
            <a:r>
              <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Н.Ш. «Эксплуатационная надежность и безопасность гидротехнических сооружений». Методическое пособие. Т</a:t>
            </a: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а</a:t>
            </a:r>
            <a:r>
              <a:rPr kumimoji="0" lang="ru-RU" sz="2300" b="0" i="0" u="none" strike="noStrike" kern="1200" cap="none" spc="0" normalizeH="0" baseline="0" noProof="0" dirty="0" err="1">
                <a:ln>
                  <a:noFill/>
                </a:ln>
                <a:solidFill>
                  <a:prstClr val="black"/>
                </a:solidFill>
                <a:effectLst/>
                <a:uLnTx/>
                <a:uFillTx/>
                <a:latin typeface="Times New Roman" pitchFamily="18" charset="0"/>
                <a:ea typeface="Calibri" panose="020F0502020204030204" pitchFamily="34" charset="0"/>
                <a:cs typeface="Times New Roman" pitchFamily="18" charset="0"/>
              </a:rPr>
              <a:t>шкент</a:t>
            </a: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a:t>
            </a:r>
            <a:r>
              <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ТИ</a:t>
            </a: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И</a:t>
            </a:r>
            <a:r>
              <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М</a:t>
            </a: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a:t>
            </a:r>
            <a:r>
              <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2012 г</a:t>
            </a: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a:t>
            </a:r>
            <a:endPar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342900" marR="0" lvl="0" indent="-342900" algn="just" defTabSz="457200" rtl="0" eaLnBrk="1" fontAlgn="auto" latinLnBrk="0" hangingPunct="1">
              <a:lnSpc>
                <a:spcPct val="107000"/>
              </a:lnSpc>
              <a:spcBef>
                <a:spcPts val="0"/>
              </a:spcBef>
              <a:spcAft>
                <a:spcPts val="0"/>
              </a:spcAft>
              <a:buClrTx/>
              <a:buSzTx/>
              <a:buFont typeface="+mj-lt"/>
              <a:buAutoNum type="arabicPeriod" startAt="3"/>
              <a:tabLst/>
              <a:defRPr/>
            </a:pPr>
            <a:r>
              <a:rPr kumimoji="0" lang="ru-RU" sz="2300" b="0" i="0" u="none" strike="noStrike" kern="1200" cap="none" spc="0" normalizeH="0" baseline="0" noProof="0" dirty="0" err="1">
                <a:ln>
                  <a:noFill/>
                </a:ln>
                <a:solidFill>
                  <a:prstClr val="black"/>
                </a:solidFill>
                <a:effectLst/>
                <a:uLnTx/>
                <a:uFillTx/>
                <a:latin typeface="Times New Roman" pitchFamily="18" charset="0"/>
                <a:ea typeface="Calibri" panose="020F0502020204030204" pitchFamily="34" charset="0"/>
                <a:cs typeface="Times New Roman" pitchFamily="18" charset="0"/>
              </a:rPr>
              <a:t>Кавешников</a:t>
            </a:r>
            <a:r>
              <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Н.Т. Эксплуатация и ремонт гидротехнических сооружений. </a:t>
            </a: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a:t>
            </a:r>
            <a:r>
              <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Москва: </a:t>
            </a:r>
            <a:r>
              <a:rPr kumimoji="0" lang="ru-RU" sz="2300" b="0" i="0" u="none" strike="noStrike" kern="1200" cap="none" spc="0" normalizeH="0" baseline="0" noProof="0" dirty="0" err="1">
                <a:ln>
                  <a:noFill/>
                </a:ln>
                <a:solidFill>
                  <a:prstClr val="black"/>
                </a:solidFill>
                <a:effectLst/>
                <a:uLnTx/>
                <a:uFillTx/>
                <a:latin typeface="Times New Roman" pitchFamily="18" charset="0"/>
                <a:ea typeface="Calibri" panose="020F0502020204030204" pitchFamily="34" charset="0"/>
                <a:cs typeface="Times New Roman" pitchFamily="18" charset="0"/>
              </a:rPr>
              <a:t>Агропромиздат</a:t>
            </a:r>
            <a:r>
              <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1989. – 272 с.</a:t>
            </a:r>
          </a:p>
          <a:p>
            <a:pPr marL="342900" marR="0" lvl="0" indent="-342900" algn="just" defTabSz="457200" rtl="0" eaLnBrk="1" fontAlgn="auto" latinLnBrk="0" hangingPunct="1">
              <a:lnSpc>
                <a:spcPct val="107000"/>
              </a:lnSpc>
              <a:spcBef>
                <a:spcPts val="0"/>
              </a:spcBef>
              <a:spcAft>
                <a:spcPts val="0"/>
              </a:spcAft>
              <a:buClrTx/>
              <a:buSzTx/>
              <a:buFont typeface="+mj-lt"/>
              <a:buAutoNum type="arabicPeriod" startAt="3"/>
              <a:tabLst/>
              <a:defRPr/>
            </a:pP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P.Novak “Hydraulic Structures”, fourth edition, University of McGill (Canada)</a:t>
            </a:r>
            <a:endPar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mj-lt"/>
              <a:buAutoNum type="arabicPeriod" startAt="3"/>
              <a:tabLst/>
              <a:defRPr/>
            </a:pP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Бакиев  М.Р., Рахматов  Н.  Г</a:t>
            </a:r>
            <a:r>
              <a:rPr kumimoji="0" lang="uz-Cyrl-UZ" sz="23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идротехника иншоотларидан  ишончли  ва  хавфсиз  фойдаланиш. Тошкент. ФАН. 2019 й. 185 б.</a:t>
            </a:r>
            <a:endPar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01611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22BCB88-7D7F-471D-9157-A518EED7967B}"/>
              </a:ext>
            </a:extLst>
          </p:cNvPr>
          <p:cNvSpPr/>
          <p:nvPr/>
        </p:nvSpPr>
        <p:spPr>
          <a:xfrm>
            <a:off x="357158" y="478351"/>
            <a:ext cx="8391876" cy="6022483"/>
          </a:xfrm>
          <a:prstGeom prst="rect">
            <a:avLst/>
          </a:prstGeom>
        </p:spPr>
        <p:txBody>
          <a:bodyPr wrap="square">
            <a:spAutoFit/>
          </a:bodyPr>
          <a:lstStyle/>
          <a:p>
            <a:pPr marL="457200" marR="0" lvl="1" indent="0" algn="ctr" defTabSz="457200" rtl="0" eaLnBrk="1" fontAlgn="auto" latinLnBrk="0" hangingPunct="1">
              <a:lnSpc>
                <a:spcPct val="115000"/>
              </a:lnSpc>
              <a:spcBef>
                <a:spcPts val="0"/>
              </a:spcBef>
              <a:spcAft>
                <a:spcPts val="0"/>
              </a:spcAft>
              <a:buClrTx/>
              <a:buSzTx/>
              <a:buFontTx/>
              <a:buNone/>
              <a:tabLst/>
              <a:defRPr/>
            </a:pPr>
            <a:r>
              <a:rPr kumimoji="0" lang="uz-Cyrl-UZ" sz="2000" b="1"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Республикамиз  сув хўжалиги мажмуаси</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uz-Cyrl-UZ" sz="20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Бугунги  кунда Республикамиз қудратли сув хўжалиги мажмуасига эга, унинг таркибида умумий сув сарфи секундига 2500 м</a:t>
            </a:r>
            <a:r>
              <a:rPr kumimoji="0" lang="uz-Cyrl-UZ" sz="2000" b="0" i="0" u="none" strike="noStrike" kern="1200" cap="none" spc="0" normalizeH="0" baseline="3000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3</a:t>
            </a:r>
            <a:r>
              <a:rPr kumimoji="0" lang="uz-Cyrl-UZ" sz="20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дан ортиқ 75 та йирик канал, умумий ҳажми 20 млрд, м</a:t>
            </a:r>
            <a:r>
              <a:rPr kumimoji="0" lang="uz-Cyrl-UZ" sz="2000" b="0" i="0" u="none" strike="noStrike" kern="1200" cap="none" spc="0" normalizeH="0" baseline="3000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3</a:t>
            </a:r>
            <a:r>
              <a:rPr kumimoji="0" lang="uz-Cyrl-UZ" sz="20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атрофида булган 57 сув ва 25 сел омборлари, 230 та хужаликлараро суғориш тизимида  117 мингдан ортиқ гидротехника  иншоотлари, 32,4 минг км хужаликлараро каналлар, 176,4 минг км  ички суғориш  тармоқлари, 31 минг км  хужалик-лараро, 106,3 минг км хужалик ички зовур тармоқлари, 13 мингга яқин насос агрегатлари, 2 мингдан ошиқ суғориш қудуқлари, 4800 дан ошиқ тик зовур қудуқлари мавжуд.</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a:t>
            </a:r>
            <a:r>
              <a:rPr kumimoji="0" lang="uz-Cyrl-UZ" sz="20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Республикамиздаги  мавжуд с</a:t>
            </a:r>
            <a:r>
              <a:rPr kumimoji="0" lang="uz-Cyrl-UZ" sz="20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уғориш тармоқлари эскириши  натижасида  830 минг гектар ерни суғоришда қийинчиликлар юзага келмоқда.</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uz-Cyrl-UZ" sz="20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Бундан ташқари,  бугунги  кунда  1 миллион 300 минг гектар суғориладиган ернинг мелиоратив ҳолатини яхшилаш, 18 минг киллометр коллектор ва дренаж тармоқларини босқичма - босқич тозалаш, 103 та йирик, 720 та ўрта ва кичик сув иншоотлари янгилаш ва таъмирлашга муҳтож.</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54176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22BCB88-7D7F-471D-9157-A518EED7967B}"/>
              </a:ext>
            </a:extLst>
          </p:cNvPr>
          <p:cNvSpPr/>
          <p:nvPr/>
        </p:nvSpPr>
        <p:spPr>
          <a:xfrm>
            <a:off x="466404" y="420844"/>
            <a:ext cx="8249000" cy="6151428"/>
          </a:xfrm>
          <a:prstGeom prst="rect">
            <a:avLst/>
          </a:prstGeom>
        </p:spPr>
        <p:txBody>
          <a:bodyPr wrap="square">
            <a:spAutoFit/>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Мамлакатимизда ер ресурсларидан самарали фойдаланиш борасида  сув омборлари тармоғини кенгайтириш ҳисобига лалми ерларни ўзлаштириш масаласига алоҳида эътибор қаратилган.</a:t>
            </a:r>
            <a:endPar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2018-2024 йиллар давомида Тошкент вилоятида жами 44 миллион куб метр сув йиғадиган “Паркентсой”, “Қизилсой”, “Тоштепа” сув омборлари қурилади. Шу тариқа Паркент ва Оҳангарон туманларида 5 минг гектар лалми ерларни ўзлаштириш имконияти яратилади.</a:t>
            </a:r>
            <a:endPar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Жиззах вилоятининг Фориш туманида “Караман” сув омбори ишга туширилгач, 20 минг гектар ер ўзлаштирилади.</a:t>
            </a:r>
            <a:endPar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uz-Cyrl-UZ"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Қашқадарё вилоятида “Гулдара”, “Аяқчисой”, Самарқанд вилоятида “Булунғур” сув омборлари қурилгач қўшимча равишда 2 минг гектар ерни  ўзлаштириш ва экин экилаётган 300 минг гектар ерни сув таъминотини яхшилаш имконини беради.</a:t>
            </a:r>
            <a:endParaRPr kumimoji="0" lang="ru-RU" sz="23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562940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D688AFE-2A0A-4D3A-981E-B00F5ABCD417}"/>
              </a:ext>
            </a:extLst>
          </p:cNvPr>
          <p:cNvSpPr/>
          <p:nvPr/>
        </p:nvSpPr>
        <p:spPr>
          <a:xfrm>
            <a:off x="683568" y="809178"/>
            <a:ext cx="7817522" cy="4834400"/>
          </a:xfrm>
          <a:prstGeom prst="rect">
            <a:avLst/>
          </a:prstGeom>
        </p:spPr>
        <p:txBody>
          <a:bodyPr wrap="square">
            <a:spAutoFit/>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uz-Cyrl-UZ"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Навоий вилоятидаги “Сентобсой”, Наманган вилоятидаги “Қорасув”, “Ертикан”, “Уйчи” сув омборларининг  ҳажми қарийб 2 баробарга кенгайтирилиш  режалаштирилган.</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uz-Cyrl-UZ"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2018-2024 йилларда ирригация тармоқларини ривожлантириш ва суғориладиган ерларнинг мелиоратив ҳолатини яхшилаш буйича давлат дастурига мувофиқ, келгуси икки йилда 1 минг 86 километр узунликдаги каналлар бетонлаштирилиб, 661 километр лотоклар янгидан бунёд этилади. Шунингдек, 109 та йирик гидротехник иншоотлар қурилади ва янги насос станциялари ўрнатилади.</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40306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D688AFE-2A0A-4D3A-981E-B00F5ABCD417}"/>
              </a:ext>
            </a:extLst>
          </p:cNvPr>
          <p:cNvSpPr/>
          <p:nvPr/>
        </p:nvSpPr>
        <p:spPr>
          <a:xfrm>
            <a:off x="683568" y="797805"/>
            <a:ext cx="7888960" cy="5202963"/>
          </a:xfrm>
          <a:prstGeom prst="rect">
            <a:avLst/>
          </a:prstGeom>
        </p:spPr>
        <p:txBody>
          <a:bodyPr wrap="square">
            <a:spAutoFit/>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uz-Cyrl-UZ"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	Ана шу тадбирларни амалга ошириш натижасида          1 миллион 200 минг гектар ернинг сув таъминоти яхшиланади.</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uz-Cyrl-UZ" sz="24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Бугунги  кунда Республикамизда  мавжуд  булган ёки қурилиши режалаштирилаётган   иншоотларни  нафақат техник ҳолати  мустаҳкам ва хавфсиз ҳолда хизмат қилиши муҳим, шу билан бирга уларни узоқ йиллар ишончли хизмат қилишини  таъминлаш мамлакатимизда энг мухум вазифага айланган. Чунки улардан  ичимлик сув таъминоти, саноат,  ирригация, энергетика ва балиқчилик хужалиги  масалаларини  ҳал  қилишда, шунингдек  аҳоли пунктлари  ва  саноат  оъектларини селдан ҳимоя қилишда фойдаланилмоқда.</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883843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79A0571-3361-409B-8D0F-7EB8D1F394D4}"/>
              </a:ext>
            </a:extLst>
          </p:cNvPr>
          <p:cNvSpPr/>
          <p:nvPr/>
        </p:nvSpPr>
        <p:spPr>
          <a:xfrm>
            <a:off x="467544" y="357166"/>
            <a:ext cx="8319298" cy="6240170"/>
          </a:xfrm>
          <a:prstGeom prst="rect">
            <a:avLst/>
          </a:prstGeom>
        </p:spPr>
        <p:txBody>
          <a:bodyPr wrap="square">
            <a:spAutoFit/>
          </a:bodyPr>
          <a:lstStyle/>
          <a:p>
            <a:pPr marL="270510" marR="0" lvl="0" indent="0" algn="ctr" defTabSz="457200" rtl="0" eaLnBrk="1" fontAlgn="auto" latinLnBrk="0" hangingPunct="1">
              <a:lnSpc>
                <a:spcPct val="115000"/>
              </a:lnSpc>
              <a:spcBef>
                <a:spcPts val="0"/>
              </a:spcBef>
              <a:spcAft>
                <a:spcPts val="0"/>
              </a:spcAft>
              <a:buClrTx/>
              <a:buSzTx/>
              <a:buFontTx/>
              <a:buNone/>
              <a:tabLst/>
              <a:defRPr/>
            </a:pPr>
            <a:r>
              <a:rPr kumimoji="0" lang="uz-Cyrl-UZ" sz="2200" b="1"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Сув хўжалик  соҳасида  режалаштирилаётган  реконструкция  ишлари.</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15000"/>
              </a:lnSpc>
              <a:spcBef>
                <a:spcPts val="0"/>
              </a:spcBef>
              <a:spcAft>
                <a:spcPts val="80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Гидротехника иншоотлари узоқ муддат давомида ишлаши натижасида уларга ўрнатилган қурилмалар, ускуналар ва жиҳозлар манавий ва жисмонан эскириши, иншоотларнинг лойиҳа бўйича белгиланган кўрсаткичлари ўзгаришига сабаб бўлмоқда. Бу муомоларни ҳал қилиш учун қуйидаги масалаларни ҳал этиш лозим:</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180340" algn="just" defTabSz="457200" rtl="0" eaLnBrk="1" fontAlgn="auto" latinLnBrk="0" hangingPunct="1">
              <a:lnSpc>
                <a:spcPct val="115000"/>
              </a:lnSpc>
              <a:spcBef>
                <a:spcPts val="0"/>
              </a:spcBef>
              <a:spcAft>
                <a:spcPts val="80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1) гидротехника иншоотларини қуриш ёки реконструкция қилиш лойиҳаларини тузувчи ташкилотлар билан давлат назоратини амалга оширувчи махсус ваколатли органлар ўртасидаги келишиш бўйича талабларни янада такомиллаштириш масаласи;</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180340" algn="just" defTabSz="457200" rtl="0" eaLnBrk="1" fontAlgn="auto" latinLnBrk="0" hangingPunct="1">
              <a:lnSpc>
                <a:spcPct val="115000"/>
              </a:lnSpc>
              <a:spcBef>
                <a:spcPts val="0"/>
              </a:spcBef>
              <a:spcAft>
                <a:spcPts val="80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2) назорат - ўлчаш ишларидаги муоммолар;</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180340" algn="just" defTabSz="457200" rtl="0" eaLnBrk="1" fontAlgn="auto" latinLnBrk="0" hangingPunct="1">
              <a:lnSpc>
                <a:spcPct val="115000"/>
              </a:lnSpc>
              <a:spcBef>
                <a:spcPts val="0"/>
              </a:spcBef>
              <a:spcAft>
                <a:spcPts val="80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3) гидротехника иншоотларда авария ҳолатларини олдини олиш учун мўлжалланган заҳира материаллари  етишмасик масаласи;</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35861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79A0571-3361-409B-8D0F-7EB8D1F394D4}"/>
              </a:ext>
            </a:extLst>
          </p:cNvPr>
          <p:cNvSpPr/>
          <p:nvPr/>
        </p:nvSpPr>
        <p:spPr>
          <a:xfrm>
            <a:off x="500034" y="357166"/>
            <a:ext cx="8211794" cy="6209007"/>
          </a:xfrm>
          <a:prstGeom prst="rect">
            <a:avLst/>
          </a:prstGeom>
        </p:spPr>
        <p:txBody>
          <a:bodyPr wrap="square">
            <a:spAutoFit/>
          </a:bodyPr>
          <a:lstStyle/>
          <a:p>
            <a:pPr marL="0" marR="0" lvl="0" indent="180340" algn="just" defTabSz="457200" rtl="0" eaLnBrk="1" fontAlgn="auto" latinLnBrk="0" hangingPunct="1">
              <a:lnSpc>
                <a:spcPct val="115000"/>
              </a:lnSpc>
              <a:spcBef>
                <a:spcPts val="0"/>
              </a:spcBef>
              <a:spcAft>
                <a:spcPts val="80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4) бир қатор ҳолатларда гидротехника иншоотларидан фойдаланиш ходимларнинг малакалари талаб даражасида эмаслиги; </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180340" algn="just" defTabSz="457200" rtl="0" eaLnBrk="1" fontAlgn="auto" latinLnBrk="0" hangingPunct="1">
              <a:lnSpc>
                <a:spcPct val="115000"/>
              </a:lnSpc>
              <a:spcBef>
                <a:spcPts val="0"/>
              </a:spcBef>
              <a:spcAft>
                <a:spcPts val="80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5) сойларда, каналларда ноқонуний карьерлик фаолиятларини ҳамда қирғоқ бўйи минтақаларида ноқонуний қурилиш ишларини олиб борилиши натижасида бир қатор гидротехника иншоотларига жиддий зиён етказиб келиниши;</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180340" algn="just" defTabSz="457200" rtl="0" eaLnBrk="1" fontAlgn="auto" latinLnBrk="0" hangingPunct="1">
              <a:lnSpc>
                <a:spcPct val="115000"/>
              </a:lnSpc>
              <a:spcBef>
                <a:spcPts val="0"/>
              </a:spcBef>
              <a:spcAft>
                <a:spcPts val="80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6) электрэнергияни мунтазам огоҳлантиришсиз ўчирилиши натижасида насос станцияларда авария ҳолатларини юзага келиши.</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15000"/>
              </a:lnSpc>
              <a:spcBef>
                <a:spcPts val="0"/>
              </a:spcBef>
              <a:spcAft>
                <a:spcPts val="80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Бу ҳолатлар бир томондан катта моддий зиёнларни келиб чиқишига сабаб бўлиши, иккинчи томонидан иншоотларни узлуксиз ва кафолатли фойдаланишга салбий таъсир этиши ва энг оғир оқибат – гидротехника иншоотларда авария хавфларини кескинлашига олиб келади.</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38212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E378136-A307-46D3-AE9D-0ACA8944E491}"/>
              </a:ext>
            </a:extLst>
          </p:cNvPr>
          <p:cNvSpPr/>
          <p:nvPr/>
        </p:nvSpPr>
        <p:spPr>
          <a:xfrm>
            <a:off x="683568" y="848043"/>
            <a:ext cx="7817522" cy="4866973"/>
          </a:xfrm>
          <a:prstGeom prst="rect">
            <a:avLst/>
          </a:prstGeom>
        </p:spPr>
        <p:txBody>
          <a:bodyPr wrap="square">
            <a:spAutoFit/>
          </a:bodyPr>
          <a:lstStyle/>
          <a:p>
            <a:pPr marL="0" marR="0" lvl="0" indent="450215" algn="just" defTabSz="457200" rtl="0" eaLnBrk="1" fontAlgn="auto" latinLnBrk="0" hangingPunct="1">
              <a:lnSpc>
                <a:spcPct val="115000"/>
              </a:lnSpc>
              <a:spcBef>
                <a:spcPts val="0"/>
              </a:spcBef>
              <a:spcAft>
                <a:spcPts val="800"/>
              </a:spcAft>
              <a:buClrTx/>
              <a:buSzTx/>
              <a:buFontTx/>
              <a:buNone/>
              <a:tabLst/>
              <a:defRPr/>
            </a:pPr>
            <a:r>
              <a:rPr kumimoji="0" lang="uz-Cyrl-UZ"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Капитал ва инвестиция дастури доирасида қарийб 500 млрд. сўмлик ва 300 млн. доллар маблағлари эвазига Республикамиз сув омборларида бир қатор ишлар амалга оширилмоқда, шу жумладан </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15000"/>
              </a:lnSpc>
              <a:spcBef>
                <a:spcPts val="0"/>
              </a:spcBef>
              <a:spcAft>
                <a:spcPts val="800"/>
              </a:spcAft>
              <a:buClrTx/>
              <a:buSzTx/>
              <a:buFontTx/>
              <a:buNone/>
              <a:tabLst/>
              <a:defRPr/>
            </a:pPr>
            <a:r>
              <a:rPr kumimoji="0" lang="uz-Cyrl-UZ" sz="2400" b="1"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Реконструкция қилиш ишлари:</a:t>
            </a:r>
            <a:r>
              <a:rPr kumimoji="0" lang="uz-Cyrl-UZ" sz="24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Тахиатош, Шеробод ва Туямўйин гидроузелларида, Манғит-арна, Моргуненко ва Тошкент каналларида, Кегейли каналининг 362 ПК дан 554 ПК қисмида, Қорасув дарёси билан Занг канали туташган қисмидаги сув тақсимлаш иншооти, Аравансой дарёси қирғоқларини ҳимояловчи дамбаларида, Сичанкўл ва Озёрный коллекторларида.</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95317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E378136-A307-46D3-AE9D-0ACA8944E491}"/>
              </a:ext>
            </a:extLst>
          </p:cNvPr>
          <p:cNvSpPr/>
          <p:nvPr/>
        </p:nvSpPr>
        <p:spPr>
          <a:xfrm>
            <a:off x="500034" y="599251"/>
            <a:ext cx="8143932" cy="5637121"/>
          </a:xfrm>
          <a:prstGeom prst="rect">
            <a:avLst/>
          </a:prstGeom>
        </p:spPr>
        <p:txBody>
          <a:bodyPr wrap="square">
            <a:spAutoFit/>
          </a:bodyPr>
          <a:lstStyle/>
          <a:p>
            <a:pPr marL="0" marR="0" lvl="0" indent="450215" algn="just" defTabSz="457200" rtl="0" eaLnBrk="1" fontAlgn="auto" latinLnBrk="0" hangingPunct="1">
              <a:lnSpc>
                <a:spcPct val="115000"/>
              </a:lnSpc>
              <a:spcBef>
                <a:spcPts val="0"/>
              </a:spcBef>
              <a:spcAft>
                <a:spcPts val="800"/>
              </a:spcAft>
              <a:buClrTx/>
              <a:buSzTx/>
              <a:buFontTx/>
              <a:buNone/>
              <a:tabLst/>
              <a:defRPr/>
            </a:pPr>
            <a:r>
              <a:rPr kumimoji="0" lang="uz-Cyrl-UZ" sz="2100" b="1"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Қайта тиклаш ва модернизация қилиш ишлари бўйича: </a:t>
            </a:r>
            <a:r>
              <a:rPr kumimoji="0" lang="uz-Cyrl-UZ" sz="21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АБМК тизимидаги “Қизилтепа” насос станциясининг Хархур босимли қувур тармоғини ишлаш қобилиятини ошириш, Бухоро вилояти “Олот” асосий насос станциясини қурилиши, “Олот” ёрдамчи насос станциясини қайта тиклаш, Қизилсув сув омборидан фойдаланишни яхшилаш тадбирлари, Чортоқ туманидаги Чортоқ сув омборининг сиғимини ошириш, Паркент магистрал каналининг ўта хавфли жойларини бетонли қоплама билан қоплаш, Оҳангарон дарёсидаги Камчиқсой ГЭСни модернизация қилиш, Тошкент шаҳридаги “Бурджар” каналини 47+00 ПК дан 52+10 ПК гача қирғоқларини мустаҳкамлаш ишлари, Сўх тумани Сўх дарёси сувини Сўх сув омборининг тўғони орқали ўтказиш, Тўполанг гидроузелини модернизация қилиш, Навоий вилоятидаги “Навоий” ва “Учкара” насос станцияларини қайта тиклаш ишлари  2017 – 2023 йиллар  ичида  амалга  оширилди.</a:t>
            </a:r>
            <a:endParaRPr kumimoji="0" lang="ru-RU" sz="21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51195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0459CEA-D564-4D93-93F9-9F6C18958895}"/>
              </a:ext>
            </a:extLst>
          </p:cNvPr>
          <p:cNvSpPr>
            <a:spLocks noGrp="1"/>
          </p:cNvSpPr>
          <p:nvPr>
            <p:ph type="title"/>
          </p:nvPr>
        </p:nvSpPr>
        <p:spPr>
          <a:xfrm>
            <a:off x="1277400" y="287778"/>
            <a:ext cx="7471064" cy="979563"/>
          </a:xfrm>
        </p:spPr>
        <p:txBody>
          <a:bodyPr>
            <a:normAutofit fontScale="90000"/>
          </a:bodyPr>
          <a:lstStyle/>
          <a:p>
            <a:r>
              <a:rPr lang="uz-Cyrl-UZ" dirty="0">
                <a:solidFill>
                  <a:schemeClr val="tx1"/>
                </a:solidFill>
                <a:latin typeface="Times New Roman" panose="02020603050405020304" pitchFamily="18" charset="0"/>
                <a:cs typeface="Times New Roman" panose="02020603050405020304" pitchFamily="18" charset="0"/>
              </a:rPr>
              <a:t>Гидротехника иншоотлари хавфсизлигини белгиловчи омиллар</a:t>
            </a:r>
            <a:br>
              <a:rPr lang="ru-RU" dirty="0">
                <a:solidFill>
                  <a:schemeClr val="tx1"/>
                </a:solidFill>
                <a:latin typeface="Times New Roman" panose="02020603050405020304" pitchFamily="18" charset="0"/>
                <a:cs typeface="Times New Roman" panose="02020603050405020304" pitchFamily="18" charset="0"/>
              </a:rPr>
            </a:br>
            <a:endParaRPr lang="ru-RU" dirty="0"/>
          </a:p>
        </p:txBody>
      </p:sp>
      <p:sp>
        <p:nvSpPr>
          <p:cNvPr id="2" name="Шестиугольник 1">
            <a:extLst>
              <a:ext uri="{FF2B5EF4-FFF2-40B4-BE49-F238E27FC236}">
                <a16:creationId xmlns:a16="http://schemas.microsoft.com/office/drawing/2014/main" id="{4EF3B734-A988-42D3-8853-54AF2256DCFD}"/>
              </a:ext>
            </a:extLst>
          </p:cNvPr>
          <p:cNvSpPr/>
          <p:nvPr/>
        </p:nvSpPr>
        <p:spPr>
          <a:xfrm>
            <a:off x="3239852" y="1484784"/>
            <a:ext cx="2664296" cy="2016224"/>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Гидротехника иншоотлари хавфсизлигини белгиловчи омиллар</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Шестиугольник 3">
            <a:extLst>
              <a:ext uri="{FF2B5EF4-FFF2-40B4-BE49-F238E27FC236}">
                <a16:creationId xmlns:a16="http://schemas.microsoft.com/office/drawing/2014/main" id="{311B3275-AA88-49AD-9E64-D1833F80031B}"/>
              </a:ext>
            </a:extLst>
          </p:cNvPr>
          <p:cNvSpPr/>
          <p:nvPr/>
        </p:nvSpPr>
        <p:spPr>
          <a:xfrm>
            <a:off x="304800" y="4266456"/>
            <a:ext cx="2664296" cy="2016224"/>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табиий</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омиллар</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Шестиугольник 5">
            <a:extLst>
              <a:ext uri="{FF2B5EF4-FFF2-40B4-BE49-F238E27FC236}">
                <a16:creationId xmlns:a16="http://schemas.microsoft.com/office/drawing/2014/main" id="{0E177FF3-5D08-40E5-8D22-2088C9BAC70F}"/>
              </a:ext>
            </a:extLst>
          </p:cNvPr>
          <p:cNvSpPr/>
          <p:nvPr/>
        </p:nvSpPr>
        <p:spPr>
          <a:xfrm>
            <a:off x="3316052" y="4266456"/>
            <a:ext cx="2664296" cy="2016224"/>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техноген</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омиллар</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Шестиугольник 6">
            <a:extLst>
              <a:ext uri="{FF2B5EF4-FFF2-40B4-BE49-F238E27FC236}">
                <a16:creationId xmlns:a16="http://schemas.microsoft.com/office/drawing/2014/main" id="{EC7A9655-FB1E-4AF1-82FD-85AEF16BDDD7}"/>
              </a:ext>
            </a:extLst>
          </p:cNvPr>
          <p:cNvSpPr/>
          <p:nvPr/>
        </p:nvSpPr>
        <p:spPr>
          <a:xfrm>
            <a:off x="6354079" y="4266456"/>
            <a:ext cx="2664296" cy="2016224"/>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табиатдан фойдаланишни чекловчи техник-иқтисодий, ижтимоий, экологик ва эстетик омиллар</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8" name="Прямая со стрелкой 7">
            <a:extLst>
              <a:ext uri="{FF2B5EF4-FFF2-40B4-BE49-F238E27FC236}">
                <a16:creationId xmlns:a16="http://schemas.microsoft.com/office/drawing/2014/main" id="{0267030A-B671-4280-8DD4-A40F6D717854}"/>
              </a:ext>
            </a:extLst>
          </p:cNvPr>
          <p:cNvCxnSpPr>
            <a:cxnSpLocks/>
          </p:cNvCxnSpPr>
          <p:nvPr/>
        </p:nvCxnSpPr>
        <p:spPr>
          <a:xfrm flipH="1">
            <a:off x="1698510" y="2970312"/>
            <a:ext cx="1793370" cy="1296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Прямая со стрелкой 10">
            <a:extLst>
              <a:ext uri="{FF2B5EF4-FFF2-40B4-BE49-F238E27FC236}">
                <a16:creationId xmlns:a16="http://schemas.microsoft.com/office/drawing/2014/main" id="{C69F3967-C9F6-49EC-998F-C436F5871583}"/>
              </a:ext>
            </a:extLst>
          </p:cNvPr>
          <p:cNvCxnSpPr>
            <a:cxnSpLocks/>
          </p:cNvCxnSpPr>
          <p:nvPr/>
        </p:nvCxnSpPr>
        <p:spPr>
          <a:xfrm>
            <a:off x="4614326" y="3501008"/>
            <a:ext cx="0" cy="7654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Прямая со стрелкой 13">
            <a:extLst>
              <a:ext uri="{FF2B5EF4-FFF2-40B4-BE49-F238E27FC236}">
                <a16:creationId xmlns:a16="http://schemas.microsoft.com/office/drawing/2014/main" id="{E7B6DACD-7D47-4318-9ADE-2D360F277CB0}"/>
              </a:ext>
            </a:extLst>
          </p:cNvPr>
          <p:cNvCxnSpPr>
            <a:cxnSpLocks/>
          </p:cNvCxnSpPr>
          <p:nvPr/>
        </p:nvCxnSpPr>
        <p:spPr>
          <a:xfrm>
            <a:off x="5652122" y="2968893"/>
            <a:ext cx="2034105" cy="12975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370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9334" t="13672" r="13799" b="10156"/>
          <a:stretch>
            <a:fillRect/>
          </a:stretch>
        </p:blipFill>
        <p:spPr bwMode="auto">
          <a:xfrm>
            <a:off x="428596" y="1643050"/>
            <a:ext cx="8462655" cy="4714908"/>
          </a:xfrm>
          <a:prstGeom prst="rect">
            <a:avLst/>
          </a:prstGeom>
          <a:noFill/>
          <a:ln w="9525">
            <a:noFill/>
            <a:miter lim="800000"/>
            <a:headEnd/>
            <a:tailEnd/>
          </a:ln>
          <a:effectLst/>
        </p:spPr>
      </p:pic>
      <p:sp>
        <p:nvSpPr>
          <p:cNvPr id="3" name="Прямоугольник 2"/>
          <p:cNvSpPr/>
          <p:nvPr/>
        </p:nvSpPr>
        <p:spPr>
          <a:xfrm>
            <a:off x="785786" y="428604"/>
            <a:ext cx="7215238"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Основные параметры развития гидроэнергетической отрасли на 2020-2024 годы</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78EEF8B-C6AE-4C24-8026-F8E1600AF1D4}"/>
              </a:ext>
            </a:extLst>
          </p:cNvPr>
          <p:cNvSpPr/>
          <p:nvPr/>
        </p:nvSpPr>
        <p:spPr>
          <a:xfrm>
            <a:off x="357158" y="500042"/>
            <a:ext cx="8358246" cy="5543312"/>
          </a:xfrm>
          <a:prstGeom prst="rect">
            <a:avLst/>
          </a:prstGeom>
        </p:spPr>
        <p:txBody>
          <a:bodyPr wrap="square">
            <a:spAutoFit/>
          </a:bodyPr>
          <a:lstStyle/>
          <a:p>
            <a:pPr marL="270510" marR="0" lvl="0" indent="-270510" algn="ctr" defTabSz="457200" rtl="0" eaLnBrk="1" fontAlgn="auto" latinLnBrk="0" hangingPunct="1">
              <a:lnSpc>
                <a:spcPct val="115000"/>
              </a:lnSpc>
              <a:spcBef>
                <a:spcPts val="0"/>
              </a:spcBef>
              <a:spcAft>
                <a:spcPts val="0"/>
              </a:spcAft>
              <a:buClrTx/>
              <a:buSzTx/>
              <a:buFontTx/>
              <a:buNone/>
              <a:tabLst/>
              <a:defRPr/>
            </a:pPr>
            <a:r>
              <a:rPr kumimoji="0" lang="uz-Cyrl-UZ" sz="2050" b="1"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Гидротехника  иншоотларининг  хавфсизлигини  таъминлаш  бўйича  талаблар</a:t>
            </a:r>
            <a:endParaRPr kumimoji="0" lang="ru-RU" sz="205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05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гидротехника иншоотларнинг  хавфсизлик даражасини таъминлаш;</a:t>
            </a:r>
            <a:endParaRPr kumimoji="0" lang="ru-RU" sz="205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05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гидротехника иншоотлар хавфсизлик декларациясини ишлаб чиқиш ва уни тасдиқлаш;</a:t>
            </a:r>
            <a:endParaRPr kumimoji="0" lang="ru-RU" sz="205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05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гидротехника иншоотлардан фойдаланиш узлуксизлигини таъминлаш;</a:t>
            </a:r>
            <a:endParaRPr kumimoji="0" lang="ru-RU" sz="205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05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гидротехника иншоотлар хавфсизлигини таъминлаш буйича чора-тадбирларни амалга ошириш, шунингдек хавфсизлик мезонларини урнатиш, гидротехник иншоотлар ҳолатини доимий назоратини таъминлаш мақсадида техник воситалар билан жиҳозлаш; </a:t>
            </a:r>
            <a:endParaRPr kumimoji="0" lang="ru-RU" sz="205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05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гидротехника иншоотларга зарурий малакага эга ишчилар томонидан хизмат курсатилишини таъминлаш;</a:t>
            </a:r>
            <a:endParaRPr kumimoji="0" lang="ru-RU" sz="205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05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гидротехника иншоотлардан фойдаланиш бўйича фойдаланишнинг намунавий қоидалари ва маҳаллий йўриқномаларда шаклланган гидротехник иншоотлар хавфсизлик қоидаларига риоя қилиш;</a:t>
            </a:r>
            <a:endParaRPr kumimoji="0" lang="ru-RU" sz="205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84299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78EEF8B-C6AE-4C24-8026-F8E1600AF1D4}"/>
              </a:ext>
            </a:extLst>
          </p:cNvPr>
          <p:cNvSpPr/>
          <p:nvPr/>
        </p:nvSpPr>
        <p:spPr>
          <a:xfrm>
            <a:off x="611560" y="458466"/>
            <a:ext cx="8032406" cy="5970930"/>
          </a:xfrm>
          <a:prstGeom prst="rect">
            <a:avLst/>
          </a:prstGeom>
        </p:spPr>
        <p:txBody>
          <a:bodyPr wrap="square">
            <a:spAutoFit/>
          </a:bodyPr>
          <a:lstStyle/>
          <a:p>
            <a:pPr marL="0" marR="0" lvl="0" indent="540385" algn="just" defTabSz="457200" rtl="0" eaLnBrk="1" fontAlgn="auto" latinLnBrk="0" hangingPunct="1">
              <a:lnSpc>
                <a:spcPct val="107000"/>
              </a:lnSpc>
              <a:spcBef>
                <a:spcPts val="0"/>
              </a:spcBef>
              <a:spcAft>
                <a:spcPts val="0"/>
              </a:spcAft>
              <a:buClrTx/>
              <a:buSzTx/>
              <a:buFontTx/>
              <a:buNone/>
              <a:tabLst/>
              <a:defRPr/>
            </a:pPr>
            <a:r>
              <a:rPr kumimoji="0" lang="uz-Cyrl-UZ" sz="21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гидротехника иншоотлар ҳолатини назорат қилиш техник тизимини такомиллаштириш;</a:t>
            </a:r>
            <a:endParaRPr kumimoji="0" lang="ru-RU" sz="21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540385" algn="just" defTabSz="457200" rtl="0" eaLnBrk="1" fontAlgn="auto" latinLnBrk="0" hangingPunct="1">
              <a:lnSpc>
                <a:spcPct val="107000"/>
              </a:lnSpc>
              <a:spcBef>
                <a:spcPts val="0"/>
              </a:spcBef>
              <a:spcAft>
                <a:spcPts val="0"/>
              </a:spcAft>
              <a:buClrTx/>
              <a:buSzTx/>
              <a:buFontTx/>
              <a:buNone/>
              <a:tabLst/>
              <a:defRPr/>
            </a:pPr>
            <a:r>
              <a:rPr kumimoji="0" lang="uz-Cyrl-UZ" sz="21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гидротехника иншоотлар хавфсизлиги пасайиш эҳтимоли сабаб-ларини аниқлаш ва табиий шароитдаги кузатув маълумотларини тизимли таҳлил қилиш;</a:t>
            </a:r>
            <a:endParaRPr kumimoji="0" lang="ru-RU" sz="21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540385" algn="just" defTabSz="457200" rtl="0" eaLnBrk="1" fontAlgn="auto" latinLnBrk="0" hangingPunct="1">
              <a:lnSpc>
                <a:spcPct val="107000"/>
              </a:lnSpc>
              <a:spcBef>
                <a:spcPts val="0"/>
              </a:spcBef>
              <a:spcAft>
                <a:spcPts val="0"/>
              </a:spcAft>
              <a:buClrTx/>
              <a:buSzTx/>
              <a:buFontTx/>
              <a:buNone/>
              <a:tabLst/>
              <a:defRPr/>
            </a:pPr>
            <a:r>
              <a:rPr kumimoji="0" lang="uz-Cyrl-UZ" sz="21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гидротехника иншоотларни мунтазам текширувлардан ўтказишни таъминлаш, тасдиқланган хавфсизлик декларациясидаги кўрсатмаларини вақтида бажариш;</a:t>
            </a:r>
            <a:endParaRPr kumimoji="0" lang="ru-RU" sz="21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540385" algn="just" defTabSz="457200" rtl="0" eaLnBrk="1" fontAlgn="auto" latinLnBrk="0" hangingPunct="1">
              <a:lnSpc>
                <a:spcPct val="107000"/>
              </a:lnSpc>
              <a:spcBef>
                <a:spcPts val="0"/>
              </a:spcBef>
              <a:spcAft>
                <a:spcPts val="0"/>
              </a:spcAft>
              <a:buClrTx/>
              <a:buSzTx/>
              <a:buFontTx/>
              <a:buNone/>
              <a:tabLst/>
              <a:defRPr/>
            </a:pPr>
            <a:r>
              <a:rPr kumimoji="0" lang="uz-Cyrl-UZ" sz="21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содир булиши мумкин бўлган носозликни бартараф этишга мўлжал-ланган молиявий ва моддий заҳираларни яратиш;</a:t>
            </a:r>
            <a:endParaRPr kumimoji="0" lang="ru-RU" sz="21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540385" algn="just" defTabSz="457200" rtl="0" eaLnBrk="1" fontAlgn="auto" latinLnBrk="0" hangingPunct="1">
              <a:lnSpc>
                <a:spcPct val="107000"/>
              </a:lnSpc>
              <a:spcBef>
                <a:spcPts val="0"/>
              </a:spcBef>
              <a:spcAft>
                <a:spcPts val="0"/>
              </a:spcAft>
              <a:buClrTx/>
              <a:buSzTx/>
              <a:buFontTx/>
              <a:buNone/>
              <a:tabLst/>
              <a:defRPr/>
            </a:pPr>
            <a:r>
              <a:rPr kumimoji="0" lang="uz-Cyrl-UZ" sz="21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табиат муҳофазаси талабларига риоя қилиш.</a:t>
            </a:r>
            <a:endParaRPr kumimoji="0" lang="ru-RU" sz="21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uz-Cyrl-UZ" sz="21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“Давсувхўжаликназорат” инспекцияси назоратига жами 273 та катта ва алоҳида муҳим сув хужалиги объектлари киради. Бу  иншоотларнинг 228 таси Сув хўжалик вазирлигига, 29 таси “Ўзбекэнерго” Давлат акциядорлик компаниясига, 5 таси  “Амударё” сув ҳавзалари бирлашмасига ва 11 таси “Сирдарё” сув ҳавзалари бирлашмасига  тегишли.</a:t>
            </a:r>
            <a:endParaRPr kumimoji="0" lang="ru-RU" sz="21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383805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EF52749-73A9-4EC8-AC5E-B0BFABFC4097}"/>
              </a:ext>
            </a:extLst>
          </p:cNvPr>
          <p:cNvSpPr/>
          <p:nvPr/>
        </p:nvSpPr>
        <p:spPr>
          <a:xfrm>
            <a:off x="611560" y="625386"/>
            <a:ext cx="8032406" cy="5375382"/>
          </a:xfrm>
          <a:prstGeom prst="rect">
            <a:avLst/>
          </a:prstGeom>
        </p:spPr>
        <p:txBody>
          <a:bodyPr wrap="square">
            <a:spAutoFit/>
          </a:bodyPr>
          <a:lstStyle/>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3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Times New Roman" panose="02020603050405020304" pitchFamily="18" charset="0"/>
              </a:rPr>
              <a:t>Республикамиздаги йирик ва ўта муҳим бўлган гидротехника иншоотларини техник ҳолатини ишончлилиги ва хавфсизлиги билан боғлиқ муҳим булган масалаларни куриб чиқиш мақсадида инспекция ҳузурида Сув хўжалиги вазирлиги, Фавқулодда вазиятлар вазирлиги, Ички ишлар вазирлигининг Қуриқлаш бирлашмаси, Молия вазирлиги, “Ўзбекэнерго” Давлат акциядорлик компанияси, “Амударё” ва “Сирдарё” хавзалари  сув  хужалик  бирлашмалари, илмий-тадқиқот институтларининг раҳбарлари ва малакали мутахассисларидан иборат </a:t>
            </a:r>
            <a:r>
              <a:rPr kumimoji="0" lang="uz-Cyrl-UZ" sz="2300" b="1"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Times New Roman" panose="02020603050405020304" pitchFamily="18" charset="0"/>
              </a:rPr>
              <a:t>Эксперт кенгаши</a:t>
            </a:r>
            <a:r>
              <a:rPr kumimoji="0" lang="uz-Cyrl-UZ" sz="23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Times New Roman" panose="02020603050405020304" pitchFamily="18" charset="0"/>
              </a:rPr>
              <a:t> ташкил қилинди. Эксперт кенгашининг қабул қилган қарорлари барча давлат хужалик бошқармалари, маҳаллий ҳокимият ва давлат органлари томонидан бажарилиши мажбурийлиги белгилаб берилди.</a:t>
            </a:r>
            <a:endParaRPr kumimoji="0" lang="ru-RU"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224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EF52749-73A9-4EC8-AC5E-B0BFABFC4097}"/>
              </a:ext>
            </a:extLst>
          </p:cNvPr>
          <p:cNvSpPr/>
          <p:nvPr/>
        </p:nvSpPr>
        <p:spPr>
          <a:xfrm>
            <a:off x="394966" y="285728"/>
            <a:ext cx="8391876" cy="6303649"/>
          </a:xfrm>
          <a:prstGeom prst="rect">
            <a:avLst/>
          </a:prstGeom>
        </p:spPr>
        <p:txBody>
          <a:bodyPr wrap="square">
            <a:spAutoFit/>
          </a:bodyPr>
          <a:lstStyle/>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Эксперт кенгашининг ижрочи органи сифатида </a:t>
            </a:r>
            <a:r>
              <a:rPr kumimoji="0" lang="uz-Cyrl-UZ" sz="2200" b="1"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Диагностика маркази</a:t>
            </a:r>
            <a:r>
              <a:rPr kumimoji="0" lang="uz-Cyrl-UZ" sz="22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 ташкил этилди ва гидротехника иншоотларини техник ҳолатини натура кузатиш ва диагностика ишларини сифатли ва самарали амалга ошириши учун Диагностика маркази бир қатор замонавий ва юқори аниқликга эга булган асбоб, ускуналар билан жиҳозланди ва юқори малакали мутахассислари билан таъминланди. Шу даврга қадар жами 704 та  натура кузатиш ва диагностика ишларини олиб борилди.</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60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Инспекция томонидан ҳар йилга алоҳида ишлаб чиқиладиган режа ва жадваллар асосида гидротехника иншоотларни текширувдан ўтказиб, уларнинг натижалари бўйича чора-тадбирларни белгилайди ва  уларни бажарилиши устидан  назорат олиб боради.</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Инспекция томонидан ҳар йили бажарилаётган гидротехника иншоотларининг хавфсизлигини баҳолаш буйича олиб борилаётган мониторинг  хулосалари иншоотлар эгалари булган тегишли вазирлик идораларга  мунтазам киритиб борилмоқда. </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91298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843517C-DBF9-4489-BD17-37824163A34A}"/>
              </a:ext>
            </a:extLst>
          </p:cNvPr>
          <p:cNvSpPr/>
          <p:nvPr/>
        </p:nvSpPr>
        <p:spPr>
          <a:xfrm>
            <a:off x="503548" y="431536"/>
            <a:ext cx="8136904" cy="6020110"/>
          </a:xfrm>
          <a:prstGeom prst="rect">
            <a:avLst/>
          </a:prstGeom>
        </p:spPr>
        <p:txBody>
          <a:bodyPr wrap="square">
            <a:spAutoFit/>
          </a:bodyPr>
          <a:lstStyle/>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0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Ўзбекистон Республикаси Президенти ҳузуридаги Хавфсизлик кенгаши томонидан Республика ташкилотлараро комиссия ишчи гуруҳи тузилиб Республикамиздаги ўта муҳим тоифаланган гидротехника иншоотларнинг хавфсизлигини таъминлаш мақсадида  яъни 2008 йил 13 та иншоотни,  2009 йил  19 та иншоотни  , 2020 йили хамма сув омборлари текширувдан утказилди ва тегишли далолатномалар тайёрланиб бажариш лозим булган ишлар туғрисида курсатмалар берилди ва натижада бир қанча ижобий натижаларга эришилди.</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0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Бирлашган Миллатлар Ташкилотининг Европа Иқтисодиёт</a:t>
            </a:r>
            <a:r>
              <a:rPr kumimoji="0" lang="uz-Cyrl-UZ" sz="20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Комиссиясининг “Марказий Осиё тўғонлари хавфсизлиги: регионал ҳамкорлик потенциалини яратиш” лойиҳаси доирасида бир қатор ишлар амалга оширилди. </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0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Марказий Осиё мамлакатлари гидротехника иншоотлари хавфсиз-лигини таъминлаш буйича техник-меъёрий ҳужжатларни мувофиқлаштириш ҳамда тажриба алмашиш ишлари буйича ҳамкорлик ишларини амалга </a:t>
            </a:r>
            <a:r>
              <a:rPr kumimoji="0" lang="uz-Cyrl-UZ" sz="20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ошириб борилди. Т</a:t>
            </a:r>
            <a:r>
              <a:rPr kumimoji="0" lang="uz-Cyrl-UZ" sz="20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рансчегаравий дарёларда жойлашган тўғонларни хавфсизлигини таъминлашга</a:t>
            </a:r>
            <a:r>
              <a:rPr kumimoji="0" lang="uz-Cyrl-UZ" sz="2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 </a:t>
            </a:r>
            <a:r>
              <a:rPr kumimoji="0" lang="uz-Cyrl-UZ" sz="20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қаратилган ҳалқаро битим лойиҳасини ишлаб чиқилди. </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35699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843517C-DBF9-4489-BD17-37824163A34A}"/>
              </a:ext>
            </a:extLst>
          </p:cNvPr>
          <p:cNvSpPr/>
          <p:nvPr/>
        </p:nvSpPr>
        <p:spPr>
          <a:xfrm>
            <a:off x="578500" y="646585"/>
            <a:ext cx="8136904" cy="5139869"/>
          </a:xfrm>
          <a:prstGeom prst="rect">
            <a:avLst/>
          </a:prstGeom>
        </p:spPr>
        <p:txBody>
          <a:bodyPr wrap="square">
            <a:spAutoFit/>
          </a:bodyPr>
          <a:lstStyle/>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Шу борада Тошкент шаҳрида Марказий Осиё мамлакатлари миқёсида Регионал уқув семинарлар утказилди ва унинг натижаларига иштирокчилар томонидан юқори баҳо берилиб, Узбекистон Республикаси Марказий Осиё мамлакатлари ичида гидротехника иншоотлари хавфсизлиги  буйича давлат бошқарувини амалга оширувчи ягона давлатлигини халқаро ва миллий экспертлар томонидан эътироф этилди. </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200" b="0" i="0" u="none" strike="noStrike" kern="1200" cap="none" spc="0" normalizeH="0" baseline="0" noProof="0" dirty="0">
                <a:ln>
                  <a:noFill/>
                </a:ln>
                <a:solidFill>
                  <a:prstClr val="black"/>
                </a:solidFill>
                <a:effectLst/>
                <a:uLnTx/>
                <a:uFillTx/>
                <a:latin typeface="Times New Roman" pitchFamily="18" charset="0"/>
                <a:ea typeface="PMingLiU" panose="02020500000000000000" pitchFamily="18" charset="-120"/>
                <a:cs typeface="Times New Roman" pitchFamily="18" charset="0"/>
              </a:rPr>
              <a:t>Гидротехника иншоотлари хавфсизлигини таъминлаш соҳасидаги хорижий тажрибалардан фойдаланиш мақсадида 2009-2011 йиллар Германия техник ҳамкорлик жамияти (ГИЗ) томонидан инспекция лабораториясига керакли бир қатор юқори аниқликга эга асбоб-ускуналар билан таъминланди. Бу асбоб-ускуналар ёрдамида олинган тезкор натижаларни фойдаланиш ташкилотига тақдим этилмоқда. </a:t>
            </a:r>
            <a:endParaRPr kumimoji="0" lang="ru-RU" sz="22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730296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33C7A8F-F343-4516-85F4-D820E156B76E}"/>
              </a:ext>
            </a:extLst>
          </p:cNvPr>
          <p:cNvSpPr/>
          <p:nvPr/>
        </p:nvSpPr>
        <p:spPr>
          <a:xfrm>
            <a:off x="610990" y="617131"/>
            <a:ext cx="7961538" cy="5526513"/>
          </a:xfrm>
          <a:prstGeom prst="rect">
            <a:avLst/>
          </a:prstGeom>
        </p:spPr>
        <p:txBody>
          <a:bodyPr wrap="square">
            <a:spAutoFit/>
          </a:bodyPr>
          <a:lstStyle/>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200" b="0" i="0" u="none" strike="noStrike" kern="1200" cap="none" spc="0" normalizeH="0" baseline="0" noProof="0" dirty="0">
                <a:ln>
                  <a:noFill/>
                </a:ln>
                <a:solidFill>
                  <a:srgbClr val="000000"/>
                </a:solidFill>
                <a:effectLst/>
                <a:uLnTx/>
                <a:uFillTx/>
                <a:latin typeface="Times New Roman" panose="02020603050405020304" pitchFamily="18" charset="0"/>
                <a:ea typeface="PMingLiU" panose="02020500000000000000" pitchFamily="18" charset="-120"/>
                <a:cs typeface="Times New Roman" panose="02020603050405020304" pitchFamily="18" charset="0"/>
              </a:rPr>
              <a:t>Шуни алоҳида таъкидлаб утиш жоизки, Ў</a:t>
            </a:r>
            <a:r>
              <a:rPr kumimoji="0" lang="uz-Cyrl-UZ" sz="2200" b="1" i="0" u="none" strike="noStrike" kern="1200" cap="none" spc="0" normalizeH="0" baseline="0" noProof="0" dirty="0">
                <a:ln>
                  <a:noFill/>
                </a:ln>
                <a:solidFill>
                  <a:srgbClr val="000000"/>
                </a:solidFill>
                <a:effectLst/>
                <a:uLnTx/>
                <a:uFillTx/>
                <a:latin typeface="Times New Roman" panose="02020603050405020304" pitchFamily="18" charset="0"/>
                <a:ea typeface="PMingLiU" panose="02020500000000000000" pitchFamily="18" charset="-120"/>
                <a:cs typeface="Times New Roman" panose="02020603050405020304" pitchFamily="18" charset="0"/>
              </a:rPr>
              <a:t>збекистон Республикаси Вазирлар Маҳкамасининг 2011 йил 25 мартдаги 88-сонли Қарори билан Узбекистон катта туғонлар миллий қумитаси ташкил этилди.</a:t>
            </a:r>
            <a:r>
              <a:rPr kumimoji="0" lang="uz-Cyrl-UZ" sz="2200" b="0" i="0" u="none" strike="noStrike" kern="1200" cap="none" spc="0" normalizeH="0" baseline="0" noProof="0" dirty="0">
                <a:ln>
                  <a:noFill/>
                </a:ln>
                <a:solidFill>
                  <a:srgbClr val="000000"/>
                </a:solidFill>
                <a:effectLst/>
                <a:uLnTx/>
                <a:uFillTx/>
                <a:latin typeface="Times New Roman" panose="02020603050405020304" pitchFamily="18" charset="0"/>
                <a:ea typeface="PMingLiU" panose="02020500000000000000" pitchFamily="18" charset="-120"/>
                <a:cs typeface="Times New Roman" panose="02020603050405020304" pitchFamily="18" charset="0"/>
              </a:rPr>
              <a:t> Ушбу қарор билан “Давсувхўжаликназорат” инспекцияси Ўзбекистон катта тўғонлар миллий қумитасининг ижро этувчи органлиги белгиланди ҳамда ушбу миллий қумитага тўғонларни хавфсизлигини амалга оширишда жаҳондаги илғор замонавий технологияларни ўрганиш ва уларни Республикада жорий этиш, илмий изланишлар олиб бориш, уқув курсларини ташкил этиш шунингдек, Ўзбекистон Республикасининг катта тўғонлар хавфсизлигини таъминлаш соҳасидаги манфаатларини, трансчегаравий сув ресурсларидан оқилона фойдаланиш бўйича нуқтаи назарини илгари суриш каби муҳим вазифалар юклатилди.</a:t>
            </a:r>
            <a:endParaRPr kumimoji="0" lang="ru-RU"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4348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33C7A8F-F343-4516-85F4-D820E156B76E}"/>
              </a:ext>
            </a:extLst>
          </p:cNvPr>
          <p:cNvSpPr/>
          <p:nvPr/>
        </p:nvSpPr>
        <p:spPr>
          <a:xfrm>
            <a:off x="500034" y="481806"/>
            <a:ext cx="8175852" cy="5947590"/>
          </a:xfrm>
          <a:prstGeom prst="rect">
            <a:avLst/>
          </a:prstGeom>
        </p:spPr>
        <p:txBody>
          <a:bodyPr wrap="square">
            <a:spAutoFit/>
          </a:bodyPr>
          <a:lstStyle/>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100" b="0" i="0" u="none" strike="noStrike" kern="1200" cap="none" spc="0" normalizeH="0" baseline="0" noProof="0" dirty="0">
                <a:ln>
                  <a:noFill/>
                </a:ln>
                <a:solidFill>
                  <a:srgbClr val="000000"/>
                </a:solidFill>
                <a:effectLst/>
                <a:uLnTx/>
                <a:uFillTx/>
                <a:latin typeface="Times New Roman" pitchFamily="18" charset="0"/>
                <a:ea typeface="PMingLiU" panose="02020500000000000000" pitchFamily="18" charset="-120"/>
                <a:cs typeface="Times New Roman" pitchFamily="18" charset="0"/>
              </a:rPr>
              <a:t>2011 йилнинг 28 май - 3 июнь кунлари Ўзбекистон делегацияси Швейцариянинг Люцерн шаҳрида булиб утган Халқаро катта туғонлар комиссиясининг 79-маъмурий йиғилишида иштирок этди. Мазкур тадбир доирасида Ўзбекистон расмий равишда ушбу ташкилотга аъзо этиб қабул килинди.</a:t>
            </a:r>
            <a:endParaRPr kumimoji="0" lang="ru-RU" sz="21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100" b="0" i="0" u="none" strike="noStrike" kern="1200" cap="none" spc="0" normalizeH="0" baseline="0" noProof="0" dirty="0">
                <a:ln>
                  <a:noFill/>
                </a:ln>
                <a:solidFill>
                  <a:srgbClr val="000000"/>
                </a:solidFill>
                <a:effectLst/>
                <a:uLnTx/>
                <a:uFillTx/>
                <a:latin typeface="Times New Roman" pitchFamily="18" charset="0"/>
                <a:ea typeface="PMingLiU" panose="02020500000000000000" pitchFamily="18" charset="-120"/>
                <a:cs typeface="Times New Roman" pitchFamily="18" charset="0"/>
              </a:rPr>
              <a:t>2012 йил  2-8 июнь кунларида эса Ўзбекистон делегацияси Япониянинг Киото шаҳрида булиб утган Катта тўғонлар халқаро комиссиясининг Конгресси ва 80-маъмурий йиғилишида иштирок этдилар. Унда делегация аъзоларимиз томонидан мамлакатимизда гидротехника иншоотлари хавфсизлигини давлат бошқаруви тизими буйича амалга оширилган ижобий ишлар ҳамда оқимлар буйича юқори ҳудудларда жойлашган Тожикистон ва Қирғизистон томонидан трансчегаравий дарёларда қураётган катта тўғонлар халқаро конвенциялар билан белгиланган асосларга зидлиги ҳақида маъруза қилинди, унинг натижаси бўйича йиғилиш иштирокчилари бир овоздан бу борада Ўзбекистон Республикаси халқаро жамияти олдига қуяётган масалалар асосланганлигини қайд этиб утдилар.</a:t>
            </a:r>
            <a:endParaRPr kumimoji="0" lang="ru-RU" sz="21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673666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5034864-6882-402B-9FB8-033BFBF47053}"/>
              </a:ext>
            </a:extLst>
          </p:cNvPr>
          <p:cNvSpPr/>
          <p:nvPr/>
        </p:nvSpPr>
        <p:spPr>
          <a:xfrm>
            <a:off x="538982" y="469166"/>
            <a:ext cx="8176422" cy="5888792"/>
          </a:xfrm>
          <a:prstGeom prst="rect">
            <a:avLst/>
          </a:prstGeom>
        </p:spPr>
        <p:txBody>
          <a:bodyPr wrap="square">
            <a:spAutoFit/>
          </a:bodyPr>
          <a:lstStyle/>
          <a:p>
            <a:pPr marL="0" marR="0" lvl="0" indent="450215" algn="just" defTabSz="457200" rtl="0" eaLnBrk="1" fontAlgn="auto" latinLnBrk="0" hangingPunct="1">
              <a:lnSpc>
                <a:spcPct val="107000"/>
              </a:lnSpc>
              <a:spcBef>
                <a:spcPts val="0"/>
              </a:spcBef>
              <a:spcAft>
                <a:spcPts val="0"/>
              </a:spcAft>
              <a:buClrTx/>
              <a:buSzTx/>
              <a:buFontTx/>
              <a:buNone/>
              <a:tabLst/>
              <a:defRPr/>
            </a:pPr>
            <a:r>
              <a:rPr kumimoji="0" lang="uz-Cyrl-UZ" sz="2200" b="0" i="0" u="none" strike="noStrike" kern="1200" cap="none" spc="0" normalizeH="0" baseline="0" noProof="0" dirty="0">
                <a:ln>
                  <a:noFill/>
                </a:ln>
                <a:solidFill>
                  <a:srgbClr val="000000"/>
                </a:solidFill>
                <a:effectLst/>
                <a:uLnTx/>
                <a:uFillTx/>
                <a:latin typeface="Times New Roman" panose="02020603050405020304" pitchFamily="18" charset="0"/>
                <a:ea typeface="PMingLiU" panose="02020500000000000000" pitchFamily="18" charset="-120"/>
                <a:cs typeface="Times New Roman" panose="02020603050405020304" pitchFamily="18" charset="0"/>
              </a:rPr>
              <a:t>Жаҳондаги илғор замонавий технологияларни ўрганиш мақсадида мутахассисларимиз томонидан Япониянинг катта туғонлари хавфсизлигини бошқаруви, мониторинг ва баҳолаш тизимлари ҳамда технологиялари билан яқиндан танишиб келдилар. Шу билан бирга, 2012 йил 19-20 сентябрь кунлари Тошкентда Осиё тараққиёти банки, Япония сув агентлиги “Давсувхўжаликназорат” инспекцияси билан ҳамкорликда “Тўғонлар хавфсизлигини бошқариш” мавзусида семинар ўтказилди. Семинарда жами 50 дан зиёд вазирлик, идоралар, лойиҳа ва илмий-тадқиқот институтлари мутахассислари ҳамда олий ўқув юртларнинг ўқитувчи ва олимлари фаол қатнашдилар. Семинарда Япония сув агентлигининг юқори малакали мутахассис ва олимлари томонидан туғонлар хавфсизлиги буйича муҳим маърузалар қилинди. Семинар интерактив услубда олиб борилди ва иштирокчилар томонидан ташкил этилган семинар юқори баҳоланди.</a:t>
            </a:r>
            <a:endParaRPr kumimoji="0" lang="ru-RU"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482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105">
            <a:extLst>
              <a:ext uri="{FF2B5EF4-FFF2-40B4-BE49-F238E27FC236}">
                <a16:creationId xmlns:a16="http://schemas.microsoft.com/office/drawing/2014/main" id="{32EF77BF-AA04-4167-BF12-A677BE2762FF}"/>
              </a:ext>
            </a:extLst>
          </p:cNvPr>
          <p:cNvSpPr>
            <a:spLocks noChangeArrowheads="1"/>
          </p:cNvSpPr>
          <p:nvPr/>
        </p:nvSpPr>
        <p:spPr bwMode="auto">
          <a:xfrm>
            <a:off x="2928938" y="2686154"/>
            <a:ext cx="3214687" cy="2028721"/>
          </a:xfrm>
          <a:prstGeom prst="ellipse">
            <a:avLst/>
          </a:prstGeom>
          <a:solidFill>
            <a:srgbClr val="00FFFF"/>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ТАБИИЙ</a:t>
            </a: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ОМИЛЛАР</a:t>
            </a: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9219" name="AutoShape 92">
            <a:extLst>
              <a:ext uri="{FF2B5EF4-FFF2-40B4-BE49-F238E27FC236}">
                <a16:creationId xmlns:a16="http://schemas.microsoft.com/office/drawing/2014/main" id="{A71DF989-502C-4D85-B879-71DFB9E622BB}"/>
              </a:ext>
            </a:extLst>
          </p:cNvPr>
          <p:cNvCxnSpPr>
            <a:cxnSpLocks noChangeShapeType="1"/>
            <a:stCxn id="9218" idx="1"/>
          </p:cNvCxnSpPr>
          <p:nvPr/>
        </p:nvCxnSpPr>
        <p:spPr bwMode="auto">
          <a:xfrm flipH="1" flipV="1">
            <a:off x="2046248" y="2273811"/>
            <a:ext cx="1353470" cy="7094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20" name="AutoShape 91">
            <a:extLst>
              <a:ext uri="{FF2B5EF4-FFF2-40B4-BE49-F238E27FC236}">
                <a16:creationId xmlns:a16="http://schemas.microsoft.com/office/drawing/2014/main" id="{27908F4F-7EC0-47B4-83F6-A1312A8AF198}"/>
              </a:ext>
            </a:extLst>
          </p:cNvPr>
          <p:cNvCxnSpPr>
            <a:cxnSpLocks noChangeShapeType="1"/>
          </p:cNvCxnSpPr>
          <p:nvPr/>
        </p:nvCxnSpPr>
        <p:spPr bwMode="auto">
          <a:xfrm>
            <a:off x="4572000" y="4718592"/>
            <a:ext cx="68015" cy="110512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22" name="AutoShape 86">
            <a:extLst>
              <a:ext uri="{FF2B5EF4-FFF2-40B4-BE49-F238E27FC236}">
                <a16:creationId xmlns:a16="http://schemas.microsoft.com/office/drawing/2014/main" id="{C29D8101-06C3-4F5A-8AA8-891B8E4C68C6}"/>
              </a:ext>
            </a:extLst>
          </p:cNvPr>
          <p:cNvCxnSpPr>
            <a:cxnSpLocks noChangeShapeType="1"/>
          </p:cNvCxnSpPr>
          <p:nvPr/>
        </p:nvCxnSpPr>
        <p:spPr bwMode="auto">
          <a:xfrm flipH="1">
            <a:off x="5425640" y="2058934"/>
            <a:ext cx="1268034" cy="85001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23" name="AutoShape 94">
            <a:extLst>
              <a:ext uri="{FF2B5EF4-FFF2-40B4-BE49-F238E27FC236}">
                <a16:creationId xmlns:a16="http://schemas.microsoft.com/office/drawing/2014/main" id="{6529D943-5089-417A-96DA-9009D71B0471}"/>
              </a:ext>
            </a:extLst>
          </p:cNvPr>
          <p:cNvCxnSpPr>
            <a:cxnSpLocks noChangeShapeType="1"/>
          </p:cNvCxnSpPr>
          <p:nvPr/>
        </p:nvCxnSpPr>
        <p:spPr bwMode="auto">
          <a:xfrm flipV="1">
            <a:off x="6143625" y="3315536"/>
            <a:ext cx="300583" cy="198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225" name="Oval 107">
            <a:extLst>
              <a:ext uri="{FF2B5EF4-FFF2-40B4-BE49-F238E27FC236}">
                <a16:creationId xmlns:a16="http://schemas.microsoft.com/office/drawing/2014/main" id="{7382B449-7B55-46B6-BFDE-32D761CF323C}"/>
              </a:ext>
            </a:extLst>
          </p:cNvPr>
          <p:cNvSpPr>
            <a:spLocks noChangeArrowheads="1"/>
          </p:cNvSpPr>
          <p:nvPr/>
        </p:nvSpPr>
        <p:spPr bwMode="auto">
          <a:xfrm>
            <a:off x="392114" y="1511263"/>
            <a:ext cx="1857374" cy="928688"/>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биологик хавф</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9226" name="AutoShape 86">
            <a:extLst>
              <a:ext uri="{FF2B5EF4-FFF2-40B4-BE49-F238E27FC236}">
                <a16:creationId xmlns:a16="http://schemas.microsoft.com/office/drawing/2014/main" id="{FF0EE89D-B7BD-453A-942B-420E21FEBD42}"/>
              </a:ext>
            </a:extLst>
          </p:cNvPr>
          <p:cNvCxnSpPr>
            <a:cxnSpLocks noChangeShapeType="1"/>
            <a:stCxn id="9234" idx="4"/>
          </p:cNvCxnSpPr>
          <p:nvPr/>
        </p:nvCxnSpPr>
        <p:spPr bwMode="auto">
          <a:xfrm flipH="1">
            <a:off x="4667938" y="1214438"/>
            <a:ext cx="75810" cy="141409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27" name="AutoShape 86">
            <a:extLst>
              <a:ext uri="{FF2B5EF4-FFF2-40B4-BE49-F238E27FC236}">
                <a16:creationId xmlns:a16="http://schemas.microsoft.com/office/drawing/2014/main" id="{13ECF224-98F4-45ED-AD7E-851F6E72CC63}"/>
              </a:ext>
            </a:extLst>
          </p:cNvPr>
          <p:cNvCxnSpPr>
            <a:cxnSpLocks noChangeShapeType="1"/>
            <a:endCxn id="9218" idx="5"/>
          </p:cNvCxnSpPr>
          <p:nvPr/>
        </p:nvCxnSpPr>
        <p:spPr bwMode="auto">
          <a:xfrm flipH="1" flipV="1">
            <a:off x="5672845" y="4417776"/>
            <a:ext cx="1042282" cy="94003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31" name="AutoShape 86">
            <a:extLst>
              <a:ext uri="{FF2B5EF4-FFF2-40B4-BE49-F238E27FC236}">
                <a16:creationId xmlns:a16="http://schemas.microsoft.com/office/drawing/2014/main" id="{3E107DF0-6221-42D0-85BF-7E1348CD3872}"/>
              </a:ext>
            </a:extLst>
          </p:cNvPr>
          <p:cNvCxnSpPr>
            <a:cxnSpLocks noChangeShapeType="1"/>
            <a:endCxn id="9241" idx="5"/>
          </p:cNvCxnSpPr>
          <p:nvPr/>
        </p:nvCxnSpPr>
        <p:spPr bwMode="auto">
          <a:xfrm>
            <a:off x="2851832" y="5496524"/>
            <a:ext cx="166120" cy="10342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32" name="AutoShape 86">
            <a:extLst>
              <a:ext uri="{FF2B5EF4-FFF2-40B4-BE49-F238E27FC236}">
                <a16:creationId xmlns:a16="http://schemas.microsoft.com/office/drawing/2014/main" id="{439087AE-4BC4-4118-BA07-A72C982EDFA6}"/>
              </a:ext>
            </a:extLst>
          </p:cNvPr>
          <p:cNvCxnSpPr>
            <a:cxnSpLocks noChangeShapeType="1"/>
          </p:cNvCxnSpPr>
          <p:nvPr/>
        </p:nvCxnSpPr>
        <p:spPr bwMode="auto">
          <a:xfrm>
            <a:off x="2955512" y="1423613"/>
            <a:ext cx="968416" cy="1357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234" name="Oval 107">
            <a:extLst>
              <a:ext uri="{FF2B5EF4-FFF2-40B4-BE49-F238E27FC236}">
                <a16:creationId xmlns:a16="http://schemas.microsoft.com/office/drawing/2014/main" id="{2AF2E4B4-9D58-4EFF-8182-43E0D91CABC5}"/>
              </a:ext>
            </a:extLst>
          </p:cNvPr>
          <p:cNvSpPr>
            <a:spLocks noChangeArrowheads="1"/>
          </p:cNvSpPr>
          <p:nvPr/>
        </p:nvSpPr>
        <p:spPr bwMode="auto">
          <a:xfrm>
            <a:off x="3707904" y="285750"/>
            <a:ext cx="2071687" cy="928688"/>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ҳудуднинг  сейсмиклиги</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35" name="Oval 107">
            <a:extLst>
              <a:ext uri="{FF2B5EF4-FFF2-40B4-BE49-F238E27FC236}">
                <a16:creationId xmlns:a16="http://schemas.microsoft.com/office/drawing/2014/main" id="{57915FA7-B920-4CEB-9A03-8F0749E76DBB}"/>
              </a:ext>
            </a:extLst>
          </p:cNvPr>
          <p:cNvSpPr>
            <a:spLocks noChangeArrowheads="1"/>
          </p:cNvSpPr>
          <p:nvPr/>
        </p:nvSpPr>
        <p:spPr bwMode="auto">
          <a:xfrm>
            <a:off x="5965825" y="176143"/>
            <a:ext cx="3214687" cy="2028721"/>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иншоот жойлашган  ўрни  (створ)нинг  сув омбори зонаси, заминнинг  мухандислик-геологик, гидрогеологик хусусиятлари</a:t>
            </a:r>
            <a:endParaRPr kumimoji="0" lang="ru-RU"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36" name="Oval 107">
            <a:extLst>
              <a:ext uri="{FF2B5EF4-FFF2-40B4-BE49-F238E27FC236}">
                <a16:creationId xmlns:a16="http://schemas.microsoft.com/office/drawing/2014/main" id="{4819CF27-87C2-4E07-9162-C0845619EA90}"/>
              </a:ext>
            </a:extLst>
          </p:cNvPr>
          <p:cNvSpPr>
            <a:spLocks noChangeArrowheads="1"/>
          </p:cNvSpPr>
          <p:nvPr/>
        </p:nvSpPr>
        <p:spPr bwMode="auto">
          <a:xfrm>
            <a:off x="6273073" y="2723262"/>
            <a:ext cx="2909150" cy="2145898"/>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грунтлар ва замин  жинсларини  физик-механик хоссалари кўрсаткичларини табиий  турланиши ва  вақт хамда  фазо буйича  ўзгарувчанлиги</a:t>
            </a:r>
            <a:endParaRPr kumimoji="0" lang="ru-RU" sz="14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37" name="Oval 107">
            <a:extLst>
              <a:ext uri="{FF2B5EF4-FFF2-40B4-BE49-F238E27FC236}">
                <a16:creationId xmlns:a16="http://schemas.microsoft.com/office/drawing/2014/main" id="{985A7575-5FF6-447E-BC2A-493E344DDCF3}"/>
              </a:ext>
            </a:extLst>
          </p:cNvPr>
          <p:cNvSpPr>
            <a:spLocks noChangeArrowheads="1"/>
          </p:cNvSpPr>
          <p:nvPr/>
        </p:nvSpPr>
        <p:spPr bwMode="auto">
          <a:xfrm>
            <a:off x="6228184" y="5049669"/>
            <a:ext cx="2752847" cy="1835715"/>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иқлим таъсири (хавонинг харорати ва  намлиги, сувнинг  харорати, шамол, ёғин-сочин)</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38" name="Oval 107">
            <a:extLst>
              <a:ext uri="{FF2B5EF4-FFF2-40B4-BE49-F238E27FC236}">
                <a16:creationId xmlns:a16="http://schemas.microsoft.com/office/drawing/2014/main" id="{93B4E704-5CA2-4832-8D7A-A1F06F660B36}"/>
              </a:ext>
            </a:extLst>
          </p:cNvPr>
          <p:cNvSpPr>
            <a:spLocks noChangeArrowheads="1"/>
          </p:cNvSpPr>
          <p:nvPr/>
        </p:nvSpPr>
        <p:spPr bwMode="auto">
          <a:xfrm>
            <a:off x="111900" y="2945552"/>
            <a:ext cx="2214562" cy="928688"/>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ўпирилиш-кўчиш хавфи</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39" name="Oval 107">
            <a:extLst>
              <a:ext uri="{FF2B5EF4-FFF2-40B4-BE49-F238E27FC236}">
                <a16:creationId xmlns:a16="http://schemas.microsoft.com/office/drawing/2014/main" id="{BFA50B76-B156-4A40-9998-CE0495F31BB3}"/>
              </a:ext>
            </a:extLst>
          </p:cNvPr>
          <p:cNvSpPr>
            <a:spLocks noChangeArrowheads="1"/>
          </p:cNvSpPr>
          <p:nvPr/>
        </p:nvSpPr>
        <p:spPr bwMode="auto">
          <a:xfrm>
            <a:off x="3413146" y="5823713"/>
            <a:ext cx="2817440" cy="1034288"/>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музларнинг тиқилиб  </a:t>
            </a: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қолиш хавфи</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40" name="Oval 107">
            <a:extLst>
              <a:ext uri="{FF2B5EF4-FFF2-40B4-BE49-F238E27FC236}">
                <a16:creationId xmlns:a16="http://schemas.microsoft.com/office/drawing/2014/main" id="{70A8EF0C-683C-46B7-BA5E-C7C23FEABB4A}"/>
              </a:ext>
            </a:extLst>
          </p:cNvPr>
          <p:cNvSpPr>
            <a:spLocks noChangeArrowheads="1"/>
          </p:cNvSpPr>
          <p:nvPr/>
        </p:nvSpPr>
        <p:spPr bwMode="auto">
          <a:xfrm>
            <a:off x="1800202" y="500063"/>
            <a:ext cx="1700236" cy="928687"/>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дарёнинг  гидрологик режими</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41" name="Oval 107">
            <a:extLst>
              <a:ext uri="{FF2B5EF4-FFF2-40B4-BE49-F238E27FC236}">
                <a16:creationId xmlns:a16="http://schemas.microsoft.com/office/drawing/2014/main" id="{5A457613-225B-45B6-AB01-24C343124816}"/>
              </a:ext>
            </a:extLst>
          </p:cNvPr>
          <p:cNvSpPr>
            <a:spLocks noChangeArrowheads="1"/>
          </p:cNvSpPr>
          <p:nvPr/>
        </p:nvSpPr>
        <p:spPr bwMode="auto">
          <a:xfrm>
            <a:off x="55583" y="4379841"/>
            <a:ext cx="3470631" cy="2520019"/>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табиий  таъсирдан  юкламалар параметрлари: тебранишлар тезланиши, тезлик, босим, босим градиенти,  пульсация,  зуриқиш босими , вақт ва фазо буйича узгарувчанлиги</a:t>
            </a:r>
            <a:endParaRPr kumimoji="0" lang="ru-RU"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WordArt 3">
            <a:extLst>
              <a:ext uri="{FF2B5EF4-FFF2-40B4-BE49-F238E27FC236}">
                <a16:creationId xmlns:a16="http://schemas.microsoft.com/office/drawing/2014/main" id="{4C0971F3-C2C6-489B-A056-F8954FFB4AE2}"/>
              </a:ext>
            </a:extLst>
          </p:cNvPr>
          <p:cNvSpPr>
            <a:spLocks noChangeArrowheads="1" noChangeShapeType="1" noTextEdit="1"/>
          </p:cNvSpPr>
          <p:nvPr/>
        </p:nvSpPr>
        <p:spPr bwMode="auto">
          <a:xfrm>
            <a:off x="322263" y="485775"/>
            <a:ext cx="1927225" cy="809625"/>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3600" b="1" i="0" u="none" strike="noStrike" kern="10" cap="none" spc="0" normalizeH="0" baseline="0" noProof="0" dirty="0">
              <a:ln w="9525">
                <a:solidFill>
                  <a:prstClr val="black"/>
                </a:solidFill>
                <a:round/>
                <a:headEnd/>
                <a:tailEnd/>
              </a:ln>
              <a:gradFill rotWithShape="1">
                <a:gsLst>
                  <a:gs pos="0">
                    <a:srgbClr val="FF0000"/>
                  </a:gs>
                  <a:gs pos="100000">
                    <a:srgbClr val="760000"/>
                  </a:gs>
                </a:gsLst>
                <a:lin ang="5400000" scaled="1"/>
              </a:gradFill>
              <a:effectLst>
                <a:outerShdw dist="563972" dir="14049741" sx="125000" sy="125000" algn="tl" rotWithShape="0">
                  <a:srgbClr val="C7DFD3">
                    <a:alpha val="79999"/>
                  </a:srgbClr>
                </a:outerShdw>
              </a:effectLst>
              <a:uLnTx/>
              <a:uFillTx/>
              <a:latin typeface="Century Gothic"/>
              <a:ea typeface="+mn-ea"/>
              <a:cs typeface="Times New Roman" panose="02020603050405020304" pitchFamily="18" charset="0"/>
            </a:endParaRPr>
          </a:p>
        </p:txBody>
      </p:sp>
      <p:cxnSp>
        <p:nvCxnSpPr>
          <p:cNvPr id="54" name="AutoShape 92">
            <a:extLst>
              <a:ext uri="{FF2B5EF4-FFF2-40B4-BE49-F238E27FC236}">
                <a16:creationId xmlns:a16="http://schemas.microsoft.com/office/drawing/2014/main" id="{62134FA6-FD95-4198-8295-717BD1913B41}"/>
              </a:ext>
            </a:extLst>
          </p:cNvPr>
          <p:cNvCxnSpPr>
            <a:cxnSpLocks noChangeShapeType="1"/>
          </p:cNvCxnSpPr>
          <p:nvPr/>
        </p:nvCxnSpPr>
        <p:spPr bwMode="auto">
          <a:xfrm flipH="1">
            <a:off x="2084764" y="4028970"/>
            <a:ext cx="981272" cy="32871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9864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24D0F5A-9F68-4290-8BE9-C20D5695FCAD}"/>
              </a:ext>
            </a:extLst>
          </p:cNvPr>
          <p:cNvSpPr/>
          <p:nvPr/>
        </p:nvSpPr>
        <p:spPr>
          <a:xfrm>
            <a:off x="971600" y="548680"/>
            <a:ext cx="8064896" cy="5809411"/>
          </a:xfrm>
          <a:prstGeom prst="rect">
            <a:avLst/>
          </a:prstGeom>
        </p:spPr>
        <p:txBody>
          <a:bodyPr wrap="square">
            <a:spAutoFit/>
          </a:bodyPr>
          <a:lstStyle/>
          <a:p>
            <a:pPr marL="38735" algn="ctr">
              <a:lnSpc>
                <a:spcPct val="115000"/>
              </a:lnSpc>
              <a:spcAft>
                <a:spcPts val="0"/>
              </a:spcAft>
            </a:pPr>
            <a:r>
              <a:rPr lang="uz-Cyrl-UZ" sz="1600" b="1">
                <a:latin typeface="Times New Roman" panose="02020603050405020304" pitchFamily="18" charset="0"/>
                <a:ea typeface="Times New Roman" panose="02020603050405020304" pitchFamily="18" charset="0"/>
                <a:cs typeface="Times New Roman" panose="02020603050405020304" pitchFamily="18" charset="0"/>
              </a:rPr>
              <a:t> </a:t>
            </a:r>
            <a:r>
              <a:rPr lang="uz-Cyrl-UZ" sz="1600" b="1">
                <a:solidFill>
                  <a:prstClr val="black"/>
                </a:solidFill>
                <a:latin typeface="Times New Roman" pitchFamily="18" charset="0"/>
                <a:ea typeface="PMingLiU" panose="02020500000000000000" pitchFamily="18" charset="-120"/>
                <a:cs typeface="Times New Roman" pitchFamily="18" charset="0"/>
              </a:rPr>
              <a:t>Ма</a:t>
            </a:r>
            <a:r>
              <a:rPr lang="uz-Latn-UZ" sz="1600" b="1">
                <a:solidFill>
                  <a:prstClr val="black"/>
                </a:solidFill>
                <a:latin typeface="Times New Roman" pitchFamily="18" charset="0"/>
                <a:ea typeface="PMingLiU" panose="02020500000000000000" pitchFamily="18" charset="-120"/>
                <a:cs typeface="Times New Roman" pitchFamily="18" charset="0"/>
              </a:rPr>
              <a:t>вз</a:t>
            </a:r>
            <a:r>
              <a:rPr lang="uz-Cyrl-UZ" sz="1600" b="1">
                <a:solidFill>
                  <a:prstClr val="black"/>
                </a:solidFill>
                <a:latin typeface="Times New Roman" pitchFamily="18" charset="0"/>
                <a:ea typeface="PMingLiU" panose="02020500000000000000" pitchFamily="18" charset="-120"/>
                <a:cs typeface="Times New Roman" pitchFamily="18" charset="0"/>
              </a:rPr>
              <a:t>у</a:t>
            </a:r>
            <a:r>
              <a:rPr lang="en-US" sz="1600" b="1">
                <a:solidFill>
                  <a:prstClr val="black"/>
                </a:solidFill>
                <a:latin typeface="Times New Roman" pitchFamily="18" charset="0"/>
                <a:ea typeface="PMingLiU" panose="02020500000000000000" pitchFamily="18" charset="-120"/>
                <a:cs typeface="Times New Roman" pitchFamily="18" charset="0"/>
              </a:rPr>
              <a:t>:</a:t>
            </a:r>
            <a:r>
              <a:rPr lang="uz-Cyrl-UZ" sz="1600" b="1">
                <a:latin typeface="Times New Roman" panose="02020603050405020304" pitchFamily="18" charset="0"/>
                <a:ea typeface="Times New Roman" panose="02020603050405020304" pitchFamily="18" charset="0"/>
                <a:cs typeface="Times New Roman" panose="02020603050405020304" pitchFamily="18" charset="0"/>
              </a:rPr>
              <a:t>Гидротехника </a:t>
            </a:r>
            <a:r>
              <a:rPr lang="uz-Cyrl-UZ" sz="1600" b="1" dirty="0">
                <a:latin typeface="Times New Roman" panose="02020603050405020304" pitchFamily="18" charset="0"/>
                <a:ea typeface="Times New Roman" panose="02020603050405020304" pitchFamily="18" charset="0"/>
                <a:cs typeface="Times New Roman" panose="02020603050405020304" pitchFamily="18" charset="0"/>
              </a:rPr>
              <a:t>иншоотининг  хавфсизлик  мезонлари.  Гидротехника иншоотлари хавфсизлик мезонлари курсаткичларини  аниқлаш.</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Режа: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2.1. Гидротехника иншоотларининг  хавфсизлик  мезонлари: нормал холат;  потенциал хавфли холат;  авария олди холати;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2.2. Гидротехника иншоотлари хавфсизлигини  бахолаш;</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2.3.  Гидротехника иншоотлари хавфсизлик мезонлари курсаткичларини  аниқлаш.</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z-Cyrl-UZ" sz="1600" b="1" dirty="0">
                <a:latin typeface="Times New Roman" panose="02020603050405020304" pitchFamily="18" charset="0"/>
                <a:ea typeface="PMingLiU" panose="02020500000000000000" pitchFamily="18" charset="-12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600" b="1" dirty="0">
                <a:latin typeface="Times New Roman" panose="02020603050405020304" pitchFamily="18" charset="0"/>
                <a:ea typeface="Calibri" panose="020F0502020204030204" pitchFamily="34" charset="0"/>
                <a:cs typeface="Times New Roman" panose="02020603050405020304" pitchFamily="18" charset="0"/>
              </a:rPr>
              <a:t>Адабиётлар:</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180340">
              <a:lnSpc>
                <a:spcPct val="115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 1.  Bakiyev M.R., </a:t>
            </a:r>
            <a:r>
              <a:rPr lang="uz-Latn-UZ" sz="1600" dirty="0">
                <a:latin typeface="Times New Roman" panose="02020603050405020304" pitchFamily="18" charset="0"/>
                <a:ea typeface="Calibri" panose="020F0502020204030204" pitchFamily="34" charset="0"/>
                <a:cs typeface="Times New Roman" panose="02020603050405020304" pitchFamily="18" charset="0"/>
              </a:rPr>
              <a:t>Raxmatov N. </a:t>
            </a:r>
            <a:r>
              <a:rPr lang="uz-Cyrl-UZ" sz="1600" dirty="0">
                <a:latin typeface="Times New Roman" panose="02020603050405020304" pitchFamily="18" charset="0"/>
                <a:ea typeface="Calibri" panose="020F0502020204030204" pitchFamily="34" charset="0"/>
                <a:cs typeface="Times New Roman" panose="02020603050405020304" pitchFamily="18" charset="0"/>
              </a:rPr>
              <a:t> Gidrotexnika inshootlaridan foydalanish. Toshkent, </a:t>
            </a:r>
            <a:r>
              <a:rPr lang="uz-Latn-UZ" sz="1600" dirty="0">
                <a:latin typeface="Times New Roman" panose="02020603050405020304" pitchFamily="18" charset="0"/>
                <a:ea typeface="Calibri" panose="020F0502020204030204" pitchFamily="34" charset="0"/>
                <a:cs typeface="Times New Roman" panose="02020603050405020304" pitchFamily="18" charset="0"/>
              </a:rPr>
              <a:t>FAN. </a:t>
            </a:r>
            <a:r>
              <a:rPr lang="uz-Cyrl-UZ" sz="1600" dirty="0">
                <a:latin typeface="Times New Roman" panose="02020603050405020304" pitchFamily="18" charset="0"/>
                <a:ea typeface="Calibri" panose="020F0502020204030204" pitchFamily="34" charset="0"/>
                <a:cs typeface="Times New Roman" panose="02020603050405020304" pitchFamily="18" charset="0"/>
              </a:rPr>
              <a:t>201</a:t>
            </a:r>
            <a:r>
              <a:rPr lang="uz-Latn-UZ" sz="1600" dirty="0">
                <a:latin typeface="Times New Roman" panose="02020603050405020304" pitchFamily="18" charset="0"/>
                <a:ea typeface="Calibri" panose="020F0502020204030204" pitchFamily="34" charset="0"/>
                <a:cs typeface="Times New Roman" panose="02020603050405020304" pitchFamily="18" charset="0"/>
              </a:rPr>
              <a:t>9</a:t>
            </a:r>
            <a:r>
              <a:rPr lang="uz-Cyrl-UZ" sz="1600" dirty="0">
                <a:latin typeface="Times New Roman" panose="02020603050405020304" pitchFamily="18" charset="0"/>
                <a:ea typeface="Calibri" panose="020F0502020204030204" pitchFamily="34" charset="0"/>
                <a:cs typeface="Times New Roman" panose="02020603050405020304" pitchFamily="18" charset="0"/>
              </a:rPr>
              <a:t> y.</a:t>
            </a:r>
            <a:r>
              <a:rPr lang="uz-Latn-UZ" sz="1600" dirty="0">
                <a:latin typeface="Times New Roman" panose="02020603050405020304" pitchFamily="18" charset="0"/>
                <a:ea typeface="Calibri" panose="020F0502020204030204" pitchFamily="34" charset="0"/>
                <a:cs typeface="Times New Roman" panose="02020603050405020304" pitchFamily="18" charset="0"/>
              </a:rPr>
              <a:t> 360 b.</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180340">
              <a:lnSpc>
                <a:spcPct val="115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2. </a:t>
            </a:r>
            <a:r>
              <a:rPr lang="ru-RU" sz="1600" dirty="0">
                <a:latin typeface="Times New Roman" panose="02020603050405020304" pitchFamily="18" charset="0"/>
                <a:ea typeface="Calibri" panose="020F0502020204030204" pitchFamily="34" charset="0"/>
                <a:cs typeface="Times New Roman" panose="02020603050405020304" pitchFamily="18" charset="0"/>
              </a:rPr>
              <a:t>Бакиев М. Р., Кириллова Е.И., Талипов Ш.Г.,</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Эрназаров</a:t>
            </a:r>
            <a:r>
              <a:rPr lang="ru-RU" sz="1600" dirty="0">
                <a:latin typeface="Times New Roman" panose="02020603050405020304" pitchFamily="18" charset="0"/>
                <a:ea typeface="Calibri" panose="020F0502020204030204" pitchFamily="34" charset="0"/>
                <a:cs typeface="Times New Roman" panose="02020603050405020304" pitchFamily="18" charset="0"/>
              </a:rPr>
              <a:t> Н.Ш. «Эксплуатационная надежность и безопасность гидротехнических сооружений». Методическое пособие.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а</a:t>
            </a:r>
            <a:r>
              <a:rPr lang="ru-RU" sz="1600" dirty="0" err="1">
                <a:latin typeface="Times New Roman" panose="02020603050405020304" pitchFamily="18" charset="0"/>
                <a:ea typeface="Calibri" panose="020F0502020204030204" pitchFamily="34" charset="0"/>
                <a:cs typeface="Times New Roman" panose="02020603050405020304" pitchFamily="18" charset="0"/>
              </a:rPr>
              <a:t>шкент</a:t>
            </a:r>
            <a:r>
              <a:rPr lang="uz-Cyrl-UZ"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a:latin typeface="Times New Roman" panose="02020603050405020304" pitchFamily="18" charset="0"/>
                <a:ea typeface="Calibri" panose="020F0502020204030204" pitchFamily="34" charset="0"/>
                <a:cs typeface="Times New Roman" panose="02020603050405020304" pitchFamily="18" charset="0"/>
              </a:rPr>
              <a:t> ТИ</a:t>
            </a:r>
            <a:r>
              <a:rPr lang="uz-Cyrl-UZ" sz="1600" dirty="0">
                <a:latin typeface="Times New Roman" panose="02020603050405020304" pitchFamily="18" charset="0"/>
                <a:ea typeface="Calibri" panose="020F0502020204030204" pitchFamily="34" charset="0"/>
                <a:cs typeface="Times New Roman" panose="02020603050405020304" pitchFamily="18" charset="0"/>
              </a:rPr>
              <a:t>И</a:t>
            </a:r>
            <a:r>
              <a:rPr lang="ru-RU" sz="1600" dirty="0">
                <a:latin typeface="Times New Roman" panose="02020603050405020304" pitchFamily="18" charset="0"/>
                <a:ea typeface="Calibri" panose="020F0502020204030204" pitchFamily="34" charset="0"/>
                <a:cs typeface="Times New Roman" panose="02020603050405020304" pitchFamily="18" charset="0"/>
              </a:rPr>
              <a:t>М</a:t>
            </a: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2012 г</a:t>
            </a:r>
            <a:r>
              <a:rPr lang="uz-Cyrl-UZ"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3"/>
            </a:pPr>
            <a:r>
              <a:rPr lang="ru-RU" sz="1600" dirty="0" err="1">
                <a:latin typeface="Times New Roman" panose="02020603050405020304" pitchFamily="18" charset="0"/>
                <a:ea typeface="Calibri" panose="020F0502020204030204" pitchFamily="34" charset="0"/>
                <a:cs typeface="Times New Roman" panose="02020603050405020304" pitchFamily="18" charset="0"/>
              </a:rPr>
              <a:t>Кавешников</a:t>
            </a:r>
            <a:r>
              <a:rPr lang="ru-RU" sz="1600" dirty="0">
                <a:latin typeface="Times New Roman" panose="02020603050405020304" pitchFamily="18" charset="0"/>
                <a:ea typeface="Calibri" panose="020F0502020204030204" pitchFamily="34" charset="0"/>
                <a:cs typeface="Times New Roman" panose="02020603050405020304" pitchFamily="18" charset="0"/>
              </a:rPr>
              <a:t> Н.Т. Эксплуатация и ремонт гидротехнических сооружений. </a:t>
            </a: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Москва: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Агропромиздат</a:t>
            </a:r>
            <a:r>
              <a:rPr lang="ru-RU" sz="1600" dirty="0">
                <a:latin typeface="Times New Roman" panose="02020603050405020304" pitchFamily="18" charset="0"/>
                <a:ea typeface="Calibri" panose="020F0502020204030204" pitchFamily="34" charset="0"/>
                <a:cs typeface="Times New Roman" panose="02020603050405020304" pitchFamily="18" charset="0"/>
              </a:rPr>
              <a:t>, 1989. – 272 с.</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3"/>
            </a:pPr>
            <a:r>
              <a:rPr lang="uz-Cyrl-UZ" sz="1600" dirty="0">
                <a:latin typeface="Times New Roman" panose="02020603050405020304" pitchFamily="18" charset="0"/>
                <a:ea typeface="Calibri" panose="020F0502020204030204" pitchFamily="34" charset="0"/>
                <a:cs typeface="Times New Roman" panose="02020603050405020304" pitchFamily="18" charset="0"/>
              </a:rPr>
              <a:t>P.Novak “Hydraulic Structures”, fourth edition, University of McGill (Canada)</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3"/>
            </a:pPr>
            <a:r>
              <a:rPr lang="uz-Cyrl-UZ" sz="1600" dirty="0">
                <a:latin typeface="Times New Roman" panose="02020603050405020304" pitchFamily="18" charset="0"/>
                <a:ea typeface="Calibri" panose="020F0502020204030204" pitchFamily="34" charset="0"/>
                <a:cs typeface="Times New Roman" panose="02020603050405020304" pitchFamily="18" charset="0"/>
              </a:rPr>
              <a:t>Бакиев  М.Р., Рахматов  Н.  Г</a:t>
            </a:r>
            <a:r>
              <a:rPr lang="uz-Cyrl-UZ" sz="1600" dirty="0">
                <a:latin typeface="Times New Roman" panose="02020603050405020304" pitchFamily="18" charset="0"/>
                <a:ea typeface="PMingLiU" panose="02020500000000000000" pitchFamily="18" charset="-120"/>
                <a:cs typeface="Times New Roman" panose="02020603050405020304" pitchFamily="18" charset="0"/>
              </a:rPr>
              <a:t>идротехника иншоотларидан  ишончли  ва  хавфсиз  фойдаланиш. Тошкент. ФАН. 2019 й. 185 б.</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008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93FC45C-E4A5-407E-BB97-ECB363B1A75E}"/>
              </a:ext>
            </a:extLst>
          </p:cNvPr>
          <p:cNvSpPr/>
          <p:nvPr/>
        </p:nvSpPr>
        <p:spPr>
          <a:xfrm>
            <a:off x="395536" y="260648"/>
            <a:ext cx="8640960" cy="5964710"/>
          </a:xfrm>
          <a:prstGeom prst="rect">
            <a:avLst/>
          </a:prstGeom>
        </p:spPr>
        <p:txBody>
          <a:bodyPr wrap="square">
            <a:spAutoFit/>
          </a:bodyPr>
          <a:lstStyle/>
          <a:p>
            <a:pPr algn="just">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“Гидротехника иншоотларининг  хавфсизлиги туғрисида”ги  Қонунга асосан, фойдаланувчи  ташкилот “...гидротехника  иншооти хавфсизлигининг  пасайиши сабабларини мунтазам тахлил  қилиб бориш ва гидротехника  иншоотини  техник жихатдан соз булишини  ва унинг хавфсизлигини таъминлашга, шунингдек,  гидротехника иншооти авариясининг олдини олиш буйича чора-тадбирларни ишлаб чиқишга ва уларни уз вақтида амалга оширишга” мажбурдир.</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Эксплуатация қилинаётган  гидротехника  иншоотлари учун  қуйидаги  эксплуатация холатларини фарқлай олиш лозим;</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-нормал холат;</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-потенциал хавфли холат;</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-авария олди холати.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Агар гидротехника иншооти лойихавий – меъёрий талабларга жавоб бермаса, у холда  иншот потенциал  хавфли холат – мезон 1 (М1) ёки авария олди холати-мезон 2 (М2) да булади.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Гидротехника иншоотларини М1 ва М2 мезон холатлари деганда  қуйидагиларни  тушуниш лозим:</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М1-бу шундай диагностика  курсаткичлари  қийматини бирламчи (огохлантирувчи) даражаси хисобланадики, унга эришган тақдирда  гидротехника  иншооти ва унинг заминининг  устуворлиги,  механикавий ва фильтрация мустахкамлиги, шунингдек, сув ташлаш ва сув утказиш  иншоотларини  сув утказиш қобилияти эксплуатациянинг  нормал шароитига  жавоб беради.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r>
              <a:rPr lang="uz-Cyrl-UZ" sz="1600" dirty="0">
                <a:latin typeface="Times New Roman" panose="02020603050405020304" pitchFamily="18" charset="0"/>
                <a:ea typeface="Times New Roman" panose="02020603050405020304" pitchFamily="18" charset="0"/>
              </a:rPr>
              <a:t>М1-диагностика  курсатгичлари қийматини  иккиламчи (чегаравий) даражаси булиб, уни ошиб бориши билан гидротехника иншоотини  лойихавий  режимда эксплуатация қилиш мумкин эмас</a:t>
            </a:r>
            <a:endParaRPr lang="ru-RU" sz="1600" dirty="0"/>
          </a:p>
        </p:txBody>
      </p:sp>
    </p:spTree>
    <p:extLst>
      <p:ext uri="{BB962C8B-B14F-4D97-AF65-F5344CB8AC3E}">
        <p14:creationId xmlns:p14="http://schemas.microsoft.com/office/powerpoint/2010/main" val="566641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AF4A89-BD18-449A-B075-07CAD0D9F374}"/>
              </a:ext>
            </a:extLst>
          </p:cNvPr>
          <p:cNvSpPr>
            <a:spLocks noChangeArrowheads="1"/>
          </p:cNvSpPr>
          <p:nvPr/>
        </p:nvSpPr>
        <p:spPr bwMode="auto">
          <a:xfrm>
            <a:off x="539552" y="332656"/>
            <a:ext cx="8317496"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uz-Cyrl-UZ" altLang="ru-RU"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Иншоотнинг потенциал  хавфли  холати иншоот эгаси ва назорат  органларини зудлик билан аралашувини талаб қилади, бу хақда эса  уларга  эксплуатация  ходими кечиктирмасдан хабар  етказади. Иншоотнинг ушбу холати  шошилинч ёки нисбатан  тез бузилишини билдирмайди.</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z-Cyrl-UZ" altLang="ru-RU"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Эксплуатация қилинаётган  иншоот ва уни хавфсизлигига оператив бахо бериш, улчанган ёки хисобланган диагностика курсаткичларининг сон ва сифат қийматларини  уларнинг  мезон катталиклари М1 ва М2 билан, шунингдек, диагностика интерваллари билан таққослаш орқали амалга  оширилиши лозим, 4 синфдаги иншоотлар, шунингдек 3 синфдаги иншоотлар учун эса  махсус асослашдан  сунг битта М2 қийматдаги мезон қийматини урнатишга рухсат этилади.</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z-Cyrl-UZ" altLang="ru-RU"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М1 ва М2 мезонларнинг  сон қийматлари  диагностика  ва хисобий  курсаткичлар  асосида аниқланади, ушбу курсаткичлар эса тегишли холда асосий ва энг мухим  юкламаларда  иншоотни  реакциясини бахолаш асосида урнатилади.  Юкламаларни биргаликдаги  таркиби  ва уларни аниқлаш усуллари  хар бир муайян гидротехника иншооти учун  меъёрий (норматив) хужжатлар ва лойиха асосида урнатилади, сунгра меъёрий хужжатлар талаблари узгаришини  хисобга олган  холда  экспулуатация давомида  аниқлик  киритилади.</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z-Cyrl-UZ" altLang="ru-RU" sz="16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Иншоотларни М1 хавфсизлик  мезони холатига утиш сабаблари. </a:t>
            </a:r>
            <a:r>
              <a:rPr kumimoji="0" lang="uz-Cyrl-UZ" altLang="ru-RU"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Бу сабаблар турлича булиб, уларга  сабаб қилиб қуйидагиларни  курсатиш мумкин, масалан: дренаж  кольматацияси ва унинг  натижасида депрессия эгри чизиғ‘ини  лойихавий  максимал холатдан 10-20 см га  баландроқ кутарилиши, бу эса уз навбатида тўғоннинг ён-бағри қуйи (откос)ни  устуворлиги пасайишига, фильтрация  сув сарфини ортиши ва ш.к.ларга олиб келиши мумкин. Бу холат потенциал  хавфли  хисобланади ва маълум чора-тадбирларни куришни  талаб қилади.</a:t>
            </a:r>
            <a:endParaRPr kumimoji="0" lang="uz-Cyrl-UZ"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849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E44E412-9BBD-4363-9468-32801624E56D}"/>
              </a:ext>
            </a:extLst>
          </p:cNvPr>
          <p:cNvSpPr/>
          <p:nvPr/>
        </p:nvSpPr>
        <p:spPr>
          <a:xfrm>
            <a:off x="755576" y="332656"/>
            <a:ext cx="8136904" cy="6648487"/>
          </a:xfrm>
          <a:prstGeom prst="rect">
            <a:avLst/>
          </a:prstGeom>
        </p:spPr>
        <p:txBody>
          <a:bodyPr wrap="square">
            <a:spAutoFit/>
          </a:bodyPr>
          <a:lstStyle/>
          <a:p>
            <a:pPr indent="342900" algn="just">
              <a:lnSpc>
                <a:spcPct val="150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Гидротехника иншоотлари  нормал холатдан,  потенциал  хавфли М1 мезон  холатини четлаб, М2 хавфсизлик мезон холатига утиши  мумкин эмас, унинг  содир булишини  эса эксплуатация  ходими  кузатувларида йул қуйиладиган  камчиликлар туфайли деб  қараш керак.</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Асбоблар ёрдамида  кузатишдан ташқари, визуал (оддий куз билан) кузатувлар хам катта ахамиятга эга, улар буйича  сифатли диагностика курсаткичлари (М1 ва М2) олинади. Гидротехника  иншоотлари холатини  сифат жихатдан  бахолашни  эксперт ёки экспертлар  гурухи  амалга оширади.  Бунинг учун чукиш ва силжишлар, темир-бетон ва металл элементлар коррозияси, материаллар эскириши  ва ейилиши, сув сизиши  ва бошқа  бузилишларни ташқи куриниши  бахоланади. Иншоотнинг  потенциал хавфли (М1) холатини  авария олди  холати (М2) ва хатто, авария холатига утиши  бахоланади.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600" b="1" dirty="0">
                <a:latin typeface="Times New Roman" panose="02020603050405020304" pitchFamily="18" charset="0"/>
                <a:ea typeface="Times New Roman" panose="02020603050405020304" pitchFamily="18" charset="0"/>
                <a:cs typeface="Times New Roman" panose="02020603050405020304" pitchFamily="18" charset="0"/>
              </a:rPr>
              <a:t>Гидротехника иншоотлари хавфсизлигини  бахолаш. </a:t>
            </a: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 Гидротехника иншоотлари хавфсизлигини  бахолаш учун  авария хавфи даражаси бахоланиши ва бунинг учун омиллар  тизими  тузилиши керак. Авария хавфи даражасини бахолаш гидротехника иншоотлари хавфсизлиги  декларациясини тузишда  бажарилиши лозим.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Лойихалаш даврида диагностика  курсаткичлари  М1 ва М2 нинг мезон ва таркиби фильтрация, гидравлик ва харорат режимларини  экспериментал тадқиқотлари  ва хисоблари натижалари тахлили асосида  аниқланиши  зарур. Бунда шунингдек, гидротехника иншоотларини асосий ва ута мухим  юкламалар тупламига  устуворлиги ва  зуриқишли-деформацияли мустахкамлик  холати  хамда  материалларнинг мустахкамлик - деформация  ва фильтрация хоссаларини  тахлили  натижалари хисобга  олиниши керак.</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9840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8274BD0-3462-4D42-A2FA-725652E57837}"/>
              </a:ext>
            </a:extLst>
          </p:cNvPr>
          <p:cNvSpPr/>
          <p:nvPr/>
        </p:nvSpPr>
        <p:spPr>
          <a:xfrm>
            <a:off x="179512" y="116632"/>
            <a:ext cx="8712968" cy="1741182"/>
          </a:xfrm>
          <a:prstGeom prst="rect">
            <a:avLst/>
          </a:prstGeom>
        </p:spPr>
        <p:txBody>
          <a:bodyPr wrap="square">
            <a:spAutoFit/>
          </a:bodyPr>
          <a:lstStyle/>
          <a:p>
            <a:pPr indent="342900" algn="ctr">
              <a:lnSpc>
                <a:spcPct val="150000"/>
              </a:lnSpc>
              <a:spcAft>
                <a:spcPts val="0"/>
              </a:spcAft>
            </a:pPr>
            <a:r>
              <a:rPr lang="uz-Cyrl-UZ" sz="1400" b="1" dirty="0">
                <a:latin typeface="Times New Roman" panose="02020603050405020304" pitchFamily="18" charset="0"/>
                <a:ea typeface="Times New Roman" panose="02020603050405020304" pitchFamily="18" charset="0"/>
                <a:cs typeface="Times New Roman" panose="02020603050405020304" pitchFamily="18" charset="0"/>
              </a:rPr>
              <a:t>Гидротехника иншоотлари хавфсизлик мезонлари курсаткичларини  аниқлаш услублари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z-Cyrl-UZ" sz="1400" dirty="0">
                <a:latin typeface="Times New Roman" panose="02020603050405020304" pitchFamily="18" charset="0"/>
                <a:ea typeface="Times New Roman" panose="02020603050405020304" pitchFamily="18" charset="0"/>
                <a:cs typeface="Times New Roman" panose="02020603050405020304" pitchFamily="18" charset="0"/>
              </a:rPr>
              <a:t>Гидротехника иншоотлари  хавфсизлик  мезонларини  аниқлаш  услублари барча  синфдаги  сув хужалиги  объектларини  лойихалаш,  қуриш, эксплуатацияга  қабул  қилиш ва  эксплуатация қилиш даврида  қуллаш учун  мажбурийдир ва  у қуйидагиларни уз ичига  олади (3.1-жадвал).</a:t>
            </a:r>
            <a:r>
              <a:rPr lang="uz-Cyrl-UZ" sz="1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342900" algn="r">
              <a:lnSpc>
                <a:spcPct val="115000"/>
              </a:lnSpc>
              <a:spcAft>
                <a:spcPts val="800"/>
              </a:spcAft>
            </a:pPr>
            <a:r>
              <a:rPr lang="uz-Cyrl-UZ" sz="1400" dirty="0">
                <a:latin typeface="Times New Roman" panose="02020603050405020304" pitchFamily="18" charset="0"/>
                <a:ea typeface="Times New Roman" panose="02020603050405020304" pitchFamily="18" charset="0"/>
                <a:cs typeface="Times New Roman" panose="02020603050405020304" pitchFamily="18" charset="0"/>
              </a:rPr>
              <a:t>3.1 - жадвал</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342900" algn="ctr">
              <a:lnSpc>
                <a:spcPct val="115000"/>
              </a:lnSpc>
              <a:spcAft>
                <a:spcPts val="800"/>
              </a:spcAft>
            </a:pPr>
            <a:r>
              <a:rPr lang="uz-Cyrl-UZ" sz="1400" dirty="0">
                <a:latin typeface="Times New Roman" panose="02020603050405020304" pitchFamily="18" charset="0"/>
                <a:ea typeface="Times New Roman" panose="02020603050405020304" pitchFamily="18" charset="0"/>
                <a:cs typeface="Times New Roman" panose="02020603050405020304" pitchFamily="18" charset="0"/>
              </a:rPr>
              <a:t>Гидротехника иншоотлари  холати  курсаткичлари  М1 ва М2 мезон қийматларини  услублари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4BDDCA48-64F9-4E15-BA5F-0E1CEEDA3C70}"/>
              </a:ext>
            </a:extLst>
          </p:cNvPr>
          <p:cNvGraphicFramePr>
            <a:graphicFrameLocks noGrp="1"/>
          </p:cNvGraphicFramePr>
          <p:nvPr/>
        </p:nvGraphicFramePr>
        <p:xfrm>
          <a:off x="1907704" y="1988840"/>
          <a:ext cx="6016336" cy="4902750"/>
        </p:xfrm>
        <a:graphic>
          <a:graphicData uri="http://schemas.openxmlformats.org/drawingml/2006/table">
            <a:tbl>
              <a:tblPr firstRow="1" firstCol="1" lastRow="1" lastCol="1" bandRow="1" bandCol="1">
                <a:tableStyleId>{5C22544A-7EE6-4342-B048-85BDC9FD1C3A}</a:tableStyleId>
              </a:tblPr>
              <a:tblGrid>
                <a:gridCol w="316649">
                  <a:extLst>
                    <a:ext uri="{9D8B030D-6E8A-4147-A177-3AD203B41FA5}">
                      <a16:colId xmlns:a16="http://schemas.microsoft.com/office/drawing/2014/main" val="855506742"/>
                    </a:ext>
                  </a:extLst>
                </a:gridCol>
                <a:gridCol w="2216545">
                  <a:extLst>
                    <a:ext uri="{9D8B030D-6E8A-4147-A177-3AD203B41FA5}">
                      <a16:colId xmlns:a16="http://schemas.microsoft.com/office/drawing/2014/main" val="408969095"/>
                    </a:ext>
                  </a:extLst>
                </a:gridCol>
                <a:gridCol w="3483142">
                  <a:extLst>
                    <a:ext uri="{9D8B030D-6E8A-4147-A177-3AD203B41FA5}">
                      <a16:colId xmlns:a16="http://schemas.microsoft.com/office/drawing/2014/main" val="1219415419"/>
                    </a:ext>
                  </a:extLst>
                </a:gridCol>
              </a:tblGrid>
              <a:tr h="616628">
                <a:tc>
                  <a:txBody>
                    <a:bodyPr/>
                    <a:lstStyle/>
                    <a:p>
                      <a:pPr algn="ctr">
                        <a:lnSpc>
                          <a:spcPct val="115000"/>
                        </a:lnSpc>
                        <a:spcAft>
                          <a:spcPts val="0"/>
                        </a:spcAft>
                      </a:pPr>
                      <a:r>
                        <a:rPr lang="uz-Cyrl-UZ" sz="1200" dirty="0">
                          <a:effectLst/>
                          <a:latin typeface="Times New Roman" panose="02020603050405020304" pitchFamily="18" charset="0"/>
                          <a:cs typeface="Times New Roman" panose="02020603050405020304" pitchFamily="18" charset="0"/>
                        </a:rPr>
                        <a:t>т/р</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a:txBody>
                    <a:bodyPr/>
                    <a:lstStyle/>
                    <a:p>
                      <a:pPr algn="ctr">
                        <a:lnSpc>
                          <a:spcPct val="115000"/>
                        </a:lnSpc>
                        <a:spcAft>
                          <a:spcPts val="0"/>
                        </a:spcAft>
                      </a:pPr>
                      <a:r>
                        <a:rPr lang="uz-Cyrl-UZ" sz="1200" dirty="0">
                          <a:effectLst/>
                          <a:latin typeface="Times New Roman" panose="02020603050405020304" pitchFamily="18" charset="0"/>
                          <a:cs typeface="Times New Roman" panose="02020603050405020304" pitchFamily="18" charset="0"/>
                        </a:rPr>
                        <a:t>Курсаткичлар номи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a:txBody>
                    <a:bodyPr/>
                    <a:lstStyle/>
                    <a:p>
                      <a:pPr algn="ctr">
                        <a:lnSpc>
                          <a:spcPct val="115000"/>
                        </a:lnSpc>
                        <a:spcAft>
                          <a:spcPts val="0"/>
                        </a:spcAft>
                      </a:pPr>
                      <a:r>
                        <a:rPr lang="uz-Cyrl-UZ" sz="1200" dirty="0">
                          <a:effectLst/>
                          <a:latin typeface="Times New Roman" panose="02020603050405020304" pitchFamily="18" charset="0"/>
                          <a:cs typeface="Times New Roman" panose="02020603050405020304" pitchFamily="18" charset="0"/>
                        </a:rPr>
                        <a:t>Гидротехника иншоотлари  курсаткичларини аниқлаш учун  тавсия қилинадиган хисоблар ва тадқиқотлар услублари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extLst>
                  <a:ext uri="{0D108BD9-81ED-4DB2-BD59-A6C34878D82A}">
                    <a16:rowId xmlns:a16="http://schemas.microsoft.com/office/drawing/2014/main" val="1228300142"/>
                  </a:ext>
                </a:extLst>
              </a:tr>
              <a:tr h="196710">
                <a:tc>
                  <a:txBody>
                    <a:bodyPr/>
                    <a:lstStyle/>
                    <a:p>
                      <a:pPr algn="ctr">
                        <a:lnSpc>
                          <a:spcPct val="115000"/>
                        </a:lnSpc>
                        <a:spcAft>
                          <a:spcPts val="0"/>
                        </a:spcAft>
                      </a:pPr>
                      <a:r>
                        <a:rPr lang="uz-Cyrl-UZ" sz="1200">
                          <a:effectLst/>
                          <a:latin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a:txBody>
                    <a:bodyPr/>
                    <a:lstStyle/>
                    <a:p>
                      <a:pPr algn="ctr">
                        <a:lnSpc>
                          <a:spcPct val="115000"/>
                        </a:lnSpc>
                        <a:spcAft>
                          <a:spcPts val="0"/>
                        </a:spcAft>
                      </a:pPr>
                      <a:r>
                        <a:rPr lang="uz-Cyrl-UZ"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a:txBody>
                    <a:bodyPr/>
                    <a:lstStyle/>
                    <a:p>
                      <a:pPr algn="ctr">
                        <a:lnSpc>
                          <a:spcPct val="115000"/>
                        </a:lnSpc>
                        <a:spcAft>
                          <a:spcPts val="0"/>
                        </a:spcAft>
                      </a:pPr>
                      <a:r>
                        <a:rPr lang="uz-Cyrl-UZ" sz="1200" dirty="0">
                          <a:effectLst/>
                          <a:latin typeface="Times New Roman" panose="02020603050405020304" pitchFamily="18" charset="0"/>
                          <a:cs typeface="Times New Roman" panose="02020603050405020304" pitchFamily="18" charset="0"/>
                        </a:rPr>
                        <a:t>3</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extLst>
                  <a:ext uri="{0D108BD9-81ED-4DB2-BD59-A6C34878D82A}">
                    <a16:rowId xmlns:a16="http://schemas.microsoft.com/office/drawing/2014/main" val="1185797671"/>
                  </a:ext>
                </a:extLst>
              </a:tr>
              <a:tr h="826587">
                <a:tc>
                  <a:txBody>
                    <a:bodyPr/>
                    <a:lstStyle/>
                    <a:p>
                      <a:pPr algn="ctr">
                        <a:lnSpc>
                          <a:spcPct val="115000"/>
                        </a:lnSpc>
                        <a:spcAft>
                          <a:spcPts val="0"/>
                        </a:spcAft>
                      </a:pPr>
                      <a:r>
                        <a:rPr lang="uz-Cyrl-UZ" sz="1200">
                          <a:effectLst/>
                          <a:latin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a:txBody>
                    <a:bodyPr/>
                    <a:lstStyle/>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Грунтли иншоотлар  танаси ва қирғоққа  ёпишган қисмида  филь-трация оқими  депрессия юзаси белгиси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rowSpan="4">
                  <a:txBody>
                    <a:bodyPr/>
                    <a:lstStyle/>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Аналитик услублар  (босими ва босимсиз фильтрацияни  тадқиқот  қилиш  услуби) ва графикавий  пьезометрик босимлар, фильтрация  сув сарфларини  аниқлаш услуби.</a:t>
                      </a:r>
                      <a:endParaRPr lang="ru-RU" sz="1200" dirty="0">
                        <a:effectLst/>
                        <a:latin typeface="Times New Roman" panose="02020603050405020304" pitchFamily="18" charset="0"/>
                        <a:cs typeface="Times New Roman" panose="02020603050405020304" pitchFamily="18" charset="0"/>
                      </a:endParaRPr>
                    </a:p>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Фильтрация  режими асосий  курсаткичлари (сатхлар, пьезометрик босимлар, фильтрация сув сарфлари) ни  мезон қийматларини  аниқлаш учун  сон услублари, ЭГДУ услуби.</a:t>
                      </a:r>
                      <a:endParaRPr lang="ru-RU" sz="1200" dirty="0">
                        <a:effectLst/>
                        <a:latin typeface="Times New Roman" panose="02020603050405020304" pitchFamily="18" charset="0"/>
                        <a:cs typeface="Times New Roman" panose="02020603050405020304" pitchFamily="18" charset="0"/>
                      </a:endParaRPr>
                    </a:p>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Эксплуатация босқичида  М1 ва М2 мезон қийматларига текшириш хисоблари, шунингдек, прогноз (башорат қилувчи) статистик  моделлардан  фойдаланиб аниқлик  киритилади.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extLst>
                  <a:ext uri="{0D108BD9-81ED-4DB2-BD59-A6C34878D82A}">
                    <a16:rowId xmlns:a16="http://schemas.microsoft.com/office/drawing/2014/main" val="2017861211"/>
                  </a:ext>
                </a:extLst>
              </a:tr>
              <a:tr h="616628">
                <a:tc>
                  <a:txBody>
                    <a:bodyPr/>
                    <a:lstStyle/>
                    <a:p>
                      <a:pPr algn="ctr">
                        <a:lnSpc>
                          <a:spcPct val="115000"/>
                        </a:lnSpc>
                        <a:spcAft>
                          <a:spcPts val="0"/>
                        </a:spcAft>
                      </a:pPr>
                      <a:r>
                        <a:rPr lang="uz-Cyrl-UZ"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a:txBody>
                    <a:bodyPr/>
                    <a:lstStyle/>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Иншоот, замин ва қирғоққа  ёпишган  қисми танасида  пьезо-метрик босимлар</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vMerge="1">
                  <a:txBody>
                    <a:bodyPr/>
                    <a:lstStyle/>
                    <a:p>
                      <a:endParaRPr lang="ru-RU"/>
                    </a:p>
                  </a:txBody>
                  <a:tcPr/>
                </a:tc>
                <a:extLst>
                  <a:ext uri="{0D108BD9-81ED-4DB2-BD59-A6C34878D82A}">
                    <a16:rowId xmlns:a16="http://schemas.microsoft.com/office/drawing/2014/main" val="72244198"/>
                  </a:ext>
                </a:extLst>
              </a:tr>
              <a:tr h="616628">
                <a:tc>
                  <a:txBody>
                    <a:bodyPr/>
                    <a:lstStyle/>
                    <a:p>
                      <a:pPr algn="ctr">
                        <a:lnSpc>
                          <a:spcPct val="115000"/>
                        </a:lnSpc>
                        <a:spcAft>
                          <a:spcPts val="0"/>
                        </a:spcAft>
                      </a:pPr>
                      <a:r>
                        <a:rPr lang="uz-Cyrl-UZ"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a:txBody>
                    <a:bodyPr/>
                    <a:lstStyle/>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Иншоот, замин ва қирғоққа  ёпишган  қисми  танасида  босим градиентлари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vMerge="1">
                  <a:txBody>
                    <a:bodyPr/>
                    <a:lstStyle/>
                    <a:p>
                      <a:endParaRPr lang="ru-RU"/>
                    </a:p>
                  </a:txBody>
                  <a:tcPr/>
                </a:tc>
                <a:extLst>
                  <a:ext uri="{0D108BD9-81ED-4DB2-BD59-A6C34878D82A}">
                    <a16:rowId xmlns:a16="http://schemas.microsoft.com/office/drawing/2014/main" val="3938844064"/>
                  </a:ext>
                </a:extLst>
              </a:tr>
              <a:tr h="784588">
                <a:tc>
                  <a:txBody>
                    <a:bodyPr/>
                    <a:lstStyle/>
                    <a:p>
                      <a:pPr algn="ctr">
                        <a:lnSpc>
                          <a:spcPct val="115000"/>
                        </a:lnSpc>
                        <a:spcAft>
                          <a:spcPts val="0"/>
                        </a:spcAft>
                      </a:pPr>
                      <a:r>
                        <a:rPr lang="uz-Cyrl-UZ" sz="1200">
                          <a:effectLst/>
                          <a:latin typeface="Times New Roman" panose="02020603050405020304" pitchFamily="18" charset="0"/>
                          <a:cs typeface="Times New Roman" panose="02020603050405020304" pitchFamily="18" charset="0"/>
                        </a:rPr>
                        <a:t>4</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a:txBody>
                    <a:bodyPr/>
                    <a:lstStyle/>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Иншоот, замин ва қирғоққа  ёпишган қисми танасида  филь-трация сув сарфлари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vMerge="1">
                  <a:txBody>
                    <a:bodyPr/>
                    <a:lstStyle/>
                    <a:p>
                      <a:endParaRPr lang="ru-RU"/>
                    </a:p>
                  </a:txBody>
                  <a:tcPr/>
                </a:tc>
                <a:extLst>
                  <a:ext uri="{0D108BD9-81ED-4DB2-BD59-A6C34878D82A}">
                    <a16:rowId xmlns:a16="http://schemas.microsoft.com/office/drawing/2014/main" val="1575587882"/>
                  </a:ext>
                </a:extLst>
              </a:tr>
              <a:tr h="1211392">
                <a:tc>
                  <a:txBody>
                    <a:bodyPr/>
                    <a:lstStyle/>
                    <a:p>
                      <a:pPr algn="ctr">
                        <a:lnSpc>
                          <a:spcPct val="115000"/>
                        </a:lnSpc>
                        <a:spcAft>
                          <a:spcPts val="0"/>
                        </a:spcAft>
                      </a:pPr>
                      <a:r>
                        <a:rPr lang="uz-Cyrl-UZ" sz="1200">
                          <a:effectLst/>
                          <a:latin typeface="Times New Roman" panose="02020603050405020304" pitchFamily="18" charset="0"/>
                          <a:cs typeface="Times New Roman" panose="02020603050405020304" pitchFamily="18" charset="0"/>
                        </a:rPr>
                        <a:t>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a:txBody>
                    <a:bodyPr/>
                    <a:lstStyle/>
                    <a:p>
                      <a:pPr indent="160020" algn="just">
                        <a:lnSpc>
                          <a:spcPct val="115000"/>
                        </a:lnSpc>
                        <a:spcAft>
                          <a:spcPts val="0"/>
                        </a:spcAft>
                      </a:pPr>
                      <a:r>
                        <a:rPr lang="uz-Cyrl-UZ" sz="1200">
                          <a:effectLst/>
                          <a:latin typeface="Times New Roman" panose="02020603050405020304" pitchFamily="18" charset="0"/>
                          <a:cs typeface="Times New Roman" panose="02020603050405020304" pitchFamily="18" charset="0"/>
                        </a:rPr>
                        <a:t>Ортиқча ғовакликдаги  босим ва унинг  грунтли материал-ларидан  қурилган туғ‘онлар  сув қайтарувчи  элементларида  тар-қалиш жадаллиги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tc>
                  <a:txBody>
                    <a:bodyPr/>
                    <a:lstStyle/>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Грунтли материаллардан барпо этилган туғонлар ва уларнинг конструктив  элементларини  зуриқиш-деформацияли холати  хисоблари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82" marR="58782" marT="0" marB="0"/>
                </a:tc>
                <a:extLst>
                  <a:ext uri="{0D108BD9-81ED-4DB2-BD59-A6C34878D82A}">
                    <a16:rowId xmlns:a16="http://schemas.microsoft.com/office/drawing/2014/main" val="3399029718"/>
                  </a:ext>
                </a:extLst>
              </a:tr>
            </a:tbl>
          </a:graphicData>
        </a:graphic>
      </p:graphicFrame>
    </p:spTree>
    <p:extLst>
      <p:ext uri="{BB962C8B-B14F-4D97-AF65-F5344CB8AC3E}">
        <p14:creationId xmlns:p14="http://schemas.microsoft.com/office/powerpoint/2010/main" val="15603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69CA4204-641F-4B46-A6C2-0CBC8B9ABE80}"/>
              </a:ext>
            </a:extLst>
          </p:cNvPr>
          <p:cNvGraphicFramePr>
            <a:graphicFrameLocks noGrp="1"/>
          </p:cNvGraphicFramePr>
          <p:nvPr/>
        </p:nvGraphicFramePr>
        <p:xfrm>
          <a:off x="1115616" y="332656"/>
          <a:ext cx="6336704" cy="6548238"/>
        </p:xfrm>
        <a:graphic>
          <a:graphicData uri="http://schemas.openxmlformats.org/drawingml/2006/table">
            <a:tbl>
              <a:tblPr firstRow="1" firstCol="1" lastRow="1" lastCol="1" bandRow="1" bandCol="1">
                <a:tableStyleId>{5C22544A-7EE6-4342-B048-85BDC9FD1C3A}</a:tableStyleId>
              </a:tblPr>
              <a:tblGrid>
                <a:gridCol w="333511">
                  <a:extLst>
                    <a:ext uri="{9D8B030D-6E8A-4147-A177-3AD203B41FA5}">
                      <a16:colId xmlns:a16="http://schemas.microsoft.com/office/drawing/2014/main" val="744637422"/>
                    </a:ext>
                  </a:extLst>
                </a:gridCol>
                <a:gridCol w="2334575">
                  <a:extLst>
                    <a:ext uri="{9D8B030D-6E8A-4147-A177-3AD203B41FA5}">
                      <a16:colId xmlns:a16="http://schemas.microsoft.com/office/drawing/2014/main" val="1637199423"/>
                    </a:ext>
                  </a:extLst>
                </a:gridCol>
                <a:gridCol w="3668618">
                  <a:extLst>
                    <a:ext uri="{9D8B030D-6E8A-4147-A177-3AD203B41FA5}">
                      <a16:colId xmlns:a16="http://schemas.microsoft.com/office/drawing/2014/main" val="679361972"/>
                    </a:ext>
                  </a:extLst>
                </a:gridCol>
              </a:tblGrid>
              <a:tr h="699322">
                <a:tc>
                  <a:txBody>
                    <a:bodyPr/>
                    <a:lstStyle/>
                    <a:p>
                      <a:pPr algn="ctr">
                        <a:lnSpc>
                          <a:spcPct val="115000"/>
                        </a:lnSpc>
                        <a:spcAft>
                          <a:spcPts val="0"/>
                        </a:spcAft>
                      </a:pPr>
                      <a:r>
                        <a:rPr lang="uz-Cyrl-UZ" sz="1100" dirty="0">
                          <a:effectLst/>
                          <a:latin typeface="Times New Roman" panose="02020603050405020304" pitchFamily="18" charset="0"/>
                          <a:cs typeface="Times New Roman" panose="02020603050405020304" pitchFamily="18" charset="0"/>
                        </a:rPr>
                        <a:t>6</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a:txBody>
                    <a:bodyPr/>
                    <a:lstStyle/>
                    <a:p>
                      <a:pPr indent="160020" algn="just">
                        <a:lnSpc>
                          <a:spcPct val="115000"/>
                        </a:lnSpc>
                        <a:spcAft>
                          <a:spcPts val="0"/>
                        </a:spcAft>
                      </a:pPr>
                      <a:r>
                        <a:rPr lang="uz-Cyrl-UZ" sz="1100" dirty="0">
                          <a:effectLst/>
                          <a:latin typeface="Times New Roman" panose="02020603050405020304" pitchFamily="18" charset="0"/>
                          <a:cs typeface="Times New Roman" panose="02020603050405020304" pitchFamily="18" charset="0"/>
                        </a:rPr>
                        <a:t>Гидротехника иншоотлари ва уларнинг заминларини  тик (вертикал) кучиши (чукиши)</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rowSpan="4">
                  <a:txBody>
                    <a:bodyPr/>
                    <a:lstStyle/>
                    <a:p>
                      <a:pPr indent="160020" algn="just">
                        <a:lnSpc>
                          <a:spcPct val="115000"/>
                        </a:lnSpc>
                        <a:spcAft>
                          <a:spcPts val="0"/>
                        </a:spcAft>
                      </a:pPr>
                      <a:r>
                        <a:rPr lang="uz-Cyrl-UZ" sz="1100" dirty="0">
                          <a:effectLst/>
                          <a:latin typeface="Times New Roman" panose="02020603050405020304" pitchFamily="18" charset="0"/>
                          <a:cs typeface="Times New Roman" panose="02020603050405020304" pitchFamily="18" charset="0"/>
                        </a:rPr>
                        <a:t>Грунт материаллардан  қурилган иншоотлар  ва бетондн барпо этилган  гидротехника  иншоотларини  мустахкамлик ва устуворликка хисоблари  (механиканинг ва узлуксиз мухитнинг сонли услублари, бикрлик, оқувчанлик, эгилувчанлик назариялари).</a:t>
                      </a:r>
                      <a:endParaRPr lang="ru-RU" sz="1100" dirty="0">
                        <a:effectLst/>
                        <a:latin typeface="Times New Roman" panose="02020603050405020304" pitchFamily="18" charset="0"/>
                        <a:cs typeface="Times New Roman" panose="02020603050405020304" pitchFamily="18" charset="0"/>
                      </a:endParaRPr>
                    </a:p>
                    <a:p>
                      <a:pPr indent="160020" algn="just">
                        <a:lnSpc>
                          <a:spcPct val="115000"/>
                        </a:lnSpc>
                        <a:spcAft>
                          <a:spcPts val="0"/>
                        </a:spcAft>
                      </a:pPr>
                      <a:r>
                        <a:rPr lang="uz-Cyrl-UZ" sz="1100" dirty="0">
                          <a:effectLst/>
                          <a:latin typeface="Times New Roman" panose="02020603050405020304" pitchFamily="18" charset="0"/>
                          <a:cs typeface="Times New Roman" panose="02020603050405020304" pitchFamily="18" charset="0"/>
                        </a:rPr>
                        <a:t>Эксплуатация босқичида  гидротехника иншоотлари  холати курсаткичларини мезон қийматларига  текшириш хисоблари, шунингдек, башорат қилувчи  статистик  (регрессия моделлари) асосида  қайта аниқлик киритилади.</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extLst>
                  <a:ext uri="{0D108BD9-81ED-4DB2-BD59-A6C34878D82A}">
                    <a16:rowId xmlns:a16="http://schemas.microsoft.com/office/drawing/2014/main" val="77471850"/>
                  </a:ext>
                </a:extLst>
              </a:tr>
              <a:tr h="699413">
                <a:tc>
                  <a:txBody>
                    <a:bodyPr/>
                    <a:lstStyle/>
                    <a:p>
                      <a:pPr algn="ctr">
                        <a:lnSpc>
                          <a:spcPct val="115000"/>
                        </a:lnSpc>
                        <a:spcAft>
                          <a:spcPts val="0"/>
                        </a:spcAft>
                      </a:pPr>
                      <a:r>
                        <a:rPr lang="uz-Cyrl-UZ" sz="1100">
                          <a:effectLst/>
                          <a:latin typeface="Times New Roman" panose="02020603050405020304" pitchFamily="18" charset="0"/>
                          <a:cs typeface="Times New Roman" panose="02020603050405020304" pitchFamily="18" charset="0"/>
                        </a:rPr>
                        <a:t>7</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a:txBody>
                    <a:bodyPr/>
                    <a:lstStyle/>
                    <a:p>
                      <a:pPr indent="160020" algn="just">
                        <a:lnSpc>
                          <a:spcPct val="115000"/>
                        </a:lnSpc>
                        <a:spcAft>
                          <a:spcPts val="0"/>
                        </a:spcAft>
                      </a:pPr>
                      <a:r>
                        <a:rPr lang="uz-Cyrl-UZ" sz="1100" dirty="0">
                          <a:effectLst/>
                          <a:latin typeface="Times New Roman" panose="02020603050405020304" pitchFamily="18" charset="0"/>
                          <a:cs typeface="Times New Roman" panose="02020603050405020304" pitchFamily="18" charset="0"/>
                        </a:rPr>
                        <a:t>Гидротехника иншоотлари ва уларнинг заминларини ётиқ (горизонтал) кучиши</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vMerge="1">
                  <a:txBody>
                    <a:bodyPr/>
                    <a:lstStyle/>
                    <a:p>
                      <a:endParaRPr lang="ru-RU"/>
                    </a:p>
                  </a:txBody>
                  <a:tcPr/>
                </a:tc>
                <a:extLst>
                  <a:ext uri="{0D108BD9-81ED-4DB2-BD59-A6C34878D82A}">
                    <a16:rowId xmlns:a16="http://schemas.microsoft.com/office/drawing/2014/main" val="581109530"/>
                  </a:ext>
                </a:extLst>
              </a:tr>
              <a:tr h="540035">
                <a:tc>
                  <a:txBody>
                    <a:bodyPr/>
                    <a:lstStyle/>
                    <a:p>
                      <a:pPr algn="ctr">
                        <a:lnSpc>
                          <a:spcPct val="115000"/>
                        </a:lnSpc>
                        <a:spcAft>
                          <a:spcPts val="0"/>
                        </a:spcAft>
                      </a:pPr>
                      <a:r>
                        <a:rPr lang="uz-Cyrl-UZ" sz="1100">
                          <a:effectLst/>
                          <a:latin typeface="Times New Roman" panose="02020603050405020304" pitchFamily="18" charset="0"/>
                          <a:cs typeface="Times New Roman" panose="02020603050405020304" pitchFamily="18" charset="0"/>
                        </a:rPr>
                        <a:t>8</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a:txBody>
                    <a:bodyPr/>
                    <a:lstStyle/>
                    <a:p>
                      <a:pPr indent="160020" algn="just">
                        <a:lnSpc>
                          <a:spcPct val="115000"/>
                        </a:lnSpc>
                        <a:spcAft>
                          <a:spcPts val="0"/>
                        </a:spcAft>
                      </a:pPr>
                      <a:r>
                        <a:rPr lang="uz-Cyrl-UZ" sz="1100" dirty="0">
                          <a:effectLst/>
                          <a:latin typeface="Times New Roman" panose="02020603050405020304" pitchFamily="18" charset="0"/>
                          <a:cs typeface="Times New Roman" panose="02020603050405020304" pitchFamily="18" charset="0"/>
                        </a:rPr>
                        <a:t>Иншоот танаси ва унинг заминидаги зуриқишлар, зури-қишларнинг  уланиши</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vMerge="1">
                  <a:txBody>
                    <a:bodyPr/>
                    <a:lstStyle/>
                    <a:p>
                      <a:endParaRPr lang="ru-RU"/>
                    </a:p>
                  </a:txBody>
                  <a:tcPr/>
                </a:tc>
                <a:extLst>
                  <a:ext uri="{0D108BD9-81ED-4DB2-BD59-A6C34878D82A}">
                    <a16:rowId xmlns:a16="http://schemas.microsoft.com/office/drawing/2014/main" val="2530086936"/>
                  </a:ext>
                </a:extLst>
              </a:tr>
              <a:tr h="699413">
                <a:tc>
                  <a:txBody>
                    <a:bodyPr/>
                    <a:lstStyle/>
                    <a:p>
                      <a:pPr algn="ctr">
                        <a:lnSpc>
                          <a:spcPct val="115000"/>
                        </a:lnSpc>
                        <a:spcAft>
                          <a:spcPts val="0"/>
                        </a:spcAft>
                      </a:pPr>
                      <a:r>
                        <a:rPr lang="uz-Cyrl-UZ" sz="1100">
                          <a:effectLst/>
                          <a:latin typeface="Times New Roman" panose="02020603050405020304" pitchFamily="18" charset="0"/>
                          <a:cs typeface="Times New Roman" panose="02020603050405020304" pitchFamily="18" charset="0"/>
                        </a:rPr>
                        <a:t>9</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a:txBody>
                    <a:bodyPr/>
                    <a:lstStyle/>
                    <a:p>
                      <a:pPr indent="160020" algn="just">
                        <a:lnSpc>
                          <a:spcPct val="115000"/>
                        </a:lnSpc>
                        <a:spcAft>
                          <a:spcPts val="0"/>
                        </a:spcAft>
                      </a:pPr>
                      <a:r>
                        <a:rPr lang="uz-Cyrl-UZ" sz="1100" dirty="0">
                          <a:effectLst/>
                          <a:latin typeface="Times New Roman" panose="02020603050405020304" pitchFamily="18" charset="0"/>
                          <a:cs typeface="Times New Roman" panose="02020603050405020304" pitchFamily="18" charset="0"/>
                        </a:rPr>
                        <a:t>Темир-бетонли ва  бетонли иншоотларнинг  характерли  қир-қимларини  бурилиш бурчаклари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vMerge="1">
                  <a:txBody>
                    <a:bodyPr/>
                    <a:lstStyle/>
                    <a:p>
                      <a:endParaRPr lang="ru-RU"/>
                    </a:p>
                  </a:txBody>
                  <a:tcPr/>
                </a:tc>
                <a:extLst>
                  <a:ext uri="{0D108BD9-81ED-4DB2-BD59-A6C34878D82A}">
                    <a16:rowId xmlns:a16="http://schemas.microsoft.com/office/drawing/2014/main" val="449077613"/>
                  </a:ext>
                </a:extLst>
              </a:tr>
              <a:tr h="1943581">
                <a:tc>
                  <a:txBody>
                    <a:bodyPr/>
                    <a:lstStyle/>
                    <a:p>
                      <a:pPr algn="ctr">
                        <a:lnSpc>
                          <a:spcPct val="115000"/>
                        </a:lnSpc>
                        <a:spcAft>
                          <a:spcPts val="0"/>
                        </a:spcAft>
                      </a:pPr>
                      <a:r>
                        <a:rPr lang="uz-Cyrl-UZ" sz="1100">
                          <a:effectLst/>
                          <a:latin typeface="Times New Roman" panose="02020603050405020304" pitchFamily="18" charset="0"/>
                          <a:cs typeface="Times New Roman" panose="02020603050405020304" pitchFamily="18" charset="0"/>
                        </a:rPr>
                        <a:t>10</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a:txBody>
                    <a:bodyPr/>
                    <a:lstStyle/>
                    <a:p>
                      <a:pPr indent="160020" algn="just">
                        <a:lnSpc>
                          <a:spcPct val="115000"/>
                        </a:lnSpc>
                        <a:spcAft>
                          <a:spcPts val="0"/>
                        </a:spcAft>
                      </a:pPr>
                      <a:r>
                        <a:rPr lang="uz-Cyrl-UZ" sz="1100">
                          <a:effectLst/>
                          <a:latin typeface="Times New Roman" panose="02020603050405020304" pitchFamily="18" charset="0"/>
                          <a:cs typeface="Times New Roman" panose="02020603050405020304" pitchFamily="18" charset="0"/>
                        </a:rPr>
                        <a:t>Ёриқ, тирқишлар ва  блоклар  чоклари кенгайиши</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a:txBody>
                    <a:bodyPr/>
                    <a:lstStyle/>
                    <a:p>
                      <a:pPr indent="160020" algn="just">
                        <a:lnSpc>
                          <a:spcPct val="115000"/>
                        </a:lnSpc>
                        <a:spcAft>
                          <a:spcPts val="0"/>
                        </a:spcAft>
                      </a:pPr>
                      <a:r>
                        <a:rPr lang="uz-Cyrl-UZ" sz="1100" dirty="0">
                          <a:effectLst/>
                          <a:latin typeface="Times New Roman" panose="02020603050405020304" pitchFamily="18" charset="0"/>
                          <a:cs typeface="Times New Roman" panose="02020603050405020304" pitchFamily="18" charset="0"/>
                        </a:rPr>
                        <a:t>ҚМ ва Қ билан белгилаган  мухандислик услублари (чегаравий холатнинг иккинчи гурухи). Зуриқишли-деформация  холатини  ёрилишлари хосил булиши ва  кенгайишини  хисобга олган холда  хисобларнинг  сон услуби.</a:t>
                      </a:r>
                      <a:endParaRPr lang="ru-RU" sz="1100" dirty="0">
                        <a:effectLst/>
                        <a:latin typeface="Times New Roman" panose="02020603050405020304" pitchFamily="18" charset="0"/>
                        <a:cs typeface="Times New Roman" panose="02020603050405020304" pitchFamily="18" charset="0"/>
                      </a:endParaRPr>
                    </a:p>
                    <a:p>
                      <a:pPr indent="160020" algn="just">
                        <a:lnSpc>
                          <a:spcPct val="115000"/>
                        </a:lnSpc>
                        <a:spcAft>
                          <a:spcPts val="0"/>
                        </a:spcAft>
                      </a:pPr>
                      <a:r>
                        <a:rPr lang="uz-Cyrl-UZ" sz="1100" dirty="0">
                          <a:effectLst/>
                          <a:latin typeface="Times New Roman" panose="02020603050405020304" pitchFamily="18" charset="0"/>
                          <a:cs typeface="Times New Roman" panose="02020603050405020304" pitchFamily="18" charset="0"/>
                        </a:rPr>
                        <a:t>Эксплуатация  босқичида  гидротехника  иншоотлари холатини  назорат қилиш учун лойихалаш даврида аниқланган курсаткичларнинг мезон қийматларидан  фойдаланилади.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extLst>
                  <a:ext uri="{0D108BD9-81ED-4DB2-BD59-A6C34878D82A}">
                    <a16:rowId xmlns:a16="http://schemas.microsoft.com/office/drawing/2014/main" val="3777388402"/>
                  </a:ext>
                </a:extLst>
              </a:tr>
              <a:tr h="1943581">
                <a:tc>
                  <a:txBody>
                    <a:bodyPr/>
                    <a:lstStyle/>
                    <a:p>
                      <a:pPr algn="ctr">
                        <a:lnSpc>
                          <a:spcPct val="115000"/>
                        </a:lnSpc>
                        <a:spcAft>
                          <a:spcPts val="0"/>
                        </a:spcAft>
                      </a:pPr>
                      <a:r>
                        <a:rPr lang="uz-Cyrl-UZ" sz="1100">
                          <a:effectLst/>
                          <a:latin typeface="Times New Roman" panose="02020603050405020304" pitchFamily="18" charset="0"/>
                          <a:cs typeface="Times New Roman" panose="02020603050405020304" pitchFamily="18" charset="0"/>
                        </a:rPr>
                        <a:t>11</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a:txBody>
                    <a:bodyPr/>
                    <a:lstStyle/>
                    <a:p>
                      <a:pPr indent="160020" algn="just">
                        <a:lnSpc>
                          <a:spcPct val="115000"/>
                        </a:lnSpc>
                        <a:spcAft>
                          <a:spcPts val="0"/>
                        </a:spcAft>
                      </a:pPr>
                      <a:r>
                        <a:rPr lang="uz-Cyrl-UZ" sz="1100">
                          <a:effectLst/>
                          <a:latin typeface="Times New Roman" panose="02020603050405020304" pitchFamily="18" charset="0"/>
                          <a:cs typeface="Times New Roman" panose="02020603050405020304" pitchFamily="18" charset="0"/>
                        </a:rPr>
                        <a:t>Бетон туғонни қояли замин билан  туташган  жойида  ёриқ-ларни  тарқалиш чуқурлиги </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tc>
                  <a:txBody>
                    <a:bodyPr/>
                    <a:lstStyle/>
                    <a:p>
                      <a:pPr indent="160020" algn="just">
                        <a:lnSpc>
                          <a:spcPct val="115000"/>
                        </a:lnSpc>
                        <a:spcAft>
                          <a:spcPts val="0"/>
                        </a:spcAft>
                      </a:pPr>
                      <a:r>
                        <a:rPr lang="uz-Cyrl-UZ" sz="1100" dirty="0">
                          <a:effectLst/>
                          <a:latin typeface="Times New Roman" panose="02020603050405020304" pitchFamily="18" charset="0"/>
                          <a:cs typeface="Times New Roman" panose="02020603050405020304" pitchFamily="18" charset="0"/>
                        </a:rPr>
                        <a:t>Туғ‘он-мезон тизимининг уланиш буйича  чокларни  кегайишини  хисобга  олиб, эластиклик  назарияси услублари билан  зуриқишли-деформацияли холатни хисоби, иншоот ва замин  мустахкамлигини  таъминлаш шартидан  бетон туғонни қояли замин  билан туташган жойида  ёриқларни  чегаравий  тарқалиш чуқурлигини  аниқлаш.</a:t>
                      </a:r>
                      <a:endParaRPr lang="ru-RU" sz="1100" dirty="0">
                        <a:effectLst/>
                        <a:latin typeface="Times New Roman" panose="02020603050405020304" pitchFamily="18" charset="0"/>
                        <a:cs typeface="Times New Roman" panose="02020603050405020304" pitchFamily="18" charset="0"/>
                      </a:endParaRPr>
                    </a:p>
                    <a:p>
                      <a:pPr indent="160020" algn="just">
                        <a:lnSpc>
                          <a:spcPct val="115000"/>
                        </a:lnSpc>
                        <a:spcAft>
                          <a:spcPts val="0"/>
                        </a:spcAft>
                      </a:pPr>
                      <a:r>
                        <a:rPr lang="uz-Cyrl-UZ" sz="1100" dirty="0">
                          <a:effectLst/>
                          <a:latin typeface="Times New Roman" panose="02020603050405020304" pitchFamily="18" charset="0"/>
                          <a:cs typeface="Times New Roman" panose="02020603050405020304" pitchFamily="18" charset="0"/>
                        </a:rPr>
                        <a:t>Эксплуатация босқичида-башоратловчи математик  моделлардан фойдаланиш (аппроксимация. Регрессия  модели)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84" marR="41384" marT="0" marB="0"/>
                </a:tc>
                <a:extLst>
                  <a:ext uri="{0D108BD9-81ED-4DB2-BD59-A6C34878D82A}">
                    <a16:rowId xmlns:a16="http://schemas.microsoft.com/office/drawing/2014/main" val="3776320029"/>
                  </a:ext>
                </a:extLst>
              </a:tr>
            </a:tbl>
          </a:graphicData>
        </a:graphic>
      </p:graphicFrame>
    </p:spTree>
    <p:extLst>
      <p:ext uri="{BB962C8B-B14F-4D97-AF65-F5344CB8AC3E}">
        <p14:creationId xmlns:p14="http://schemas.microsoft.com/office/powerpoint/2010/main" val="1107163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86323E0-7B23-4E79-9ABD-C98BA915CC0C}"/>
              </a:ext>
            </a:extLst>
          </p:cNvPr>
          <p:cNvGraphicFramePr>
            <a:graphicFrameLocks noGrp="1"/>
          </p:cNvGraphicFramePr>
          <p:nvPr/>
        </p:nvGraphicFramePr>
        <p:xfrm>
          <a:off x="1331640" y="116632"/>
          <a:ext cx="6674950" cy="7339796"/>
        </p:xfrm>
        <a:graphic>
          <a:graphicData uri="http://schemas.openxmlformats.org/drawingml/2006/table">
            <a:tbl>
              <a:tblPr firstRow="1" firstCol="1" lastRow="1" lastCol="1" bandRow="1" bandCol="1">
                <a:tableStyleId>{5C22544A-7EE6-4342-B048-85BDC9FD1C3A}</a:tableStyleId>
              </a:tblPr>
              <a:tblGrid>
                <a:gridCol w="351314">
                  <a:extLst>
                    <a:ext uri="{9D8B030D-6E8A-4147-A177-3AD203B41FA5}">
                      <a16:colId xmlns:a16="http://schemas.microsoft.com/office/drawing/2014/main" val="2583166814"/>
                    </a:ext>
                  </a:extLst>
                </a:gridCol>
                <a:gridCol w="2459192">
                  <a:extLst>
                    <a:ext uri="{9D8B030D-6E8A-4147-A177-3AD203B41FA5}">
                      <a16:colId xmlns:a16="http://schemas.microsoft.com/office/drawing/2014/main" val="1945855017"/>
                    </a:ext>
                  </a:extLst>
                </a:gridCol>
                <a:gridCol w="3864444">
                  <a:extLst>
                    <a:ext uri="{9D8B030D-6E8A-4147-A177-3AD203B41FA5}">
                      <a16:colId xmlns:a16="http://schemas.microsoft.com/office/drawing/2014/main" val="4212601644"/>
                    </a:ext>
                  </a:extLst>
                </a:gridCol>
              </a:tblGrid>
              <a:tr h="1628611">
                <a:tc>
                  <a:txBody>
                    <a:bodyPr/>
                    <a:lstStyle/>
                    <a:p>
                      <a:pPr algn="ctr">
                        <a:lnSpc>
                          <a:spcPct val="115000"/>
                        </a:lnSpc>
                        <a:spcAft>
                          <a:spcPts val="0"/>
                        </a:spcAft>
                      </a:pPr>
                      <a:r>
                        <a:rPr lang="uz-Cyrl-UZ" sz="1200" dirty="0">
                          <a:effectLst/>
                          <a:latin typeface="Times New Roman" panose="02020603050405020304" pitchFamily="18" charset="0"/>
                          <a:cs typeface="Times New Roman" panose="02020603050405020304" pitchFamily="18" charset="0"/>
                        </a:rPr>
                        <a:t>12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tc>
                  <a:txBody>
                    <a:bodyPr/>
                    <a:lstStyle/>
                    <a:p>
                      <a:pPr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Бетон ва  темир-бетонли иншоотлар  чоклари  буйича  секцияларнинг  узаро силжиши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tc>
                  <a:txBody>
                    <a:bodyPr/>
                    <a:lstStyle/>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Шпонкалар герметиклигини сақлаш  шартидан  чоклар  буйлаб  секцияларни бир-бирига нисбатан  йул қуйиладиган  узаро силжишини  аниқлаш.</a:t>
                      </a:r>
                      <a:endParaRPr lang="ru-RU" sz="1200" dirty="0">
                        <a:effectLst/>
                        <a:latin typeface="Times New Roman" panose="02020603050405020304" pitchFamily="18" charset="0"/>
                        <a:cs typeface="Times New Roman" panose="02020603050405020304" pitchFamily="18" charset="0"/>
                      </a:endParaRPr>
                    </a:p>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Эксплуатация босқичида  статистик  моделлардан  фойдаланиш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extLst>
                  <a:ext uri="{0D108BD9-81ED-4DB2-BD59-A6C34878D82A}">
                    <a16:rowId xmlns:a16="http://schemas.microsoft.com/office/drawing/2014/main" val="3643931394"/>
                  </a:ext>
                </a:extLst>
              </a:tr>
              <a:tr h="2178846">
                <a:tc>
                  <a:txBody>
                    <a:bodyPr/>
                    <a:lstStyle/>
                    <a:p>
                      <a:pPr algn="ctr">
                        <a:lnSpc>
                          <a:spcPct val="115000"/>
                        </a:lnSpc>
                        <a:spcAft>
                          <a:spcPts val="0"/>
                        </a:spcAft>
                      </a:pPr>
                      <a:r>
                        <a:rPr lang="uz-Cyrl-UZ" sz="1200">
                          <a:effectLst/>
                          <a:latin typeface="Times New Roman" panose="02020603050405020304" pitchFamily="18" charset="0"/>
                          <a:cs typeface="Times New Roman" panose="02020603050405020304" pitchFamily="18" charset="0"/>
                        </a:rPr>
                        <a:t>13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tc>
                  <a:txBody>
                    <a:bodyPr/>
                    <a:lstStyle/>
                    <a:p>
                      <a:pPr algn="just">
                        <a:lnSpc>
                          <a:spcPct val="115000"/>
                        </a:lnSpc>
                        <a:spcAft>
                          <a:spcPts val="0"/>
                        </a:spcAft>
                      </a:pPr>
                      <a:r>
                        <a:rPr lang="uz-Cyrl-UZ" sz="1200">
                          <a:effectLst/>
                          <a:latin typeface="Times New Roman" panose="02020603050405020304" pitchFamily="18" charset="0"/>
                          <a:cs typeface="Times New Roman" panose="02020603050405020304" pitchFamily="18" charset="0"/>
                        </a:rPr>
                        <a:t>Иншоот танаси  ва замин билан туташган  зона атрофида  (шимолий иқлим зонасида  барпо этиладиган иншоотлар  учун) харорат ва  харорат градиенти</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tc>
                  <a:txBody>
                    <a:bodyPr/>
                    <a:lstStyle/>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Туғонлар ва  уларнинг заминларини  харорат-зуриқиш  холатини  сон услублари  билан хисоблаш.</a:t>
                      </a:r>
                      <a:endParaRPr lang="ru-RU" sz="1200" dirty="0">
                        <a:effectLst/>
                        <a:latin typeface="Times New Roman" panose="02020603050405020304" pitchFamily="18" charset="0"/>
                        <a:cs typeface="Times New Roman" panose="02020603050405020304" pitchFamily="18" charset="0"/>
                      </a:endParaRPr>
                    </a:p>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Эксплуатация  босқичида  курсаткичларнинг  мезон қийматларига  атроф-мухитни  хақиқий  харорат режимини  инобатга олган  хисоблар  билан аниқлик киритилади.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extLst>
                  <a:ext uri="{0D108BD9-81ED-4DB2-BD59-A6C34878D82A}">
                    <a16:rowId xmlns:a16="http://schemas.microsoft.com/office/drawing/2014/main" val="3089742805"/>
                  </a:ext>
                </a:extLst>
              </a:tr>
              <a:tr h="803257">
                <a:tc>
                  <a:txBody>
                    <a:bodyPr/>
                    <a:lstStyle/>
                    <a:p>
                      <a:pPr algn="ctr">
                        <a:lnSpc>
                          <a:spcPct val="115000"/>
                        </a:lnSpc>
                        <a:spcAft>
                          <a:spcPts val="0"/>
                        </a:spcAft>
                      </a:pPr>
                      <a:r>
                        <a:rPr lang="uz-Cyrl-UZ" sz="1200">
                          <a:effectLst/>
                          <a:latin typeface="Times New Roman" panose="02020603050405020304" pitchFamily="18" charset="0"/>
                          <a:cs typeface="Times New Roman" panose="02020603050405020304" pitchFamily="18" charset="0"/>
                        </a:rPr>
                        <a:t>14</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tc>
                  <a:txBody>
                    <a:bodyPr/>
                    <a:lstStyle/>
                    <a:p>
                      <a:pPr algn="just">
                        <a:lnSpc>
                          <a:spcPct val="115000"/>
                        </a:lnSpc>
                        <a:spcAft>
                          <a:spcPts val="0"/>
                        </a:spcAft>
                      </a:pPr>
                      <a:r>
                        <a:rPr lang="uz-Cyrl-UZ" sz="1200">
                          <a:effectLst/>
                          <a:latin typeface="Times New Roman" panose="02020603050405020304" pitchFamily="18" charset="0"/>
                          <a:cs typeface="Times New Roman" panose="02020603050405020304" pitchFamily="18" charset="0"/>
                        </a:rPr>
                        <a:t>Грунтли иншоотлар танасидан  фильтрланувчи  сув харорати</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tc>
                  <a:txBody>
                    <a:bodyPr/>
                    <a:lstStyle/>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Иссиқлик  утказувчанлик назариясининг  сон услублари эксплуатация босқичида</a:t>
                      </a:r>
                      <a:endParaRPr lang="ru-RU"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-статистик моделлардан фойдаланиш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extLst>
                  <a:ext uri="{0D108BD9-81ED-4DB2-BD59-A6C34878D82A}">
                    <a16:rowId xmlns:a16="http://schemas.microsoft.com/office/drawing/2014/main" val="613889763"/>
                  </a:ext>
                </a:extLst>
              </a:tr>
              <a:tr h="2729082">
                <a:tc>
                  <a:txBody>
                    <a:bodyPr/>
                    <a:lstStyle/>
                    <a:p>
                      <a:pPr algn="ctr">
                        <a:lnSpc>
                          <a:spcPct val="115000"/>
                        </a:lnSpc>
                        <a:spcAft>
                          <a:spcPts val="0"/>
                        </a:spcAft>
                      </a:pPr>
                      <a:r>
                        <a:rPr lang="uz-Cyrl-UZ" sz="1200">
                          <a:effectLst/>
                          <a:latin typeface="Times New Roman" panose="02020603050405020304" pitchFamily="18" charset="0"/>
                          <a:cs typeface="Times New Roman" panose="02020603050405020304" pitchFamily="18" charset="0"/>
                        </a:rPr>
                        <a:t>15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tc>
                  <a:txBody>
                    <a:bodyPr/>
                    <a:lstStyle/>
                    <a:p>
                      <a:pPr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Рисбермадан  пастда олиб кетувчи  канал тубини ювилиш чуқурлиги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tc>
                  <a:txBody>
                    <a:bodyPr/>
                    <a:lstStyle/>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Ювилиш  чуқурлигини  аниқлаш-эмпирик  боғ‘лиқликлар (оқимнинг  йул қуйиладиган  ювиб кетмайдиган  тезлиги шарти) буйича ва гидравлик  моделда  тадқиқот  асосида ёки  солиштирма  сув сарфига  кура бажарилади.</a:t>
                      </a:r>
                      <a:endParaRPr lang="ru-RU" sz="1200" dirty="0">
                        <a:effectLst/>
                        <a:latin typeface="Times New Roman" panose="02020603050405020304" pitchFamily="18" charset="0"/>
                        <a:cs typeface="Times New Roman" panose="02020603050405020304" pitchFamily="18" charset="0"/>
                      </a:endParaRPr>
                    </a:p>
                    <a:p>
                      <a:pPr indent="160020" algn="just">
                        <a:lnSpc>
                          <a:spcPct val="115000"/>
                        </a:lnSpc>
                        <a:spcAft>
                          <a:spcPts val="0"/>
                        </a:spcAft>
                      </a:pPr>
                      <a:r>
                        <a:rPr lang="uz-Cyrl-UZ" sz="1200" dirty="0">
                          <a:effectLst/>
                          <a:latin typeface="Times New Roman" panose="02020603050405020304" pitchFamily="18" charset="0"/>
                          <a:cs typeface="Times New Roman" panose="02020603050405020304" pitchFamily="18" charset="0"/>
                        </a:rPr>
                        <a:t>Рисбермадан  пастда олиб кетувчи  канал  тубини  ювилиш чуқурлигини мезон қийматлари  лойихалаш  даврида  аниқланган  қийматларга  тенг деб олинади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0" marR="58270" marT="0" marB="0"/>
                </a:tc>
                <a:extLst>
                  <a:ext uri="{0D108BD9-81ED-4DB2-BD59-A6C34878D82A}">
                    <a16:rowId xmlns:a16="http://schemas.microsoft.com/office/drawing/2014/main" val="1150871694"/>
                  </a:ext>
                </a:extLst>
              </a:tr>
            </a:tbl>
          </a:graphicData>
        </a:graphic>
      </p:graphicFrame>
    </p:spTree>
    <p:extLst>
      <p:ext uri="{BB962C8B-B14F-4D97-AF65-F5344CB8AC3E}">
        <p14:creationId xmlns:p14="http://schemas.microsoft.com/office/powerpoint/2010/main" val="2638996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392DEFB-4DF0-4FF2-85E3-6E41C95406E3}"/>
              </a:ext>
            </a:extLst>
          </p:cNvPr>
          <p:cNvSpPr/>
          <p:nvPr/>
        </p:nvSpPr>
        <p:spPr>
          <a:xfrm>
            <a:off x="683568" y="311928"/>
            <a:ext cx="8064896" cy="5970673"/>
          </a:xfrm>
          <a:prstGeom prst="rect">
            <a:avLst/>
          </a:prstGeom>
        </p:spPr>
        <p:txBody>
          <a:bodyPr wrap="square">
            <a:spAutoFit/>
          </a:bodyPr>
          <a:lstStyle/>
          <a:p>
            <a:pPr indent="90170" algn="ctr">
              <a:lnSpc>
                <a:spcPct val="115000"/>
              </a:lnSpc>
              <a:spcAft>
                <a:spcPts val="0"/>
              </a:spcAft>
            </a:pPr>
            <a:r>
              <a:rPr lang="uz-Cyrl-UZ" sz="1600" b="1">
                <a:solidFill>
                  <a:prstClr val="black"/>
                </a:solidFill>
                <a:latin typeface="Times New Roman" pitchFamily="18" charset="0"/>
                <a:ea typeface="PMingLiU" panose="02020500000000000000" pitchFamily="18" charset="-120"/>
                <a:cs typeface="Times New Roman" pitchFamily="18" charset="0"/>
              </a:rPr>
              <a:t>Ма</a:t>
            </a:r>
            <a:r>
              <a:rPr lang="uz-Latn-UZ" sz="1600" b="1">
                <a:solidFill>
                  <a:prstClr val="black"/>
                </a:solidFill>
                <a:latin typeface="Times New Roman" pitchFamily="18" charset="0"/>
                <a:ea typeface="PMingLiU" panose="02020500000000000000" pitchFamily="18" charset="-120"/>
                <a:cs typeface="Times New Roman" pitchFamily="18" charset="0"/>
              </a:rPr>
              <a:t>вз</a:t>
            </a:r>
            <a:r>
              <a:rPr lang="uz-Cyrl-UZ" sz="1600" b="1">
                <a:solidFill>
                  <a:prstClr val="black"/>
                </a:solidFill>
                <a:latin typeface="Times New Roman" pitchFamily="18" charset="0"/>
                <a:ea typeface="PMingLiU" panose="02020500000000000000" pitchFamily="18" charset="-120"/>
                <a:cs typeface="Times New Roman" pitchFamily="18" charset="0"/>
              </a:rPr>
              <a:t>у</a:t>
            </a:r>
            <a:r>
              <a:rPr lang="en-US" sz="1600" b="1">
                <a:solidFill>
                  <a:prstClr val="black"/>
                </a:solidFill>
                <a:latin typeface="Times New Roman" pitchFamily="18" charset="0"/>
                <a:ea typeface="PMingLiU" panose="02020500000000000000" pitchFamily="18" charset="-120"/>
                <a:cs typeface="Times New Roman" pitchFamily="18" charset="0"/>
              </a:rPr>
              <a:t>: </a:t>
            </a:r>
            <a:r>
              <a:rPr lang="uz-Cyrl-UZ" sz="1600" b="1">
                <a:latin typeface="Times New Roman" panose="02020603050405020304" pitchFamily="18" charset="0"/>
                <a:ea typeface="Calibri" panose="020F0502020204030204" pitchFamily="34" charset="0"/>
                <a:cs typeface="Times New Roman" panose="02020603050405020304" pitchFamily="18" charset="0"/>
              </a:rPr>
              <a:t>Г</a:t>
            </a:r>
            <a:r>
              <a:rPr lang="uz-Latn-UZ" sz="1600" b="1" dirty="0">
                <a:latin typeface="Times New Roman" panose="02020603050405020304" pitchFamily="18" charset="0"/>
                <a:ea typeface="Calibri" panose="020F0502020204030204" pitchFamily="34" charset="0"/>
                <a:cs typeface="Times New Roman" panose="02020603050405020304" pitchFamily="18" charset="0"/>
              </a:rPr>
              <a:t>идротехника иншооти ишончлилигини баҳолаш</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нинг </a:t>
            </a:r>
            <a:r>
              <a:rPr lang="uz-Latn-UZ" sz="1600" b="1" dirty="0">
                <a:latin typeface="Times New Roman" panose="02020603050405020304" pitchFamily="18" charset="0"/>
                <a:ea typeface="Calibri" panose="020F0502020204030204" pitchFamily="34" charset="0"/>
                <a:cs typeface="Times New Roman" panose="02020603050405020304" pitchFamily="18" charset="0"/>
              </a:rPr>
              <a:t>назари</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й</a:t>
            </a:r>
            <a:r>
              <a:rPr lang="uz-Latn-UZ" sz="1600" b="1" dirty="0">
                <a:latin typeface="Times New Roman" panose="02020603050405020304" pitchFamily="18" charset="0"/>
                <a:ea typeface="Calibri" panose="020F0502020204030204" pitchFamily="34" charset="0"/>
                <a:cs typeface="Times New Roman" panose="02020603050405020304" pitchFamily="18" charset="0"/>
              </a:rPr>
              <a:t> асослари</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z-Cyrl-UZ" sz="1600" b="1" dirty="0">
                <a:latin typeface="Times New Roman" panose="02020603050405020304" pitchFamily="18" charset="0"/>
                <a:ea typeface="Calibri" panose="020F0502020204030204" pitchFamily="34" charset="0"/>
                <a:cs typeface="Times New Roman" panose="02020603050405020304" pitchFamily="18" charset="0"/>
              </a:rPr>
              <a:t>Режа: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3.1. Ишончли ва мустаҳкам иншоотларни бунёд этиш муаммоси;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3.2. Элемент ишончлилиги ва элементлар тизими ўртасидаги боғлиқлик;</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3.3. Мураккаб тизимни урганиш. Ишончлилик назарияси;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3.4 Тизим чидамлилигининг  кўрсатгичлари.  Ишончлиликнинг мезони;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3.5. </a:t>
            </a:r>
            <a:r>
              <a:rPr lang="uz-Cyrl-UZ" sz="1600" spc="20" dirty="0">
                <a:latin typeface="Times New Roman" panose="02020603050405020304" pitchFamily="18" charset="0"/>
                <a:ea typeface="PMingLiU" panose="02020500000000000000" pitchFamily="18" charset="-120"/>
                <a:cs typeface="Times New Roman" panose="02020603050405020304" pitchFamily="18" charset="0"/>
              </a:rPr>
              <a:t>Гидротехника иншоотлари иншончлилигини оширишдаги муаммолар</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z-Cyrl-UZ" sz="1600" b="1" dirty="0">
                <a:latin typeface="Times New Roman" panose="02020603050405020304" pitchFamily="18" charset="0"/>
                <a:ea typeface="PMingLiU" panose="02020500000000000000" pitchFamily="18" charset="-12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600" b="1" dirty="0">
                <a:latin typeface="Times New Roman" panose="02020603050405020304" pitchFamily="18" charset="0"/>
                <a:ea typeface="Calibri" panose="020F0502020204030204" pitchFamily="34" charset="0"/>
                <a:cs typeface="Times New Roman" panose="02020603050405020304" pitchFamily="18" charset="0"/>
              </a:rPr>
              <a:t> Адабиётлар:</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180340">
              <a:lnSpc>
                <a:spcPct val="115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 1.  Bakiyev M.R., </a:t>
            </a:r>
            <a:r>
              <a:rPr lang="uz-Latn-UZ" sz="1600" dirty="0">
                <a:latin typeface="Times New Roman" panose="02020603050405020304" pitchFamily="18" charset="0"/>
                <a:ea typeface="Calibri" panose="020F0502020204030204" pitchFamily="34" charset="0"/>
                <a:cs typeface="Times New Roman" panose="02020603050405020304" pitchFamily="18" charset="0"/>
              </a:rPr>
              <a:t>Raxmatov N. </a:t>
            </a:r>
            <a:r>
              <a:rPr lang="uz-Cyrl-UZ" sz="1600" dirty="0">
                <a:latin typeface="Times New Roman" panose="02020603050405020304" pitchFamily="18" charset="0"/>
                <a:ea typeface="Calibri" panose="020F0502020204030204" pitchFamily="34" charset="0"/>
                <a:cs typeface="Times New Roman" panose="02020603050405020304" pitchFamily="18" charset="0"/>
              </a:rPr>
              <a:t> Gidrotexnika inshootlaridan foydalanish. Toshkent, </a:t>
            </a:r>
            <a:r>
              <a:rPr lang="uz-Latn-UZ" sz="1600" dirty="0">
                <a:latin typeface="Times New Roman" panose="02020603050405020304" pitchFamily="18" charset="0"/>
                <a:ea typeface="Calibri" panose="020F0502020204030204" pitchFamily="34" charset="0"/>
                <a:cs typeface="Times New Roman" panose="02020603050405020304" pitchFamily="18" charset="0"/>
              </a:rPr>
              <a:t>FAN. </a:t>
            </a:r>
            <a:r>
              <a:rPr lang="uz-Cyrl-UZ" sz="1600" dirty="0">
                <a:latin typeface="Times New Roman" panose="02020603050405020304" pitchFamily="18" charset="0"/>
                <a:ea typeface="Calibri" panose="020F0502020204030204" pitchFamily="34" charset="0"/>
                <a:cs typeface="Times New Roman" panose="02020603050405020304" pitchFamily="18" charset="0"/>
              </a:rPr>
              <a:t>201</a:t>
            </a:r>
            <a:r>
              <a:rPr lang="uz-Latn-UZ" sz="1600" dirty="0">
                <a:latin typeface="Times New Roman" panose="02020603050405020304" pitchFamily="18" charset="0"/>
                <a:ea typeface="Calibri" panose="020F0502020204030204" pitchFamily="34" charset="0"/>
                <a:cs typeface="Times New Roman" panose="02020603050405020304" pitchFamily="18" charset="0"/>
              </a:rPr>
              <a:t>9</a:t>
            </a:r>
            <a:r>
              <a:rPr lang="uz-Cyrl-UZ" sz="1600" dirty="0">
                <a:latin typeface="Times New Roman" panose="02020603050405020304" pitchFamily="18" charset="0"/>
                <a:ea typeface="Calibri" panose="020F0502020204030204" pitchFamily="34" charset="0"/>
                <a:cs typeface="Times New Roman" panose="02020603050405020304" pitchFamily="18" charset="0"/>
              </a:rPr>
              <a:t> y.</a:t>
            </a:r>
            <a:r>
              <a:rPr lang="uz-Latn-UZ" sz="1600" dirty="0">
                <a:latin typeface="Times New Roman" panose="02020603050405020304" pitchFamily="18" charset="0"/>
                <a:ea typeface="Calibri" panose="020F0502020204030204" pitchFamily="34" charset="0"/>
                <a:cs typeface="Times New Roman" panose="02020603050405020304" pitchFamily="18" charset="0"/>
              </a:rPr>
              <a:t> 360 b.</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180340">
              <a:lnSpc>
                <a:spcPct val="115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2. </a:t>
            </a:r>
            <a:r>
              <a:rPr lang="ru-RU" sz="1600" dirty="0">
                <a:latin typeface="Times New Roman" panose="02020603050405020304" pitchFamily="18" charset="0"/>
                <a:ea typeface="Calibri" panose="020F0502020204030204" pitchFamily="34" charset="0"/>
                <a:cs typeface="Times New Roman" panose="02020603050405020304" pitchFamily="18" charset="0"/>
              </a:rPr>
              <a:t>Бакиев М. Р., Кириллова Е.И., Талипов Ш.Г.,</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Эрназаров</a:t>
            </a:r>
            <a:r>
              <a:rPr lang="ru-RU" sz="1600" dirty="0">
                <a:latin typeface="Times New Roman" panose="02020603050405020304" pitchFamily="18" charset="0"/>
                <a:ea typeface="Calibri" panose="020F0502020204030204" pitchFamily="34" charset="0"/>
                <a:cs typeface="Times New Roman" panose="02020603050405020304" pitchFamily="18" charset="0"/>
              </a:rPr>
              <a:t> Н.Ш. «Эксплуатационная надежность и безопасность гидротехнических сооружений». Методическое пособие.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а</a:t>
            </a:r>
            <a:r>
              <a:rPr lang="ru-RU" sz="1600" dirty="0" err="1">
                <a:latin typeface="Times New Roman" panose="02020603050405020304" pitchFamily="18" charset="0"/>
                <a:ea typeface="Calibri" panose="020F0502020204030204" pitchFamily="34" charset="0"/>
                <a:cs typeface="Times New Roman" panose="02020603050405020304" pitchFamily="18" charset="0"/>
              </a:rPr>
              <a:t>шкент</a:t>
            </a:r>
            <a:r>
              <a:rPr lang="uz-Cyrl-UZ"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a:latin typeface="Times New Roman" panose="02020603050405020304" pitchFamily="18" charset="0"/>
                <a:ea typeface="Calibri" panose="020F0502020204030204" pitchFamily="34" charset="0"/>
                <a:cs typeface="Times New Roman" panose="02020603050405020304" pitchFamily="18" charset="0"/>
              </a:rPr>
              <a:t> ТИ</a:t>
            </a:r>
            <a:r>
              <a:rPr lang="uz-Cyrl-UZ" sz="1600" dirty="0">
                <a:latin typeface="Times New Roman" panose="02020603050405020304" pitchFamily="18" charset="0"/>
                <a:ea typeface="Calibri" panose="020F0502020204030204" pitchFamily="34" charset="0"/>
                <a:cs typeface="Times New Roman" panose="02020603050405020304" pitchFamily="18" charset="0"/>
              </a:rPr>
              <a:t>И</a:t>
            </a:r>
            <a:r>
              <a:rPr lang="ru-RU" sz="1600" dirty="0">
                <a:latin typeface="Times New Roman" panose="02020603050405020304" pitchFamily="18" charset="0"/>
                <a:ea typeface="Calibri" panose="020F0502020204030204" pitchFamily="34" charset="0"/>
                <a:cs typeface="Times New Roman" panose="02020603050405020304" pitchFamily="18" charset="0"/>
              </a:rPr>
              <a:t>М</a:t>
            </a: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2012 г</a:t>
            </a:r>
            <a:r>
              <a:rPr lang="uz-Cyrl-UZ"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3"/>
            </a:pPr>
            <a:r>
              <a:rPr lang="ru-RU" sz="1600" dirty="0" err="1">
                <a:latin typeface="Times New Roman" panose="02020603050405020304" pitchFamily="18" charset="0"/>
                <a:ea typeface="Calibri" panose="020F0502020204030204" pitchFamily="34" charset="0"/>
                <a:cs typeface="Times New Roman" panose="02020603050405020304" pitchFamily="18" charset="0"/>
              </a:rPr>
              <a:t>Кавешников</a:t>
            </a:r>
            <a:r>
              <a:rPr lang="ru-RU" sz="1600" dirty="0">
                <a:latin typeface="Times New Roman" panose="02020603050405020304" pitchFamily="18" charset="0"/>
                <a:ea typeface="Calibri" panose="020F0502020204030204" pitchFamily="34" charset="0"/>
                <a:cs typeface="Times New Roman" panose="02020603050405020304" pitchFamily="18" charset="0"/>
              </a:rPr>
              <a:t> Н.Т. Эксплуатация и ремонт гидротехнических сооружений. </a:t>
            </a: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Москва: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Агропромиздат</a:t>
            </a:r>
            <a:r>
              <a:rPr lang="ru-RU" sz="1600" dirty="0">
                <a:latin typeface="Times New Roman" panose="02020603050405020304" pitchFamily="18" charset="0"/>
                <a:ea typeface="Calibri" panose="020F0502020204030204" pitchFamily="34" charset="0"/>
                <a:cs typeface="Times New Roman" panose="02020603050405020304" pitchFamily="18" charset="0"/>
              </a:rPr>
              <a:t>, 1989. – 272 с.</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3"/>
            </a:pPr>
            <a:r>
              <a:rPr lang="uz-Cyrl-UZ" sz="1600" dirty="0">
                <a:latin typeface="Times New Roman" panose="02020603050405020304" pitchFamily="18" charset="0"/>
                <a:ea typeface="Calibri" panose="020F0502020204030204" pitchFamily="34" charset="0"/>
                <a:cs typeface="Times New Roman" panose="02020603050405020304" pitchFamily="18" charset="0"/>
              </a:rPr>
              <a:t>P.Novak “Hydraulic Structures”, fourth edition, University of McGill (Canada)</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3"/>
            </a:pPr>
            <a:r>
              <a:rPr lang="uz-Cyrl-UZ" sz="1600" dirty="0">
                <a:latin typeface="Times New Roman" panose="02020603050405020304" pitchFamily="18" charset="0"/>
                <a:ea typeface="Calibri" panose="020F0502020204030204" pitchFamily="34" charset="0"/>
                <a:cs typeface="Times New Roman" panose="02020603050405020304" pitchFamily="18" charset="0"/>
              </a:rPr>
              <a:t>Бакиев  М.Р., Рахматов  Н.  Г</a:t>
            </a:r>
            <a:r>
              <a:rPr lang="uz-Cyrl-UZ" sz="1600" dirty="0">
                <a:latin typeface="Times New Roman" panose="02020603050405020304" pitchFamily="18" charset="0"/>
                <a:ea typeface="PMingLiU" panose="02020500000000000000" pitchFamily="18" charset="-120"/>
                <a:cs typeface="Times New Roman" panose="02020603050405020304" pitchFamily="18" charset="0"/>
              </a:rPr>
              <a:t>идротехника иншоотларидан  ишончли  ва  хавфсиз  фойдаланиш. Тошкент. ФАН. 2019 й. 185 б.</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180340">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0495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FDB2E4A-0B22-4189-B7BF-C3AC59A4758B}"/>
              </a:ext>
            </a:extLst>
          </p:cNvPr>
          <p:cNvSpPr/>
          <p:nvPr/>
        </p:nvSpPr>
        <p:spPr>
          <a:xfrm>
            <a:off x="827584" y="404664"/>
            <a:ext cx="8064896" cy="6402587"/>
          </a:xfrm>
          <a:prstGeom prst="rect">
            <a:avLst/>
          </a:prstGeom>
        </p:spPr>
        <p:txBody>
          <a:bodyPr wrap="square">
            <a:spAutoFit/>
          </a:bodyPr>
          <a:lstStyle/>
          <a:p>
            <a:pPr algn="just">
              <a:lnSpc>
                <a:spcPct val="107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Ишончли ва мустаҳкам иншоотларни бунёд этиш муаммоси билан инсон қадимдан дуч келади. Ҳозирги даврда ҳам сув хўжалиги ва мелиоратив қурилиш соҳасидаги катта ютуқларга эришилганига қарамай, объектларнинг ишдан чиқиши, авариялар руй бериши тез-тез содир булиб туради ва бунинг сабаби сифатида ишончлилик қоидаларига риоя қилмасликни айтиб утиш мумкин.</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Ишончлилик</a:t>
            </a:r>
            <a:r>
              <a:rPr lang="uz-Cyrl-UZ" sz="1600" dirty="0">
                <a:latin typeface="Times New Roman" panose="02020603050405020304" pitchFamily="18" charset="0"/>
                <a:ea typeface="Calibri" panose="020F0502020204030204" pitchFamily="34" charset="0"/>
                <a:cs typeface="Times New Roman" panose="02020603050405020304" pitchFamily="18" charset="0"/>
              </a:rPr>
              <a:t> деганда иншоот (тизим, қурилма, элемент) нинг нормал фойдаланиши шарт - шароитида маълум бир вақт оралиғида (хизмат қилиш муддати) да барча кузда  тутилган операцияларни  бажариш ва  бутун иншоот буйича ёки унинг элементларида йул қуйилмайдиган  бирорта ҳолат (ишдан чиқишлар) га йул қуймасликни тушуниш зарур. Ишончлиликни қисқароқ қилиб, тизимни иш даврида бузилмаслик қобилияти деб таърифлаш мумкин.</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иншооти  тизими турли хил объектлар  ва  кўплаб элементлардан ташкил топади. Бинобарин, элемент ишончлилиги ва элементлар тизими уртасидаги боғлиқлик, мураккаб тизимни урганиш учун бир хил ёндашув мавжуд булиши керак. Бироқ, гидротехника  объектларини  ишончлилигини  аниқловчи муайян жараёнлар бошқа соҳа, масалан, радиоэлектроника элементлари ишончлилиги баҳоловчи жараёнлардан фарқ қилади ва ҳар бир ҳолат қўшимча омил, шарт-шароитларни ҳисобга олишни талаб этади.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Тизимнинг энг муҳим тавсифлари бўлиб унинг -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соз</a:t>
            </a: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носоз</a:t>
            </a:r>
            <a:r>
              <a:rPr lang="uz-Cyrl-UZ" sz="1600" dirty="0">
                <a:latin typeface="Times New Roman" panose="02020603050405020304" pitchFamily="18" charset="0"/>
                <a:ea typeface="Calibri" panose="020F0502020204030204" pitchFamily="34" charset="0"/>
                <a:cs typeface="Times New Roman" panose="02020603050405020304" pitchFamily="18" charset="0"/>
              </a:rPr>
              <a:t> ва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ишчи ҳолатлари</a:t>
            </a:r>
            <a:r>
              <a:rPr lang="uz-Cyrl-UZ" sz="1600" dirty="0">
                <a:latin typeface="Times New Roman" panose="02020603050405020304" pitchFamily="18" charset="0"/>
                <a:ea typeface="Calibri" panose="020F0502020204030204" pitchFamily="34" charset="0"/>
                <a:cs typeface="Times New Roman" panose="02020603050405020304" pitchFamily="18" charset="0"/>
              </a:rPr>
              <a:t> ҳисобланади.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Тизимни  ишончлилигини ҳисоблашда элемент умумий ишончлилик курсаткичига эга алоҳида қисм деб қаралади. Элемент ишончлилиги ҳисобларнинг бу босқичида маълум деб қаралади.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2992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3833B1D-8627-4FD5-8751-3B6F1CDF0BA0}"/>
              </a:ext>
            </a:extLst>
          </p:cNvPr>
          <p:cNvSpPr/>
          <p:nvPr/>
        </p:nvSpPr>
        <p:spPr>
          <a:xfrm>
            <a:off x="827584" y="764704"/>
            <a:ext cx="8064896" cy="5612177"/>
          </a:xfrm>
          <a:prstGeom prst="rect">
            <a:avLst/>
          </a:prstGeom>
        </p:spPr>
        <p:txBody>
          <a:bodyPr wrap="square">
            <a:spAutoFit/>
          </a:bodyPr>
          <a:lstStyle/>
          <a:p>
            <a:pPr algn="just">
              <a:lnSpc>
                <a:spcPct val="107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Бу ерда ҳам ишончлилик  назарияси буйича купгина  адабиётлардаги каби элемент тушунчаси шартли равишда қабул қилинган. Масалан, суғориш мажмуаси ишончлилигини таҳлил қилишда элемент деб бутун бошли сув олиш иншоотлари тугуни, тиндиргич, бош канал ва ш.к. ларни, сув олиш иншоотлари тугуни ишончлилигини таҳлил қилишда эса уни ташкил этувчи боғламларини, боғламни узини таҳлилида - унинг алоҳида элементларини олиш мумкин.</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Соз ҳолати</a:t>
            </a:r>
            <a:r>
              <a:rPr lang="uz-Cyrl-UZ" sz="1600" dirty="0">
                <a:latin typeface="Times New Roman" panose="02020603050405020304" pitchFamily="18" charset="0"/>
                <a:ea typeface="Calibri" panose="020F0502020204030204" pitchFamily="34" charset="0"/>
                <a:cs typeface="Times New Roman" panose="02020603050405020304" pitchFamily="18" charset="0"/>
              </a:rPr>
              <a:t> – тизимнинг вақт ичида барча асосий ва иккинчи даражали элементлари учун барча талабларни меъёрда бажариш ҳолатидир.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Носоз ҳолати</a:t>
            </a:r>
            <a:r>
              <a:rPr lang="uz-Cyrl-UZ" sz="1600" dirty="0">
                <a:latin typeface="Times New Roman" panose="02020603050405020304" pitchFamily="18" charset="0"/>
                <a:ea typeface="Calibri" panose="020F0502020204030204" pitchFamily="34" charset="0"/>
                <a:cs typeface="Times New Roman" panose="02020603050405020304" pitchFamily="18" charset="0"/>
              </a:rPr>
              <a:t> – тизимнинг вақт ичида барча асосий ва иккинчи даражали элементлари учун қуйилаётган эксплуатация талабларидан бирортаси бажарилмай қолган ҳолатини тушуниш лозим. Носозлик деганда тизимнинг техникавий хужжатларда курсатилган параметрлар асосида кузда тутилган функцияларни бажараолмаслик хусусияти тушунилади.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Ишлаш қобилияти</a:t>
            </a:r>
            <a:r>
              <a:rPr lang="uz-Cyrl-UZ" sz="1600" dirty="0">
                <a:latin typeface="Times New Roman" panose="02020603050405020304" pitchFamily="18" charset="0"/>
                <a:ea typeface="Calibri" panose="020F0502020204030204" pitchFamily="34" charset="0"/>
                <a:cs typeface="Times New Roman" panose="02020603050405020304" pitchFamily="18" charset="0"/>
              </a:rPr>
              <a:t> – тизимнинг белгиланган функцияларни нормал бажарилишини тавсифловчи фақат асосий параметрларга нисбатан тизим учун урнатилган барча талабларга айнан шу вақт ичида жавоб берадиган ҳолатидир. Соз ҳолати ишлаш қобилиятини ҳам уз ичига олади.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Дефект</a:t>
            </a:r>
            <a:r>
              <a:rPr lang="uz-Cyrl-UZ" sz="1600" dirty="0">
                <a:latin typeface="Times New Roman" panose="02020603050405020304" pitchFamily="18" charset="0"/>
                <a:ea typeface="Calibri" panose="020F0502020204030204" pitchFamily="34" charset="0"/>
                <a:cs typeface="Times New Roman" panose="02020603050405020304" pitchFamily="18" charset="0"/>
              </a:rPr>
              <a:t> (икки</a:t>
            </a:r>
            <a:r>
              <a:rPr lang="uz-Latn-UZ" sz="1600" dirty="0">
                <a:latin typeface="Times New Roman" panose="02020603050405020304" pitchFamily="18" charset="0"/>
                <a:ea typeface="Calibri" panose="020F0502020204030204" pitchFamily="34" charset="0"/>
                <a:cs typeface="Times New Roman" panose="02020603050405020304" pitchFamily="18" charset="0"/>
              </a:rPr>
              <a:t>нчи даражали </a:t>
            </a:r>
            <a:r>
              <a:rPr lang="uz-Cyrl-UZ" sz="1600" dirty="0">
                <a:latin typeface="Times New Roman" panose="02020603050405020304" pitchFamily="18" charset="0"/>
                <a:ea typeface="Calibri" panose="020F0502020204030204" pitchFamily="34" charset="0"/>
                <a:cs typeface="Times New Roman" panose="02020603050405020304" pitchFamily="18" charset="0"/>
              </a:rPr>
              <a:t>носозлик) деб буюмнинг нормал ҳолатини шундай ёмонлашувига айтиладики, бу ҳолат узининг асосий функциясини бажаришга таъсир утказмайди (халақит бермайди, тусқинлик қилаолмайди).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87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0459CEA-D564-4D93-93F9-9F6C18958895}"/>
              </a:ext>
            </a:extLst>
          </p:cNvPr>
          <p:cNvSpPr>
            <a:spLocks noGrp="1"/>
          </p:cNvSpPr>
          <p:nvPr>
            <p:ph type="title"/>
          </p:nvPr>
        </p:nvSpPr>
        <p:spPr>
          <a:xfrm>
            <a:off x="1277400" y="287778"/>
            <a:ext cx="7471064" cy="979563"/>
          </a:xfrm>
        </p:spPr>
        <p:txBody>
          <a:bodyPr>
            <a:normAutofit fontScale="90000"/>
          </a:bodyPr>
          <a:lstStyle/>
          <a:p>
            <a:r>
              <a:rPr lang="en-US" b="1" dirty="0">
                <a:latin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Техноген омиллар</a:t>
            </a:r>
            <a:br>
              <a:rPr lang="ru-RU" dirty="0">
                <a:latin typeface="Times New Roman" panose="02020603050405020304" pitchFamily="18" charset="0"/>
                <a:cs typeface="Times New Roman" panose="02020603050405020304" pitchFamily="18" charset="0"/>
              </a:rPr>
            </a:br>
            <a:endParaRPr lang="ru-RU" dirty="0"/>
          </a:p>
        </p:txBody>
      </p:sp>
      <p:cxnSp>
        <p:nvCxnSpPr>
          <p:cNvPr id="8" name="Прямая со стрелкой 7">
            <a:extLst>
              <a:ext uri="{FF2B5EF4-FFF2-40B4-BE49-F238E27FC236}">
                <a16:creationId xmlns:a16="http://schemas.microsoft.com/office/drawing/2014/main" id="{0267030A-B671-4280-8DD4-A40F6D717854}"/>
              </a:ext>
            </a:extLst>
          </p:cNvPr>
          <p:cNvCxnSpPr>
            <a:cxnSpLocks/>
            <a:stCxn id="3" idx="1"/>
          </p:cNvCxnSpPr>
          <p:nvPr/>
        </p:nvCxnSpPr>
        <p:spPr>
          <a:xfrm flipH="1">
            <a:off x="1698510" y="2346519"/>
            <a:ext cx="1523086" cy="19199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Прямая со стрелкой 10">
            <a:extLst>
              <a:ext uri="{FF2B5EF4-FFF2-40B4-BE49-F238E27FC236}">
                <a16:creationId xmlns:a16="http://schemas.microsoft.com/office/drawing/2014/main" id="{C69F3967-C9F6-49EC-998F-C436F5871583}"/>
              </a:ext>
            </a:extLst>
          </p:cNvPr>
          <p:cNvCxnSpPr>
            <a:cxnSpLocks/>
            <a:stCxn id="3" idx="2"/>
          </p:cNvCxnSpPr>
          <p:nvPr/>
        </p:nvCxnSpPr>
        <p:spPr>
          <a:xfrm>
            <a:off x="4586587" y="3291732"/>
            <a:ext cx="27739" cy="9747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Прямая со стрелкой 13">
            <a:extLst>
              <a:ext uri="{FF2B5EF4-FFF2-40B4-BE49-F238E27FC236}">
                <a16:creationId xmlns:a16="http://schemas.microsoft.com/office/drawing/2014/main" id="{E7B6DACD-7D47-4318-9ADE-2D360F277CB0}"/>
              </a:ext>
            </a:extLst>
          </p:cNvPr>
          <p:cNvCxnSpPr>
            <a:cxnSpLocks/>
            <a:stCxn id="3" idx="3"/>
          </p:cNvCxnSpPr>
          <p:nvPr/>
        </p:nvCxnSpPr>
        <p:spPr>
          <a:xfrm>
            <a:off x="5951578" y="2346519"/>
            <a:ext cx="1734649" cy="19199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Табличка 2">
            <a:extLst>
              <a:ext uri="{FF2B5EF4-FFF2-40B4-BE49-F238E27FC236}">
                <a16:creationId xmlns:a16="http://schemas.microsoft.com/office/drawing/2014/main" id="{3F269519-7AEF-4417-ABC6-26679C9A23AD}"/>
              </a:ext>
            </a:extLst>
          </p:cNvPr>
          <p:cNvSpPr/>
          <p:nvPr/>
        </p:nvSpPr>
        <p:spPr>
          <a:xfrm>
            <a:off x="3221596" y="1401306"/>
            <a:ext cx="2729982" cy="1890426"/>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Техноген омиллар</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Табличка 16">
            <a:extLst>
              <a:ext uri="{FF2B5EF4-FFF2-40B4-BE49-F238E27FC236}">
                <a16:creationId xmlns:a16="http://schemas.microsoft.com/office/drawing/2014/main" id="{FB9210FE-7D4F-40AF-AFBF-720B203FB407}"/>
              </a:ext>
            </a:extLst>
          </p:cNvPr>
          <p:cNvSpPr/>
          <p:nvPr/>
        </p:nvSpPr>
        <p:spPr>
          <a:xfrm>
            <a:off x="121956" y="4266456"/>
            <a:ext cx="2729982" cy="1890426"/>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лойихавий-технологик</a:t>
            </a:r>
            <a:endPar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Табличка 17">
            <a:extLst>
              <a:ext uri="{FF2B5EF4-FFF2-40B4-BE49-F238E27FC236}">
                <a16:creationId xmlns:a16="http://schemas.microsoft.com/office/drawing/2014/main" id="{20809314-847C-4E83-857D-63A856637B15}"/>
              </a:ext>
            </a:extLst>
          </p:cNvPr>
          <p:cNvSpPr/>
          <p:nvPr/>
        </p:nvSpPr>
        <p:spPr>
          <a:xfrm>
            <a:off x="3221596" y="4266456"/>
            <a:ext cx="2729982" cy="1890426"/>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қурилиш-технологик</a:t>
            </a:r>
            <a:endPar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Табличка 18">
            <a:extLst>
              <a:ext uri="{FF2B5EF4-FFF2-40B4-BE49-F238E27FC236}">
                <a16:creationId xmlns:a16="http://schemas.microsoft.com/office/drawing/2014/main" id="{CC478705-F203-4A3D-B1CA-03A46AE45190}"/>
              </a:ext>
            </a:extLst>
          </p:cNvPr>
          <p:cNvSpPr/>
          <p:nvPr/>
        </p:nvSpPr>
        <p:spPr>
          <a:xfrm>
            <a:off x="6321236" y="4266456"/>
            <a:ext cx="2729982" cy="1890426"/>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эксплуатация-технологик  омиллар</a:t>
            </a:r>
            <a:endPar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19894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644C124-05F9-4B44-A8B5-96BBFF7BC690}"/>
              </a:ext>
            </a:extLst>
          </p:cNvPr>
          <p:cNvSpPr/>
          <p:nvPr/>
        </p:nvSpPr>
        <p:spPr>
          <a:xfrm>
            <a:off x="827584" y="332656"/>
            <a:ext cx="8136904" cy="6666056"/>
          </a:xfrm>
          <a:prstGeom prst="rect">
            <a:avLst/>
          </a:prstGeom>
        </p:spPr>
        <p:txBody>
          <a:bodyPr wrap="square">
            <a:spAutoFit/>
          </a:bodyPr>
          <a:lstStyle/>
          <a:p>
            <a:pPr algn="just">
              <a:lnSpc>
                <a:spcPct val="107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Ишончлилик назариясида ишдан чиқиш деганда йул қуйилмайдиган чегаравий ҳолатлардан бири содир булган ҳолат тушунилади; бу ҳодиса руй берганда тизим қисман ёки тулиқ уз ишлаш қобилиятини йуқотади. Ишдан чиқишлар турлича - ишга тушиш даврида, тусатдан ва эскириш туфайли булиши мумкин.</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Тизим чидамлилигининг асосий курсатгичлари булиб,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техник ресурс </a:t>
            </a:r>
            <a:r>
              <a:rPr lang="uz-Cyrl-UZ" sz="1600" dirty="0">
                <a:latin typeface="Times New Roman" panose="02020603050405020304" pitchFamily="18" charset="0"/>
                <a:ea typeface="Calibri" panose="020F0502020204030204" pitchFamily="34" charset="0"/>
                <a:cs typeface="Times New Roman" panose="02020603050405020304" pitchFamily="18" charset="0"/>
              </a:rPr>
              <a:t>ва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 тизимни хизмат қилиш муддати </a:t>
            </a:r>
            <a:r>
              <a:rPr lang="uz-Cyrl-UZ" sz="1600" dirty="0">
                <a:latin typeface="Times New Roman" panose="02020603050405020304" pitchFamily="18" charset="0"/>
                <a:ea typeface="Calibri" panose="020F0502020204030204" pitchFamily="34" charset="0"/>
                <a:cs typeface="Times New Roman" panose="02020603050405020304" pitchFamily="18" charset="0"/>
              </a:rPr>
              <a:t>ҳисобланади.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Техник ресурс</a:t>
            </a:r>
            <a:r>
              <a:rPr lang="uz-Cyrl-UZ" sz="1600" dirty="0">
                <a:latin typeface="Times New Roman" panose="02020603050405020304" pitchFamily="18" charset="0"/>
                <a:ea typeface="Calibri" panose="020F0502020204030204" pitchFamily="34" charset="0"/>
                <a:cs typeface="Times New Roman" panose="02020603050405020304" pitchFamily="18" charset="0"/>
              </a:rPr>
              <a:t> деб тизимнинг фойдаланиш даврида уни бузилишга ёки бошқа чегаравий ҳолатга қадар ишлаган вақти йиғиндисига айтилади, техник ресурс – бу тизимни бутун хизмат курсатиш давридаги ҳақиқий ишлаган вақтидир.</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Хизмат қилиш муддати </a:t>
            </a:r>
            <a:r>
              <a:rPr lang="uz-Cyrl-UZ" sz="1600" dirty="0">
                <a:latin typeface="Times New Roman" panose="02020603050405020304" pitchFamily="18" charset="0"/>
                <a:ea typeface="Calibri" panose="020F0502020204030204" pitchFamily="34" charset="0"/>
                <a:cs typeface="Times New Roman" panose="02020603050405020304" pitchFamily="18" charset="0"/>
              </a:rPr>
              <a:t>– фойдаланиш даврининг бузилишга ёки бошқа чегаравий ҳолатга қадар булган тақвимий давомийлиги ҳисобланади.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Тизимнинг хизмат қилиш муддати унинг вазифасидан ва келиб чиқиб меъёрий хужжатлар ва бошқа маълумотлар асосида белгиланади.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Бошланғич ишдан чиқмаслик (бузилмаслик)</a:t>
            </a:r>
            <a:r>
              <a:rPr lang="uz-Cyrl-UZ" sz="1600" dirty="0">
                <a:latin typeface="Times New Roman" panose="02020603050405020304" pitchFamily="18" charset="0"/>
                <a:ea typeface="Calibri" panose="020F0502020204030204" pitchFamily="34" charset="0"/>
                <a:cs typeface="Times New Roman" panose="02020603050405020304" pitchFamily="18" charset="0"/>
              </a:rPr>
              <a:t> деб тизимнинг ишлаш даврини бошланишида, бунёд этиш ёки синаш пайтида рухсат этилмайдиган чегаравий деформацияларга дучор бўлмаслигига айтилади. Бу катталик билан қурилиш ва эксплуатация даврини бошланишида турли хил гидротехника иншоотларининг элементлари ва конструкцияларини мустаҳкамлиги, турғунлигини тусатдан ишдан чиқиш (бузилиш) эҳтимоллиги тавсифланади. Зарур бошланғич ишдан чиқмаслик (бузилмаслик) тегишли равишда маълум бир ортиқча миқдор, заҳира коэффициенти  танлаш  билан таъминланади.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Ишончлилик назариясида қараб чиқилганлардан ташқари, яна бир қанча тушунчалар мавжуд. Ишончлиликни оширишнинг энг самарали восита-ларидан бири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резерв (заҳира)</a:t>
            </a: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киритиш </a:t>
            </a:r>
            <a:r>
              <a:rPr lang="uz-Cyrl-UZ" sz="1600" dirty="0">
                <a:latin typeface="Times New Roman" panose="02020603050405020304" pitchFamily="18" charset="0"/>
                <a:ea typeface="Calibri" panose="020F0502020204030204" pitchFamily="34" charset="0"/>
                <a:cs typeface="Times New Roman" panose="02020603050405020304" pitchFamily="18" charset="0"/>
              </a:rPr>
              <a:t>ҳисобланади.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3652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5701D6D-BBFE-4AA4-B746-F8265B53D647}"/>
              </a:ext>
            </a:extLst>
          </p:cNvPr>
          <p:cNvSpPr/>
          <p:nvPr/>
        </p:nvSpPr>
        <p:spPr>
          <a:xfrm>
            <a:off x="827584" y="404664"/>
            <a:ext cx="7848872" cy="5612177"/>
          </a:xfrm>
          <a:prstGeom prst="rect">
            <a:avLst/>
          </a:prstGeom>
        </p:spPr>
        <p:txBody>
          <a:bodyPr wrap="square">
            <a:spAutoFit/>
          </a:bodyPr>
          <a:lstStyle/>
          <a:p>
            <a:pPr algn="just">
              <a:lnSpc>
                <a:spcPct val="107000"/>
              </a:lnSpc>
              <a:spcAft>
                <a:spcPts val="0"/>
              </a:spcAft>
            </a:pPr>
            <a:r>
              <a:rPr lang="uz-Cyrl-UZ" sz="1600" b="1" dirty="0">
                <a:latin typeface="Times New Roman" panose="02020603050405020304" pitchFamily="18" charset="0"/>
                <a:ea typeface="Calibri" panose="020F0502020204030204" pitchFamily="34" charset="0"/>
                <a:cs typeface="Times New Roman" panose="02020603050405020304" pitchFamily="18" charset="0"/>
              </a:rPr>
              <a:t>Резерв киритиш</a:t>
            </a:r>
            <a:r>
              <a:rPr lang="uz-Cyrl-UZ" sz="1600" dirty="0">
                <a:latin typeface="Times New Roman" panose="02020603050405020304" pitchFamily="18" charset="0"/>
                <a:ea typeface="Calibri" panose="020F0502020204030204" pitchFamily="34" charset="0"/>
                <a:cs typeface="Times New Roman" panose="02020603050405020304" pitchFamily="18" charset="0"/>
              </a:rPr>
              <a:t> – қушимча маблағ, имкониятлар ҳисобига объект ишончлилигини ошириш услуби булиб, конструкцияни ишлаб чиқиш ёки фойдаланиш жараёнида кузда тутилган резервни (параллел равишда ёки асосий тизим ишдан чиққандан сунг) ишга тушириш билан амалга оширилади.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Резерв киритишнинг икки: умумий (тизимни бутунлай резервлаш) ва алоҳида (фақат элементлар орқали) услублар мавжуд. Резерв элемент ва тизимларни фойдаланишнинг барча даврида ёки асосийлари ишдан чиққанда киритиш мумкин. Резерв киритиш қамраб олиш катталигига кура-тизим, гуруҳ ва элементлар буйича, ишга тушириш буйича эса доимий ва урни алмашадиган турларга булинади.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Ишончлиликнинг мезони</a:t>
            </a:r>
            <a:r>
              <a:rPr lang="uz-Cyrl-UZ" sz="1600" dirty="0">
                <a:latin typeface="Times New Roman" panose="02020603050405020304" pitchFamily="18" charset="0"/>
                <a:ea typeface="Calibri" panose="020F0502020204030204" pitchFamily="34" charset="0"/>
                <a:cs typeface="Times New Roman" panose="02020603050405020304" pitchFamily="18" charset="0"/>
              </a:rPr>
              <a:t> деб турли хил элемент, тизимларнинг ишончлилиги баҳоланадиган улчам, курсатгич, ишончлиликнинг тавсифи деб эса тизим муайян элементининг ишончлилиги мезонининг миқдорий қиймати, катталигига айтилади.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Ишончлиликни асосий мезонлари иккита: тикланмайдиган элементларни ишончлилигини тавсифлайдиган ва тикланадиган элементларни ишонч-лигини тавсифлайдиган  гуруҳларга  булинади.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Тикланмайдиган</a:t>
            </a:r>
            <a:r>
              <a:rPr lang="uz-Cyrl-UZ" sz="1600" dirty="0">
                <a:latin typeface="Times New Roman" panose="02020603050405020304" pitchFamily="18" charset="0"/>
                <a:ea typeface="Calibri" panose="020F0502020204030204" pitchFamily="34" charset="0"/>
                <a:cs typeface="Times New Roman" panose="02020603050405020304" pitchFamily="18" charset="0"/>
              </a:rPr>
              <a:t> деб ўз вазифаси (функцияси)ни бажариш жараёнида таъмирланишга йўл қуймайдиган элемент (тизим) ларга,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тикланадиган</a:t>
            </a:r>
            <a:r>
              <a:rPr lang="uz-Cyrl-UZ" sz="1600" dirty="0">
                <a:latin typeface="Times New Roman" panose="02020603050405020304" pitchFamily="18" charset="0"/>
                <a:ea typeface="Calibri" panose="020F0502020204030204" pitchFamily="34" charset="0"/>
                <a:cs typeface="Times New Roman" panose="02020603050405020304" pitchFamily="18" charset="0"/>
              </a:rPr>
              <a:t> деб эса ўз вазифаси (функцияси) ни бажаришида тикланишга йўл қуядиган элемент (тизим) ларга айтилади.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Дастлабки тикланмайдиган элементлар ишончлилиги мезонларини куриб чиқамиз.</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005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7EA6332-7DB1-44EF-8B4D-E8CC5B60FB57}"/>
              </a:ext>
            </a:extLst>
          </p:cNvPr>
          <p:cNvPicPr>
            <a:picLocks noChangeAspect="1"/>
          </p:cNvPicPr>
          <p:nvPr/>
        </p:nvPicPr>
        <p:blipFill>
          <a:blip r:embed="rId2"/>
          <a:stretch>
            <a:fillRect/>
          </a:stretch>
        </p:blipFill>
        <p:spPr>
          <a:xfrm>
            <a:off x="827584" y="332656"/>
            <a:ext cx="7704856" cy="6624736"/>
          </a:xfrm>
          <a:prstGeom prst="rect">
            <a:avLst/>
          </a:prstGeom>
        </p:spPr>
      </p:pic>
    </p:spTree>
    <p:extLst>
      <p:ext uri="{BB962C8B-B14F-4D97-AF65-F5344CB8AC3E}">
        <p14:creationId xmlns:p14="http://schemas.microsoft.com/office/powerpoint/2010/main" val="1081988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0B1F52E-CF0E-47B1-8D45-9E7890EF8210}"/>
              </a:ext>
            </a:extLst>
          </p:cNvPr>
          <p:cNvSpPr/>
          <p:nvPr/>
        </p:nvSpPr>
        <p:spPr>
          <a:xfrm>
            <a:off x="683568" y="260648"/>
            <a:ext cx="7992888" cy="6139117"/>
          </a:xfrm>
          <a:prstGeom prst="rect">
            <a:avLst/>
          </a:prstGeom>
        </p:spPr>
        <p:txBody>
          <a:bodyPr wrap="square">
            <a:spAutoFit/>
          </a:bodyPr>
          <a:lstStyle/>
          <a:p>
            <a:pPr algn="ctr">
              <a:lnSpc>
                <a:spcPct val="107000"/>
              </a:lnSpc>
              <a:spcAft>
                <a:spcPts val="0"/>
              </a:spcAft>
            </a:pPr>
            <a:r>
              <a:rPr lang="uz-Cyrl-UZ" sz="1600" b="1" spc="20" dirty="0">
                <a:latin typeface="Times New Roman" panose="02020603050405020304" pitchFamily="18" charset="0"/>
                <a:ea typeface="PMingLiU" panose="02020500000000000000" pitchFamily="18" charset="-120"/>
                <a:cs typeface="Times New Roman" panose="02020603050405020304" pitchFamily="18" charset="0"/>
              </a:rPr>
              <a:t>Гидротехника иншоотлари иншончлилигини оширишдаги муаммолар</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spcAft>
                <a:spcPts val="0"/>
              </a:spcAft>
            </a:pPr>
            <a:r>
              <a:rPr lang="uz-Cyrl-UZ" sz="1600" b="1" spc="20" dirty="0">
                <a:latin typeface="Times New Roman" panose="02020603050405020304" pitchFamily="18" charset="0"/>
                <a:ea typeface="PMingLiU" panose="02020500000000000000" pitchFamily="18" charset="-12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Кўпчилик гидротехника иншоотларидан 40 ва ундан ортиқ йиллар давомида фойдаланиб келиниши натижасида  хавфсизлик ва фойдаланиш қоида ва йуриқномаларидан келиб чиқадиган талабларни уз вақтида, сифатли ва тулиқ бажарилишини талаб этади.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Гидротехника иншоотларидан узоқ муддатлар давомида фойдаланиб келиниши натижасида уларда жойлашган қурилмаларни, ускуналарни, жиҳозларни эскиришига, иншоотларнинг лойиҳалари буйича белгиланган курсаткичларни ўзгаришига сабаб бўлмоқда. Бундай ҳолатни янада ҳам кескинлашига асосий сабаблардан бири, бу гидротехника иншоотларнинг хавф-сизлигига оид қонун ва қонун ости ҳужжатларидан келиб чиқадиган қуйидаги талабларни тулиқ бажарилмаслиги билан боғлиқлигини курсатмоқда: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630555" algn="l"/>
              </a:tabLs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1) гидротехника иншоотларини жойлаштириш, лойиҳалаштириш, уларни қуриш ва реконструкция қилиш лойиҳаларини келишиб олишда давлат назоратини амалга оширувчи махсус ваколатли органлар билан келишиш буйича талабларни янада такомиллаштириш тақоза этмоқда;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2) бир қатор гидротехника иншоотларида назорат-улчаш ускуналарини ишдан чиқиши ёки эскириши оқибатида мунтазам олиб борилиши лозим булган натура-кузатиш ишларни тулиқ ва тегишли тартибда олиб борилмаслиги;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3) кўпчилик гидротехника иншоотларида маблағларнинг танқислиги туфайли авария ҳолатларини олдини олиш учун мулжалланган заҳира материаллари тўлиқ жамланмаганлиги;</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5047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FA3B58F-258F-47A7-88D8-1985C2E99A69}"/>
              </a:ext>
            </a:extLst>
          </p:cNvPr>
          <p:cNvSpPr/>
          <p:nvPr/>
        </p:nvSpPr>
        <p:spPr>
          <a:xfrm>
            <a:off x="755576" y="1196752"/>
            <a:ext cx="7920880" cy="3240952"/>
          </a:xfrm>
          <a:prstGeom prst="rect">
            <a:avLst/>
          </a:prstGeom>
        </p:spPr>
        <p:txBody>
          <a:bodyPr wrap="square">
            <a:spAutoFit/>
          </a:bodyPr>
          <a:lstStyle/>
          <a:p>
            <a:pPr indent="450215" algn="just">
              <a:lnSpc>
                <a:spcPct val="107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4) бир қатор ҳолатларда гидротехника иншоотларидан фойдаланиш ходимларнинг малакалари талаб даражасида эмаслиги;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5) сойларда, каналларда ноқонуний карьерлик фаолиятларини ҳамда қирғоқ буйи минтақаларида ноқонуний қурилиш ишларини олиб борилиши натижасида  бир қатор гидротехника иншоотларига жиддий зиён етказиб келиниши;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6) электрэнергияни мунтазам огоҳлантиришсиз учирилиши натижасида насос станцияларда авария ҳолатларини юзага келиши.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42265" algn="just">
              <a:lnSpc>
                <a:spcPct val="107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Бу ҳолатлар бир томондан катта моддий зиёнларни келиб чиқишига сабаб бўлиши, иккинчи томонидан иншоотларни узлуксиз ва кафолатли фойдаланишга салбий таъсир этиши ва энг оғир оқибат – гидротехника иншоотларида авария хавфларини кескинлашига олиб келиши мумкин.</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99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3157857-E6BE-43A7-B3C9-DE34C1CF048D}"/>
              </a:ext>
            </a:extLst>
          </p:cNvPr>
          <p:cNvPicPr>
            <a:picLocks noChangeAspect="1"/>
          </p:cNvPicPr>
          <p:nvPr/>
        </p:nvPicPr>
        <p:blipFill>
          <a:blip r:embed="rId2"/>
          <a:stretch>
            <a:fillRect/>
          </a:stretch>
        </p:blipFill>
        <p:spPr>
          <a:xfrm>
            <a:off x="515248" y="332656"/>
            <a:ext cx="8396533" cy="6408712"/>
          </a:xfrm>
          <a:prstGeom prst="rect">
            <a:avLst/>
          </a:prstGeom>
        </p:spPr>
      </p:pic>
    </p:spTree>
    <p:extLst>
      <p:ext uri="{BB962C8B-B14F-4D97-AF65-F5344CB8AC3E}">
        <p14:creationId xmlns:p14="http://schemas.microsoft.com/office/powerpoint/2010/main" val="1059772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9E439C0-4BC5-45A6-9D94-2B24C70BC500}"/>
              </a:ext>
            </a:extLst>
          </p:cNvPr>
          <p:cNvPicPr>
            <a:picLocks noChangeAspect="1"/>
          </p:cNvPicPr>
          <p:nvPr/>
        </p:nvPicPr>
        <p:blipFill>
          <a:blip r:embed="rId2"/>
          <a:stretch>
            <a:fillRect/>
          </a:stretch>
        </p:blipFill>
        <p:spPr>
          <a:xfrm>
            <a:off x="28792" y="692696"/>
            <a:ext cx="9192183" cy="5792160"/>
          </a:xfrm>
          <a:prstGeom prst="rect">
            <a:avLst/>
          </a:prstGeom>
        </p:spPr>
      </p:pic>
    </p:spTree>
    <p:extLst>
      <p:ext uri="{BB962C8B-B14F-4D97-AF65-F5344CB8AC3E}">
        <p14:creationId xmlns:p14="http://schemas.microsoft.com/office/powerpoint/2010/main" val="795504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9AEBBF5-CFD1-4667-A9DA-60737593B6FB}"/>
              </a:ext>
            </a:extLst>
          </p:cNvPr>
          <p:cNvPicPr>
            <a:picLocks noChangeAspect="1"/>
          </p:cNvPicPr>
          <p:nvPr/>
        </p:nvPicPr>
        <p:blipFill>
          <a:blip r:embed="rId2"/>
          <a:stretch>
            <a:fillRect/>
          </a:stretch>
        </p:blipFill>
        <p:spPr>
          <a:xfrm>
            <a:off x="467544" y="434274"/>
            <a:ext cx="10332640" cy="5989451"/>
          </a:xfrm>
          <a:prstGeom prst="rect">
            <a:avLst/>
          </a:prstGeom>
        </p:spPr>
      </p:pic>
    </p:spTree>
    <p:extLst>
      <p:ext uri="{BB962C8B-B14F-4D97-AF65-F5344CB8AC3E}">
        <p14:creationId xmlns:p14="http://schemas.microsoft.com/office/powerpoint/2010/main" val="1814781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940AC11-2E20-4711-9254-A03F08178FE5}"/>
              </a:ext>
            </a:extLst>
          </p:cNvPr>
          <p:cNvPicPr>
            <a:picLocks noChangeAspect="1"/>
          </p:cNvPicPr>
          <p:nvPr/>
        </p:nvPicPr>
        <p:blipFill>
          <a:blip r:embed="rId2"/>
          <a:stretch>
            <a:fillRect/>
          </a:stretch>
        </p:blipFill>
        <p:spPr>
          <a:xfrm>
            <a:off x="107504" y="260648"/>
            <a:ext cx="10323892" cy="6068821"/>
          </a:xfrm>
          <a:prstGeom prst="rect">
            <a:avLst/>
          </a:prstGeom>
        </p:spPr>
      </p:pic>
    </p:spTree>
    <p:extLst>
      <p:ext uri="{BB962C8B-B14F-4D97-AF65-F5344CB8AC3E}">
        <p14:creationId xmlns:p14="http://schemas.microsoft.com/office/powerpoint/2010/main" val="3198424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E9FEFD0-659E-440C-94F7-09487A4E9A4B}"/>
              </a:ext>
            </a:extLst>
          </p:cNvPr>
          <p:cNvPicPr>
            <a:picLocks noChangeAspect="1"/>
          </p:cNvPicPr>
          <p:nvPr/>
        </p:nvPicPr>
        <p:blipFill>
          <a:blip r:embed="rId2"/>
          <a:stretch>
            <a:fillRect/>
          </a:stretch>
        </p:blipFill>
        <p:spPr>
          <a:xfrm>
            <a:off x="107504" y="384693"/>
            <a:ext cx="9829728" cy="6088614"/>
          </a:xfrm>
          <a:prstGeom prst="rect">
            <a:avLst/>
          </a:prstGeom>
        </p:spPr>
      </p:pic>
    </p:spTree>
    <p:extLst>
      <p:ext uri="{BB962C8B-B14F-4D97-AF65-F5344CB8AC3E}">
        <p14:creationId xmlns:p14="http://schemas.microsoft.com/office/powerpoint/2010/main" val="284111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Oval 105">
            <a:extLst>
              <a:ext uri="{FF2B5EF4-FFF2-40B4-BE49-F238E27FC236}">
                <a16:creationId xmlns:a16="http://schemas.microsoft.com/office/drawing/2014/main" id="{3B24A3DC-3BB4-4F14-B399-ED8FA88E0A9D}"/>
              </a:ext>
            </a:extLst>
          </p:cNvPr>
          <p:cNvSpPr>
            <a:spLocks noChangeArrowheads="1"/>
          </p:cNvSpPr>
          <p:nvPr/>
        </p:nvSpPr>
        <p:spPr bwMode="auto">
          <a:xfrm>
            <a:off x="3347864" y="702092"/>
            <a:ext cx="3096344" cy="1941090"/>
          </a:xfrm>
          <a:prstGeom prst="ellipse">
            <a:avLst/>
          </a:prstGeom>
          <a:solidFill>
            <a:srgbClr val="00FFFF"/>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Лойихавий – технологик омиллар</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196" name="Oval 93">
            <a:extLst>
              <a:ext uri="{FF2B5EF4-FFF2-40B4-BE49-F238E27FC236}">
                <a16:creationId xmlns:a16="http://schemas.microsoft.com/office/drawing/2014/main" id="{64BDAF9A-4587-4067-A3C4-FFAC2200EAC7}"/>
              </a:ext>
            </a:extLst>
          </p:cNvPr>
          <p:cNvSpPr>
            <a:spLocks noChangeArrowheads="1"/>
          </p:cNvSpPr>
          <p:nvPr/>
        </p:nvSpPr>
        <p:spPr bwMode="auto">
          <a:xfrm>
            <a:off x="179512" y="2146549"/>
            <a:ext cx="2961857" cy="1858516"/>
          </a:xfrm>
          <a:prstGeom prst="ellipse">
            <a:avLst/>
          </a:prstGeom>
          <a:solidFill>
            <a:srgbClr val="00FFFF"/>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гидротехника  объектлари учун  иншоотларни  конструктив  хусусиятлари</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8201" name="AutoShape 88">
            <a:extLst>
              <a:ext uri="{FF2B5EF4-FFF2-40B4-BE49-F238E27FC236}">
                <a16:creationId xmlns:a16="http://schemas.microsoft.com/office/drawing/2014/main" id="{11648CCF-31FD-4C49-80AB-B8BB79097F17}"/>
              </a:ext>
            </a:extLst>
          </p:cNvPr>
          <p:cNvCxnSpPr>
            <a:cxnSpLocks noChangeShapeType="1"/>
            <a:endCxn id="8202" idx="0"/>
          </p:cNvCxnSpPr>
          <p:nvPr/>
        </p:nvCxnSpPr>
        <p:spPr bwMode="auto">
          <a:xfrm>
            <a:off x="5436096" y="2350743"/>
            <a:ext cx="1423055" cy="223552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02" name="Oval 87">
            <a:extLst>
              <a:ext uri="{FF2B5EF4-FFF2-40B4-BE49-F238E27FC236}">
                <a16:creationId xmlns:a16="http://schemas.microsoft.com/office/drawing/2014/main" id="{AEA2B693-1B2E-41D2-9E75-16AF1EABCA3B}"/>
              </a:ext>
            </a:extLst>
          </p:cNvPr>
          <p:cNvSpPr>
            <a:spLocks noChangeArrowheads="1"/>
          </p:cNvSpPr>
          <p:nvPr/>
        </p:nvSpPr>
        <p:spPr bwMode="auto">
          <a:xfrm>
            <a:off x="5185861" y="4586266"/>
            <a:ext cx="3346580" cy="2083094"/>
          </a:xfrm>
          <a:prstGeom prst="ellipse">
            <a:avLst/>
          </a:prstGeom>
          <a:solidFill>
            <a:srgbClr val="00FFFF"/>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Материал, грунт, фильтрация, цементация, қоплама, дренаж ёрдамида хавфсизлигини ошириш</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8204" name="AutoShape 94">
            <a:extLst>
              <a:ext uri="{FF2B5EF4-FFF2-40B4-BE49-F238E27FC236}">
                <a16:creationId xmlns:a16="http://schemas.microsoft.com/office/drawing/2014/main" id="{509E5241-F0CB-423A-B161-5E6C7068FA26}"/>
              </a:ext>
            </a:extLst>
          </p:cNvPr>
          <p:cNvCxnSpPr>
            <a:cxnSpLocks noChangeShapeType="1"/>
            <a:endCxn id="8196" idx="0"/>
          </p:cNvCxnSpPr>
          <p:nvPr/>
        </p:nvCxnSpPr>
        <p:spPr bwMode="auto">
          <a:xfrm flipH="1">
            <a:off x="1660441" y="1893094"/>
            <a:ext cx="1813964" cy="2534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9" name="WordArt 3">
            <a:extLst>
              <a:ext uri="{FF2B5EF4-FFF2-40B4-BE49-F238E27FC236}">
                <a16:creationId xmlns:a16="http://schemas.microsoft.com/office/drawing/2014/main" id="{D4C212DF-D0C0-4524-908C-F3C3E6E2C2F6}"/>
              </a:ext>
            </a:extLst>
          </p:cNvPr>
          <p:cNvSpPr>
            <a:spLocks noChangeArrowheads="1" noChangeShapeType="1" noTextEdit="1"/>
          </p:cNvSpPr>
          <p:nvPr/>
        </p:nvSpPr>
        <p:spPr bwMode="auto">
          <a:xfrm>
            <a:off x="0" y="0"/>
            <a:ext cx="3214688" cy="1143000"/>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3600" b="1" i="0" u="none" strike="noStrike" kern="10" cap="none" spc="0" normalizeH="0" baseline="0" noProof="0" dirty="0">
              <a:ln w="9525">
                <a:solidFill>
                  <a:prstClr val="black"/>
                </a:solidFill>
                <a:round/>
                <a:headEnd/>
                <a:tailEnd/>
              </a:ln>
              <a:gradFill rotWithShape="1">
                <a:gsLst>
                  <a:gs pos="0">
                    <a:srgbClr val="FF0000"/>
                  </a:gs>
                  <a:gs pos="100000">
                    <a:srgbClr val="760000"/>
                  </a:gs>
                </a:gsLst>
                <a:lin ang="5400000" scaled="1"/>
              </a:gradFill>
              <a:effectLst>
                <a:outerShdw dist="563972" dir="14049741" sx="125000" sy="125000" algn="tl" rotWithShape="0">
                  <a:srgbClr val="C7DFD3">
                    <a:alpha val="79999"/>
                  </a:srgbClr>
                </a:outerShdw>
              </a:effectLst>
              <a:uLnTx/>
              <a:uFillTx/>
              <a:latin typeface="Century Gothic"/>
              <a:ea typeface="+mn-ea"/>
              <a:cs typeface="Times New Roman" panose="02020603050405020304" pitchFamily="18" charset="0"/>
            </a:endParaRPr>
          </a:p>
        </p:txBody>
      </p:sp>
      <p:cxnSp>
        <p:nvCxnSpPr>
          <p:cNvPr id="31" name="AutoShape 88">
            <a:extLst>
              <a:ext uri="{FF2B5EF4-FFF2-40B4-BE49-F238E27FC236}">
                <a16:creationId xmlns:a16="http://schemas.microsoft.com/office/drawing/2014/main" id="{D1671CC7-9642-45B8-AD6F-ADE2ACD06B66}"/>
              </a:ext>
            </a:extLst>
          </p:cNvPr>
          <p:cNvCxnSpPr>
            <a:cxnSpLocks noChangeShapeType="1"/>
          </p:cNvCxnSpPr>
          <p:nvPr/>
        </p:nvCxnSpPr>
        <p:spPr bwMode="auto">
          <a:xfrm flipH="1">
            <a:off x="3141369" y="2416592"/>
            <a:ext cx="1430631" cy="21696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2" name="Oval 87">
            <a:extLst>
              <a:ext uri="{FF2B5EF4-FFF2-40B4-BE49-F238E27FC236}">
                <a16:creationId xmlns:a16="http://schemas.microsoft.com/office/drawing/2014/main" id="{0A170553-0E40-4D07-96EA-DF6867738F52}"/>
              </a:ext>
            </a:extLst>
          </p:cNvPr>
          <p:cNvSpPr>
            <a:spLocks noChangeArrowheads="1"/>
          </p:cNvSpPr>
          <p:nvPr/>
        </p:nvSpPr>
        <p:spPr bwMode="auto">
          <a:xfrm>
            <a:off x="899592" y="4424760"/>
            <a:ext cx="3240360" cy="1673914"/>
          </a:xfrm>
          <a:prstGeom prst="ellipse">
            <a:avLst/>
          </a:prstGeom>
          <a:solidFill>
            <a:srgbClr val="00FFFF"/>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лойихалаш ва  реконструкция  ишларида  йул қуйилган  хатолар</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7" name="AutoShape 88">
            <a:extLst>
              <a:ext uri="{FF2B5EF4-FFF2-40B4-BE49-F238E27FC236}">
                <a16:creationId xmlns:a16="http://schemas.microsoft.com/office/drawing/2014/main" id="{F60B2E29-FA7A-4909-9B11-0F03A03F6D4C}"/>
              </a:ext>
            </a:extLst>
          </p:cNvPr>
          <p:cNvCxnSpPr>
            <a:cxnSpLocks noChangeShapeType="1"/>
            <a:stCxn id="8195" idx="6"/>
            <a:endCxn id="38" idx="0"/>
          </p:cNvCxnSpPr>
          <p:nvPr/>
        </p:nvCxnSpPr>
        <p:spPr bwMode="auto">
          <a:xfrm>
            <a:off x="6444208" y="1672637"/>
            <a:ext cx="1198733" cy="47391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8" name="Oval 87">
            <a:extLst>
              <a:ext uri="{FF2B5EF4-FFF2-40B4-BE49-F238E27FC236}">
                <a16:creationId xmlns:a16="http://schemas.microsoft.com/office/drawing/2014/main" id="{8D49A040-E216-451F-B7BA-053C59CFEB21}"/>
              </a:ext>
            </a:extLst>
          </p:cNvPr>
          <p:cNvSpPr>
            <a:spLocks noChangeArrowheads="1"/>
          </p:cNvSpPr>
          <p:nvPr/>
        </p:nvSpPr>
        <p:spPr bwMode="auto">
          <a:xfrm>
            <a:off x="6177378" y="2146548"/>
            <a:ext cx="2931126" cy="1714500"/>
          </a:xfrm>
          <a:prstGeom prst="ellipse">
            <a:avLst/>
          </a:prstGeom>
          <a:solidFill>
            <a:srgbClr val="00FFFF"/>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Назорат-ўлчов асбобларини ўрнатиш,назорат ва диагностика</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3" name="Заголовок 4">
            <a:extLst>
              <a:ext uri="{FF2B5EF4-FFF2-40B4-BE49-F238E27FC236}">
                <a16:creationId xmlns:a16="http://schemas.microsoft.com/office/drawing/2014/main" id="{5B29778C-BC56-4D47-91E5-894A09B37F84}"/>
              </a:ext>
            </a:extLst>
          </p:cNvPr>
          <p:cNvSpPr>
            <a:spLocks noGrp="1"/>
          </p:cNvSpPr>
          <p:nvPr>
            <p:ph type="title"/>
          </p:nvPr>
        </p:nvSpPr>
        <p:spPr>
          <a:xfrm>
            <a:off x="1277400" y="287778"/>
            <a:ext cx="7471064" cy="979563"/>
          </a:xfrm>
        </p:spPr>
        <p:txBody>
          <a:bodyPr>
            <a:normAutofit fontScale="90000"/>
          </a:bodyPr>
          <a:lstStyle/>
          <a:p>
            <a:r>
              <a:rPr lang="uz-Cyrl-UZ" b="1" dirty="0">
                <a:latin typeface="Times New Roman" panose="02020603050405020304" pitchFamily="18" charset="0"/>
                <a:cs typeface="Times New Roman" panose="02020603050405020304" pitchFamily="18" charset="0"/>
              </a:rPr>
              <a:t>Лойихавий-техно</a:t>
            </a:r>
            <a:r>
              <a:rPr lang="ru-RU" b="1" dirty="0">
                <a:latin typeface="Times New Roman" panose="02020603050405020304" pitchFamily="18" charset="0"/>
                <a:cs typeface="Times New Roman" panose="02020603050405020304" pitchFamily="18" charset="0"/>
              </a:rPr>
              <a:t>логик </a:t>
            </a:r>
            <a:r>
              <a:rPr lang="uz-Cyrl-UZ" b="1" dirty="0">
                <a:latin typeface="Times New Roman" panose="02020603050405020304" pitchFamily="18" charset="0"/>
                <a:cs typeface="Times New Roman" panose="02020603050405020304" pitchFamily="18" charset="0"/>
              </a:rPr>
              <a:t>омиллар</a:t>
            </a:r>
            <a:br>
              <a:rPr lang="ru-RU" dirty="0">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2302790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9DA0B23-3117-4228-9D62-391A23BD3551}"/>
              </a:ext>
            </a:extLst>
          </p:cNvPr>
          <p:cNvPicPr>
            <a:picLocks noChangeAspect="1"/>
          </p:cNvPicPr>
          <p:nvPr/>
        </p:nvPicPr>
        <p:blipFill>
          <a:blip r:embed="rId2"/>
          <a:stretch>
            <a:fillRect/>
          </a:stretch>
        </p:blipFill>
        <p:spPr>
          <a:xfrm>
            <a:off x="539552" y="674719"/>
            <a:ext cx="9229623" cy="5508561"/>
          </a:xfrm>
          <a:prstGeom prst="rect">
            <a:avLst/>
          </a:prstGeom>
        </p:spPr>
      </p:pic>
    </p:spTree>
    <p:extLst>
      <p:ext uri="{BB962C8B-B14F-4D97-AF65-F5344CB8AC3E}">
        <p14:creationId xmlns:p14="http://schemas.microsoft.com/office/powerpoint/2010/main" val="2397194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0C14B25-A34A-40EF-8DA5-A5CF5DFBAE84}"/>
              </a:ext>
            </a:extLst>
          </p:cNvPr>
          <p:cNvPicPr>
            <a:picLocks noChangeAspect="1"/>
          </p:cNvPicPr>
          <p:nvPr/>
        </p:nvPicPr>
        <p:blipFill>
          <a:blip r:embed="rId2"/>
          <a:stretch>
            <a:fillRect/>
          </a:stretch>
        </p:blipFill>
        <p:spPr>
          <a:xfrm>
            <a:off x="179512" y="499966"/>
            <a:ext cx="9900592" cy="5858068"/>
          </a:xfrm>
          <a:prstGeom prst="rect">
            <a:avLst/>
          </a:prstGeom>
        </p:spPr>
      </p:pic>
    </p:spTree>
    <p:extLst>
      <p:ext uri="{BB962C8B-B14F-4D97-AF65-F5344CB8AC3E}">
        <p14:creationId xmlns:p14="http://schemas.microsoft.com/office/powerpoint/2010/main" val="2695743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E1C6F59-1E15-4764-976C-1DD50E362C3F}"/>
              </a:ext>
            </a:extLst>
          </p:cNvPr>
          <p:cNvPicPr>
            <a:picLocks noChangeAspect="1"/>
          </p:cNvPicPr>
          <p:nvPr/>
        </p:nvPicPr>
        <p:blipFill>
          <a:blip r:embed="rId2"/>
          <a:stretch>
            <a:fillRect/>
          </a:stretch>
        </p:blipFill>
        <p:spPr>
          <a:xfrm>
            <a:off x="251520" y="764704"/>
            <a:ext cx="9869356" cy="5924306"/>
          </a:xfrm>
          <a:prstGeom prst="rect">
            <a:avLst/>
          </a:prstGeom>
        </p:spPr>
      </p:pic>
    </p:spTree>
    <p:extLst>
      <p:ext uri="{BB962C8B-B14F-4D97-AF65-F5344CB8AC3E}">
        <p14:creationId xmlns:p14="http://schemas.microsoft.com/office/powerpoint/2010/main" val="1898685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4E30E21-7818-43C1-99C0-B2F0ED817192}"/>
              </a:ext>
            </a:extLst>
          </p:cNvPr>
          <p:cNvPicPr>
            <a:picLocks noChangeAspect="1"/>
          </p:cNvPicPr>
          <p:nvPr/>
        </p:nvPicPr>
        <p:blipFill>
          <a:blip r:embed="rId2"/>
          <a:stretch>
            <a:fillRect/>
          </a:stretch>
        </p:blipFill>
        <p:spPr>
          <a:xfrm>
            <a:off x="971600" y="332656"/>
            <a:ext cx="7997424" cy="6048672"/>
          </a:xfrm>
          <a:prstGeom prst="rect">
            <a:avLst/>
          </a:prstGeom>
        </p:spPr>
      </p:pic>
    </p:spTree>
    <p:extLst>
      <p:ext uri="{BB962C8B-B14F-4D97-AF65-F5344CB8AC3E}">
        <p14:creationId xmlns:p14="http://schemas.microsoft.com/office/powerpoint/2010/main" val="1685417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2AFCA8D-039D-4E5A-8097-D944E5D3D444}"/>
              </a:ext>
            </a:extLst>
          </p:cNvPr>
          <p:cNvPicPr>
            <a:picLocks noChangeAspect="1"/>
          </p:cNvPicPr>
          <p:nvPr/>
        </p:nvPicPr>
        <p:blipFill>
          <a:blip r:embed="rId2"/>
          <a:stretch>
            <a:fillRect/>
          </a:stretch>
        </p:blipFill>
        <p:spPr>
          <a:xfrm>
            <a:off x="683568" y="379712"/>
            <a:ext cx="7992888" cy="6098576"/>
          </a:xfrm>
          <a:prstGeom prst="rect">
            <a:avLst/>
          </a:prstGeom>
        </p:spPr>
      </p:pic>
    </p:spTree>
    <p:extLst>
      <p:ext uri="{BB962C8B-B14F-4D97-AF65-F5344CB8AC3E}">
        <p14:creationId xmlns:p14="http://schemas.microsoft.com/office/powerpoint/2010/main" val="1533046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37C8676-FA5E-42F0-8251-D05470DB37F4}"/>
              </a:ext>
            </a:extLst>
          </p:cNvPr>
          <p:cNvSpPr/>
          <p:nvPr/>
        </p:nvSpPr>
        <p:spPr>
          <a:xfrm>
            <a:off x="755576" y="764704"/>
            <a:ext cx="8064896" cy="5443734"/>
          </a:xfrm>
          <a:prstGeom prst="rect">
            <a:avLst/>
          </a:prstGeom>
        </p:spPr>
        <p:txBody>
          <a:bodyPr wrap="square">
            <a:spAutoFit/>
          </a:bodyPr>
          <a:lstStyle/>
          <a:p>
            <a:pPr algn="ctr">
              <a:lnSpc>
                <a:spcPct val="115000"/>
              </a:lnSpc>
              <a:spcAft>
                <a:spcPts val="0"/>
              </a:spcAft>
            </a:pPr>
            <a:r>
              <a:rPr lang="uz-Cyrl-UZ" sz="1600">
                <a:latin typeface="Times Uzb Roman"/>
                <a:ea typeface="PMingLiU" panose="02020500000000000000" pitchFamily="18" charset="-120"/>
                <a:cs typeface="Times New Roman" panose="02020603050405020304" pitchFamily="18" charset="0"/>
              </a:rPr>
              <a:t> </a:t>
            </a:r>
            <a:r>
              <a:rPr lang="uz-Cyrl-UZ" sz="1600" b="1">
                <a:solidFill>
                  <a:prstClr val="black"/>
                </a:solidFill>
                <a:latin typeface="Times New Roman" pitchFamily="18" charset="0"/>
                <a:ea typeface="PMingLiU" panose="02020500000000000000" pitchFamily="18" charset="-120"/>
                <a:cs typeface="Times New Roman" pitchFamily="18" charset="0"/>
              </a:rPr>
              <a:t>Ма</a:t>
            </a:r>
            <a:r>
              <a:rPr lang="uz-Latn-UZ" sz="1600" b="1">
                <a:solidFill>
                  <a:prstClr val="black"/>
                </a:solidFill>
                <a:latin typeface="Times New Roman" pitchFamily="18" charset="0"/>
                <a:ea typeface="PMingLiU" panose="02020500000000000000" pitchFamily="18" charset="-120"/>
                <a:cs typeface="Times New Roman" pitchFamily="18" charset="0"/>
              </a:rPr>
              <a:t>вз</a:t>
            </a:r>
            <a:r>
              <a:rPr lang="uz-Cyrl-UZ" sz="1600" b="1">
                <a:solidFill>
                  <a:prstClr val="black"/>
                </a:solidFill>
                <a:latin typeface="Times New Roman" pitchFamily="18" charset="0"/>
                <a:ea typeface="PMingLiU" panose="02020500000000000000" pitchFamily="18" charset="-120"/>
                <a:cs typeface="Times New Roman" pitchFamily="18" charset="0"/>
              </a:rPr>
              <a:t>у</a:t>
            </a:r>
            <a:r>
              <a:rPr lang="en-US" sz="1600" b="1">
                <a:solidFill>
                  <a:prstClr val="black"/>
                </a:solidFill>
                <a:latin typeface="Times New Roman" pitchFamily="18" charset="0"/>
                <a:ea typeface="PMingLiU" panose="02020500000000000000" pitchFamily="18" charset="-120"/>
                <a:cs typeface="Times New Roman" pitchFamily="18" charset="0"/>
              </a:rPr>
              <a:t>: </a:t>
            </a:r>
            <a:r>
              <a:rPr lang="uz-Cyrl-UZ" sz="1600" b="1">
                <a:latin typeface="Times New Roman" panose="02020603050405020304" pitchFamily="18" charset="0"/>
                <a:ea typeface="PMingLiU" panose="02020500000000000000" pitchFamily="18" charset="-120"/>
                <a:cs typeface="Times New Roman" panose="02020603050405020304" pitchFamily="18" charset="0"/>
              </a:rPr>
              <a:t>Гидротехника  </a:t>
            </a:r>
            <a:r>
              <a:rPr lang="uz-Cyrl-UZ" sz="1600" b="1" dirty="0">
                <a:latin typeface="Times New Roman" panose="02020603050405020304" pitchFamily="18" charset="0"/>
                <a:ea typeface="PMingLiU" panose="02020500000000000000" pitchFamily="18" charset="-120"/>
                <a:cs typeface="Times New Roman" panose="02020603050405020304" pitchFamily="18" charset="0"/>
              </a:rPr>
              <a:t>иншоотлари  хавфсизлик  деклорацияси  ва  кадастри.  Гидротехника  иншоотлари  хавфсизлигини  бахолашнинг  мониторинг  тизими.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z-Cyrl-UZ" sz="1600" b="1" dirty="0">
                <a:latin typeface="Times New Roman" panose="02020603050405020304" pitchFamily="18" charset="0"/>
                <a:ea typeface="PMingLiU" panose="02020500000000000000" pitchFamily="18" charset="-12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z-Cyrl-UZ" sz="1600" b="1" dirty="0">
                <a:latin typeface="Times New Roman" panose="02020603050405020304" pitchFamily="18" charset="0"/>
                <a:ea typeface="PMingLiU" panose="02020500000000000000" pitchFamily="18" charset="-120"/>
                <a:cs typeface="Times New Roman" panose="02020603050405020304" pitchFamily="18" charset="0"/>
              </a:rPr>
              <a:t>Режа: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4.1. Гидротехника иншоотлари хавфсизлик декларацияси ва кадастри;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4.2. Гидротехника иншоотларининг кадастрини юритиш тартиби;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R="177165">
              <a:lnSpc>
                <a:spcPct val="115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4.3. Гидротехника иншоотларини хавфсизлигини баҳолашнинг мониторинг тизими;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4.4. Иншоотлар хавфсизлиги мониторинги механизмининг асосий принциплари;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600" b="1" dirty="0">
                <a:latin typeface="Times New Roman" panose="02020603050405020304" pitchFamily="18" charset="0"/>
                <a:ea typeface="Calibri" panose="020F0502020204030204" pitchFamily="34" charset="0"/>
                <a:cs typeface="Times New Roman" panose="02020603050405020304" pitchFamily="18" charset="0"/>
              </a:rPr>
              <a:t>Адабиётлар:</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180340">
              <a:lnSpc>
                <a:spcPct val="115000"/>
              </a:lnSpc>
              <a:spcAft>
                <a:spcPts val="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 1.  Bakiyev M.R., </a:t>
            </a:r>
            <a:r>
              <a:rPr lang="uz-Latn-UZ" sz="1600" dirty="0">
                <a:latin typeface="Times New Roman" panose="02020603050405020304" pitchFamily="18" charset="0"/>
                <a:ea typeface="Calibri" panose="020F0502020204030204" pitchFamily="34" charset="0"/>
                <a:cs typeface="Times New Roman" panose="02020603050405020304" pitchFamily="18" charset="0"/>
              </a:rPr>
              <a:t>Raxmatov N. </a:t>
            </a:r>
            <a:r>
              <a:rPr lang="uz-Cyrl-UZ" sz="1600" dirty="0">
                <a:latin typeface="Times New Roman" panose="02020603050405020304" pitchFamily="18" charset="0"/>
                <a:ea typeface="Calibri" panose="020F0502020204030204" pitchFamily="34" charset="0"/>
                <a:cs typeface="Times New Roman" panose="02020603050405020304" pitchFamily="18" charset="0"/>
              </a:rPr>
              <a:t> Gidrotexnika inshootlaridan foydalanish. Toshkent, </a:t>
            </a:r>
            <a:r>
              <a:rPr lang="uz-Latn-UZ" sz="1600" dirty="0">
                <a:latin typeface="Times New Roman" panose="02020603050405020304" pitchFamily="18" charset="0"/>
                <a:ea typeface="Calibri" panose="020F0502020204030204" pitchFamily="34" charset="0"/>
                <a:cs typeface="Times New Roman" panose="02020603050405020304" pitchFamily="18" charset="0"/>
              </a:rPr>
              <a:t>FAN. </a:t>
            </a:r>
            <a:r>
              <a:rPr lang="uz-Cyrl-UZ" sz="1600" dirty="0">
                <a:latin typeface="Times New Roman" panose="02020603050405020304" pitchFamily="18" charset="0"/>
                <a:ea typeface="Calibri" panose="020F0502020204030204" pitchFamily="34" charset="0"/>
                <a:cs typeface="Times New Roman" panose="02020603050405020304" pitchFamily="18" charset="0"/>
              </a:rPr>
              <a:t>201</a:t>
            </a:r>
            <a:r>
              <a:rPr lang="uz-Latn-UZ" sz="1600" dirty="0">
                <a:latin typeface="Times New Roman" panose="02020603050405020304" pitchFamily="18" charset="0"/>
                <a:ea typeface="Calibri" panose="020F0502020204030204" pitchFamily="34" charset="0"/>
                <a:cs typeface="Times New Roman" panose="02020603050405020304" pitchFamily="18" charset="0"/>
              </a:rPr>
              <a:t>9</a:t>
            </a:r>
            <a:r>
              <a:rPr lang="uz-Cyrl-UZ" sz="1600" dirty="0">
                <a:latin typeface="Times New Roman" panose="02020603050405020304" pitchFamily="18" charset="0"/>
                <a:ea typeface="Calibri" panose="020F0502020204030204" pitchFamily="34" charset="0"/>
                <a:cs typeface="Times New Roman" panose="02020603050405020304" pitchFamily="18" charset="0"/>
              </a:rPr>
              <a:t> y.</a:t>
            </a:r>
            <a:r>
              <a:rPr lang="uz-Latn-UZ" sz="1600" dirty="0">
                <a:latin typeface="Times New Roman" panose="02020603050405020304" pitchFamily="18" charset="0"/>
                <a:ea typeface="Calibri" panose="020F0502020204030204" pitchFamily="34" charset="0"/>
                <a:cs typeface="Times New Roman" panose="02020603050405020304" pitchFamily="18" charset="0"/>
              </a:rPr>
              <a:t> 360 b.</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90170" indent="180340">
              <a:lnSpc>
                <a:spcPct val="115000"/>
              </a:lnSpc>
              <a:spcAft>
                <a:spcPts val="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2. </a:t>
            </a:r>
            <a:r>
              <a:rPr lang="ru-RU" sz="1600" dirty="0">
                <a:latin typeface="Times New Roman" panose="02020603050405020304" pitchFamily="18" charset="0"/>
                <a:ea typeface="Calibri" panose="020F0502020204030204" pitchFamily="34" charset="0"/>
                <a:cs typeface="Times New Roman" panose="02020603050405020304" pitchFamily="18" charset="0"/>
              </a:rPr>
              <a:t>Бакиев М. Р., Кириллова Е.И., Талипов Ш.Г.,</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Эрназаров</a:t>
            </a:r>
            <a:r>
              <a:rPr lang="ru-RU" sz="1600" dirty="0">
                <a:latin typeface="Times New Roman" panose="02020603050405020304" pitchFamily="18" charset="0"/>
                <a:ea typeface="Calibri" panose="020F0502020204030204" pitchFamily="34" charset="0"/>
                <a:cs typeface="Times New Roman" panose="02020603050405020304" pitchFamily="18" charset="0"/>
              </a:rPr>
              <a:t> Н.Ш. «Эксплуатационная надежность и безопасность гидротехнических сооружений». Методическое пособие.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а</a:t>
            </a:r>
            <a:r>
              <a:rPr lang="ru-RU" sz="1600" dirty="0" err="1">
                <a:latin typeface="Times New Roman" panose="02020603050405020304" pitchFamily="18" charset="0"/>
                <a:ea typeface="Calibri" panose="020F0502020204030204" pitchFamily="34" charset="0"/>
                <a:cs typeface="Times New Roman" panose="02020603050405020304" pitchFamily="18" charset="0"/>
              </a:rPr>
              <a:t>шкент</a:t>
            </a:r>
            <a:r>
              <a:rPr lang="uz-Cyrl-UZ"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a:latin typeface="Times New Roman" panose="02020603050405020304" pitchFamily="18" charset="0"/>
                <a:ea typeface="Calibri" panose="020F0502020204030204" pitchFamily="34" charset="0"/>
                <a:cs typeface="Times New Roman" panose="02020603050405020304" pitchFamily="18" charset="0"/>
              </a:rPr>
              <a:t> ТИ</a:t>
            </a:r>
            <a:r>
              <a:rPr lang="uz-Cyrl-UZ" sz="1600" dirty="0">
                <a:latin typeface="Times New Roman" panose="02020603050405020304" pitchFamily="18" charset="0"/>
                <a:ea typeface="Calibri" panose="020F0502020204030204" pitchFamily="34" charset="0"/>
                <a:cs typeface="Times New Roman" panose="02020603050405020304" pitchFamily="18" charset="0"/>
              </a:rPr>
              <a:t>И</a:t>
            </a:r>
            <a:r>
              <a:rPr lang="ru-RU" sz="1600" dirty="0">
                <a:latin typeface="Times New Roman" panose="02020603050405020304" pitchFamily="18" charset="0"/>
                <a:ea typeface="Calibri" panose="020F0502020204030204" pitchFamily="34" charset="0"/>
                <a:cs typeface="Times New Roman" panose="02020603050405020304" pitchFamily="18" charset="0"/>
              </a:rPr>
              <a:t>М</a:t>
            </a: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2012 г</a:t>
            </a:r>
            <a:r>
              <a:rPr lang="uz-Cyrl-UZ"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3"/>
            </a:pPr>
            <a:r>
              <a:rPr lang="ru-RU" sz="1600" dirty="0" err="1">
                <a:latin typeface="Times New Roman" panose="02020603050405020304" pitchFamily="18" charset="0"/>
                <a:ea typeface="Calibri" panose="020F0502020204030204" pitchFamily="34" charset="0"/>
                <a:cs typeface="Times New Roman" panose="02020603050405020304" pitchFamily="18" charset="0"/>
              </a:rPr>
              <a:t>Кавешников</a:t>
            </a:r>
            <a:r>
              <a:rPr lang="ru-RU" sz="1600" dirty="0">
                <a:latin typeface="Times New Roman" panose="02020603050405020304" pitchFamily="18" charset="0"/>
                <a:ea typeface="Calibri" panose="020F0502020204030204" pitchFamily="34" charset="0"/>
                <a:cs typeface="Times New Roman" panose="02020603050405020304" pitchFamily="18" charset="0"/>
              </a:rPr>
              <a:t> Н.Т. Эксплуатация и ремонт гидротехнических сооружений. </a:t>
            </a: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Москва: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Агропромиздат</a:t>
            </a:r>
            <a:r>
              <a:rPr lang="ru-RU" sz="1600" dirty="0">
                <a:latin typeface="Times New Roman" panose="02020603050405020304" pitchFamily="18" charset="0"/>
                <a:ea typeface="Calibri" panose="020F0502020204030204" pitchFamily="34" charset="0"/>
                <a:cs typeface="Times New Roman" panose="02020603050405020304" pitchFamily="18" charset="0"/>
              </a:rPr>
              <a:t>, 1989. – 272 с.</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3"/>
            </a:pPr>
            <a:r>
              <a:rPr lang="uz-Cyrl-UZ" sz="1600" dirty="0">
                <a:latin typeface="Times New Roman" panose="02020603050405020304" pitchFamily="18" charset="0"/>
                <a:ea typeface="Calibri" panose="020F0502020204030204" pitchFamily="34" charset="0"/>
                <a:cs typeface="Times New Roman" panose="02020603050405020304" pitchFamily="18" charset="0"/>
              </a:rPr>
              <a:t>P.Novak “Hydraulic Structures”, fourth edition, University of McGill (Canada)</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3"/>
            </a:pPr>
            <a:r>
              <a:rPr lang="uz-Cyrl-UZ" sz="1600" dirty="0">
                <a:latin typeface="Times New Roman" panose="02020603050405020304" pitchFamily="18" charset="0"/>
                <a:ea typeface="Calibri" panose="020F0502020204030204" pitchFamily="34" charset="0"/>
                <a:cs typeface="Times New Roman" panose="02020603050405020304" pitchFamily="18" charset="0"/>
              </a:rPr>
              <a:t>Бакиев  М.Р., Рахматов  Н.  Г</a:t>
            </a:r>
            <a:r>
              <a:rPr lang="uz-Cyrl-UZ" sz="1600" dirty="0">
                <a:latin typeface="Times New Roman" panose="02020603050405020304" pitchFamily="18" charset="0"/>
                <a:ea typeface="PMingLiU" panose="02020500000000000000" pitchFamily="18" charset="-120"/>
                <a:cs typeface="Times New Roman" panose="02020603050405020304" pitchFamily="18" charset="0"/>
              </a:rPr>
              <a:t>идротехника иншоотларидан  ишончли  ва  хавфсиз  фойдаланиш. Тошкент. ФАН. 2019 й. 185 б.</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837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B0B84A1-3620-4A69-8033-4B16FFA725E6}"/>
              </a:ext>
            </a:extLst>
          </p:cNvPr>
          <p:cNvSpPr/>
          <p:nvPr/>
        </p:nvSpPr>
        <p:spPr>
          <a:xfrm>
            <a:off x="323528" y="176410"/>
            <a:ext cx="8496944" cy="6505179"/>
          </a:xfrm>
          <a:prstGeom prst="rect">
            <a:avLst/>
          </a:prstGeom>
        </p:spPr>
        <p:txBody>
          <a:bodyPr wrap="square">
            <a:spAutoFit/>
          </a:bodyPr>
          <a:lstStyle/>
          <a:p>
            <a:pPr indent="450215"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иншоотининг хавфсизлиги тўғрисидаги Қонуннинг 10-моддасида Гидротехника иншоотининг хавфсизлиги декларацияси шундай келтирилган: Гидротехника иншоотини лойиҳалаштириш, қуриш, фойдаланишга топшириш, ундан фойдаланиш, уни фойдаланишдан чиқариш босқичларида, шунингдек уни реконструкция қилиш, капитал таъмирлаш, тиклаш ёхуд консервациялашдан кейин фойдаланувчи ташкилот гидротехника иншоотининг хавфсизлиги декларациясини тузади. Декларацияни тузиш тартибини Ўзбекистон Республикаси Вазирлар Маҳкамаси белгилайди. Фойдаланувчи ташкилот гидротехника иншоотининг хавфсизлиги декларациясини махсус ваколатли органга тақдим этади. Декларациянинг махсус ваколатли орган томонидан тасдиқланиши гидротехника иншоотини Кадастрга киритиш ва гидротехника иншоотини қуришга руҳсат олиш, фойдаланишга топшириш, ундан фойдаланиш ёки уни фойдаланишдан чиқариш ёхуд реконструкция қилиш, капитал таъмирлаш, тиклаш ёки консервациялаш учун асос бўлади.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   Қонуннинг 11-моддасида Гидротехника иншоотлари хавфсизлиги декларацияларининг давлат экспертизаси яъни</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иншоотлари хавфсизлиги декларацияларининг давлат экспертизаси, шу жумладан лойиҳалаштириш босқичидаги давлат экспертизаси Ўзбекистон Республикаси Вазирлар Маҳкамаси белгиланган тартибда ўтказилади. Гидротехника иншоотлари хавфсизлиги декларацияларининг давлат экспертизаси гидротехника иншоот-ларидан фойдаланувчи ташкилотлар ташаббуси билан, шу жумладан улар розилик бермаган тақдирда ҳам, махсус ваколатли органнинг кўрсатмаларига биноан ўтказилади. Махсус ваколатли орган томонидан давлат экспертизаси хулосаси асосида гидро-техника иншоотининг хавфсизлиги декларациясини тасдиқлаш ҳақида, тегишли рухсатнома бериш тўғрисида ёки рухсатнома беришни рад этиш ҳақида қарорлар қабул қилиниши мумкин. Фойдаланувчи ташкилот махсус ваколатли органннинг қарорига рози бўлмаган тақдирда, қарор юзасидан суд тартибида шикоят қилиш мумкин деб келтирилган.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4474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7BCBAF4-309F-4976-93E2-EEB1A5376CD0}"/>
              </a:ext>
            </a:extLst>
          </p:cNvPr>
          <p:cNvSpPr/>
          <p:nvPr/>
        </p:nvSpPr>
        <p:spPr>
          <a:xfrm>
            <a:off x="683568" y="692696"/>
            <a:ext cx="8352928" cy="5861669"/>
          </a:xfrm>
          <a:prstGeom prst="rect">
            <a:avLst/>
          </a:prstGeom>
        </p:spPr>
        <p:txBody>
          <a:bodyPr wrap="square">
            <a:spAutoFit/>
          </a:bodyPr>
          <a:lstStyle/>
          <a:p>
            <a:pPr indent="540385" algn="just">
              <a:lnSpc>
                <a:spcPct val="107000"/>
              </a:lnSpc>
              <a:spcAft>
                <a:spcPts val="800"/>
              </a:spcAft>
            </a:pPr>
            <a:r>
              <a:rPr lang="uz-Cyrl-UZ" sz="1600" b="1"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иншоотининг хавфсизлиги декларацияси </a:t>
            </a:r>
            <a:r>
              <a:rPr lang="uz-Cyrl-UZ" sz="1600" dirty="0">
                <a:latin typeface="Times New Roman" panose="02020603050405020304" pitchFamily="18" charset="0"/>
                <a:ea typeface="Calibri" panose="020F0502020204030204" pitchFamily="34" charset="0"/>
                <a:cs typeface="Times New Roman" panose="02020603050405020304" pitchFamily="18" charset="0"/>
              </a:rPr>
              <a:t>– гидротехника иншоотининг хавфсизлиги асослаб бериладиган ҳужжат ҳисобланади.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Cyrl-UZ" sz="1600" b="1" dirty="0">
                <a:latin typeface="Times New Roman" panose="02020603050405020304" pitchFamily="18" charset="0"/>
                <a:ea typeface="Calibri" panose="020F0502020204030204" pitchFamily="34" charset="0"/>
                <a:cs typeface="Times New Roman" panose="02020603050405020304" pitchFamily="18" charset="0"/>
              </a:rPr>
              <a:t>Бундан ташқари “Давсувхўжаликназорат” инспекцияси Эксперт кенгашининг</a:t>
            </a:r>
            <a:r>
              <a:rPr lang="uz-Cyrl-UZ" sz="1600" dirty="0">
                <a:latin typeface="Times New Roman" panose="02020603050405020304" pitchFamily="18" charset="0"/>
                <a:ea typeface="Calibri" panose="020F0502020204030204" pitchFamily="34" charset="0"/>
                <a:cs typeface="Times New Roman" panose="02020603050405020304" pitchFamily="18" charset="0"/>
              </a:rPr>
              <a:t> Низоми  Вазирлар Маҳкамаси томонидан 2002 йил 11 июнда тасдиқланган. Эксперт кенгаши, І, ІІ, ІІІ синфга кирувчи гидротехника иншоотларини техник ҳолатини ишонч-лилиги ва хавфсизлиги билан боғлиқ муҳим бўлган масалаларни кўриб чиқиши белгиланган.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Эксперт кенгашининг ўз ваколатлари доирасида қабул қилган қарорлари барча давлат хўжалик бошқармалари, маҳаллий ҳокимият давлат ва бошқа органлари томонидан бажарилиши  мажбурийлиги белгиланган.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Гидротехник иншоотлари хавфсизлигини назорат қилиш фойдаланувчилар томонидан хавфсизлик декларациясини ишлаб чиқишдан бошланади. Ишлаб чиқилган декларация кўриб чиқиш ва тасдиқлаш учун давлат экспертизасига тақдим этилади ва унинг ҳулосаси билан кучга киради.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Декларацияни ишлаб чиқишда асосий эътибор Гидротехник иншоотлариларда содир бўлиши мумкин бўлган хавфлар ва авариялар уларнинг олдини олиш чоралари кўзда тутилади. Гидротехник иншоотларига табиий таъсир оқибатида бўладиган зарарнинг сифат ва сон кўрсаткичлари хавфсизлик факторлари деб тушунилади.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Хавфсизлик декларацияси «Давсувхўжаликназорат» инспекцияси томонидан ташкил этилган Эксперт комиссиясининг хулосасига асосан амалга оширилади ва Эксперт Кенгаши раиси томонидан тасдиқланади.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9128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4687A7D-B64C-4F12-9411-8CAA74F04F85}"/>
              </a:ext>
            </a:extLst>
          </p:cNvPr>
          <p:cNvSpPr/>
          <p:nvPr/>
        </p:nvSpPr>
        <p:spPr>
          <a:xfrm>
            <a:off x="899592" y="481719"/>
            <a:ext cx="7848872" cy="5894562"/>
          </a:xfrm>
          <a:prstGeom prst="rect">
            <a:avLst/>
          </a:prstGeom>
        </p:spPr>
        <p:txBody>
          <a:bodyPr wrap="square">
            <a:spAutoFit/>
          </a:bodyPr>
          <a:lstStyle/>
          <a:p>
            <a:pPr indent="450215" algn="ctr">
              <a:lnSpc>
                <a:spcPct val="107000"/>
              </a:lnSpc>
              <a:spcAft>
                <a:spcPts val="800"/>
              </a:spcAft>
              <a:tabLst>
                <a:tab pos="923925" algn="l"/>
              </a:tabLst>
            </a:pP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a:latin typeface="Times New Roman" panose="02020603050405020304" pitchFamily="18" charset="0"/>
                <a:ea typeface="Calibri" panose="020F0502020204030204" pitchFamily="34" charset="0"/>
                <a:cs typeface="Times New Roman" panose="02020603050405020304" pitchFamily="18" charset="0"/>
              </a:rPr>
              <a:t>Гидротехника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иншоотларининг</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хавфсизлик</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декларацияси</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давлат</a:t>
            </a:r>
            <a:r>
              <a:rPr lang="ru-RU" sz="1600" b="1" dirty="0">
                <a:latin typeface="Times New Roman" panose="02020603050405020304" pitchFamily="18" charset="0"/>
                <a:ea typeface="Calibri" panose="020F0502020204030204" pitchFamily="34" charset="0"/>
                <a:cs typeface="Times New Roman" panose="02020603050405020304" pitchFamily="18" charset="0"/>
              </a:rPr>
              <a:t> экспертиз</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а</a:t>
            </a:r>
            <a:r>
              <a:rPr lang="ru-RU" sz="1600" b="1" dirty="0">
                <a:latin typeface="Times New Roman" panose="02020603050405020304" pitchFamily="18" charset="0"/>
                <a:ea typeface="Calibri" panose="020F0502020204030204" pitchFamily="34" charset="0"/>
                <a:cs typeface="Times New Roman" panose="02020603050405020304" pitchFamily="18" charset="0"/>
              </a:rPr>
              <a:t>си</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нинг асосий талаби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иншоотларининг хавфсизлигини декларация-лаш гидротехника иншоотларининг лойиҳалаштириш, қуриш, фойдаланишга топшириш, улардан фойдаланиш, уларни фойдала-нишдан чиқаришда, шунингдек реконструкция қилиш, қайта  қуриш, тиклаш ёки консервациялашдан кейин мажбурий ҳисобланади.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uz-Cyrl-UZ" sz="1600" dirty="0">
                <a:latin typeface="Times New Roman" panose="02020603050405020304" pitchFamily="18" charset="0"/>
                <a:ea typeface="Calibri" panose="020F0502020204030204" pitchFamily="34" charset="0"/>
                <a:cs typeface="Times New Roman" panose="02020603050405020304" pitchFamily="18" charset="0"/>
              </a:rPr>
              <a:t>Республикамиз сув хўжалиги ва энергетика тизимига кирувчи тоифаси I, II, III класс бўлган гидротехника иншоотлар  ва фавқулодда вазиятларда юқори даражада хавф солувчи тоифаси III классдан паст бўлган гидротехника иншоотлар  хам  «Давсув-хўжаликназорат» инспекцияси билан келишилган ҳолда  декларацияланиши шарт.</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uz-Cyrl-UZ" sz="1600" dirty="0">
                <a:latin typeface="Times New Roman" panose="02020603050405020304" pitchFamily="18" charset="0"/>
                <a:ea typeface="Calibri" panose="020F0502020204030204" pitchFamily="34" charset="0"/>
                <a:cs typeface="Times New Roman" panose="02020603050405020304" pitchFamily="18" charset="0"/>
              </a:rPr>
              <a:t>Эксплуатация  қилинаётган гидротехника иншоотларнинг хавфсизлик декларацияси фойдаланувчи ташкилот томонидан, лойиҳалаштирилаётган ва қурилаётган гидротехника иншоот-ларининг хавфсизлик декларацияси эса буюртмачи  ташкилот томонидан  тайёрланади.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uz-Cyrl-UZ" sz="1600" dirty="0">
                <a:latin typeface="Times New Roman" panose="02020603050405020304" pitchFamily="18" charset="0"/>
                <a:ea typeface="Calibri" panose="020F0502020204030204" pitchFamily="34" charset="0"/>
                <a:cs typeface="Times New Roman" panose="02020603050405020304" pitchFamily="18" charset="0"/>
              </a:rPr>
              <a:t>Декларацияни ёки унинг айрим бўлимларини ишлаб чиқишга бошқа ташкилотлар ҳамда алоҳида мутахассислар шартнома асосида жалб қилиниши мумкин.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923925" algn="l"/>
              </a:tabLst>
            </a:pPr>
            <a:r>
              <a:rPr lang="uz-Cyrl-UZ" sz="1600"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иншоотининг хавфсизлик декларацияси 3 нусхада тузилади. Декларациянинг биринчи нусхаси фойдаланувчи ташки-лотда сақланади.  Қолган  нусхалари  «Давсувхўжаликназорат» инспекциясига  ва  ҳудудида гидротехника иншооти жойлашган вилоят хокимлигига тақдим этилади.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675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DFAD564-AF79-4E23-B71C-D8C68DE4B383}"/>
              </a:ext>
            </a:extLst>
          </p:cNvPr>
          <p:cNvSpPr/>
          <p:nvPr/>
        </p:nvSpPr>
        <p:spPr>
          <a:xfrm>
            <a:off x="1259632" y="620688"/>
            <a:ext cx="7488832" cy="4910383"/>
          </a:xfrm>
          <a:prstGeom prst="rect">
            <a:avLst/>
          </a:prstGeom>
        </p:spPr>
        <p:txBody>
          <a:bodyPr wrap="square">
            <a:spAutoFit/>
          </a:bodyPr>
          <a:lstStyle/>
          <a:p>
            <a:pPr marL="450215" algn="just">
              <a:lnSpc>
                <a:spcPct val="107000"/>
              </a:lnSpc>
              <a:spcAft>
                <a:spcPts val="800"/>
              </a:spcAft>
              <a:tabLst>
                <a:tab pos="923925" algn="l"/>
              </a:tabLst>
            </a:pPr>
            <a:r>
              <a:rPr lang="ru-RU" sz="1600" b="1" dirty="0">
                <a:latin typeface="Times New Roman" panose="02020603050405020304" pitchFamily="18" charset="0"/>
                <a:ea typeface="Calibri" panose="020F0502020204030204" pitchFamily="34" charset="0"/>
                <a:cs typeface="Times New Roman" panose="02020603050405020304" pitchFamily="18" charset="0"/>
              </a:rPr>
              <a:t>ДЕКЛАРАЦИЯ: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923925" algn="l"/>
              </a:tabLst>
            </a:pPr>
            <a:r>
              <a:rPr lang="uz-Cyrl-UZ" sz="1600" dirty="0">
                <a:latin typeface="Times New Roman" panose="02020603050405020304" pitchFamily="18" charset="0"/>
                <a:ea typeface="Calibri" panose="020F0502020204030204" pitchFamily="34" charset="0"/>
                <a:cs typeface="Times New Roman" panose="02020603050405020304" pitchFamily="18" charset="0"/>
              </a:rPr>
              <a:t>-   т</a:t>
            </a:r>
            <a:r>
              <a:rPr lang="ru-RU" sz="1600" dirty="0">
                <a:latin typeface="Times New Roman" panose="02020603050405020304" pitchFamily="18" charset="0"/>
                <a:ea typeface="Calibri" panose="020F0502020204030204" pitchFamily="34" charset="0"/>
                <a:cs typeface="Times New Roman" panose="02020603050405020304" pitchFamily="18" charset="0"/>
              </a:rPr>
              <a:t>а</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дим</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этиладиган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ахборотнинг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a:latin typeface="Times New Roman" panose="02020603050405020304" pitchFamily="18" charset="0"/>
                <a:ea typeface="Calibri" panose="020F0502020204030204" pitchFamily="34" charset="0"/>
                <a:cs typeface="Times New Roman" panose="02020603050405020304" pitchFamily="18" charset="0"/>
              </a:rPr>
              <a:t>ли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a:latin typeface="Times New Roman" panose="02020603050405020304" pitchFamily="18" charset="0"/>
                <a:ea typeface="Calibri" panose="020F0502020204030204" pitchFamily="34" charset="0"/>
                <a:cs typeface="Times New Roman" panose="02020603050405020304" pitchFamily="18" charset="0"/>
              </a:rPr>
              <a:t>лиги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ишончлилиги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авариялар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шикастланишлар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сценарияларнинг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a:latin typeface="Times New Roman" panose="02020603050405020304" pitchFamily="18" charset="0"/>
                <a:ea typeface="Calibri" panose="020F0502020204030204" pitchFamily="34" charset="0"/>
                <a:cs typeface="Times New Roman" panose="02020603050405020304" pitchFamily="18" charset="0"/>
              </a:rPr>
              <a:t>ар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томонлама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a:latin typeface="Times New Roman" panose="02020603050405020304" pitchFamily="18" charset="0"/>
                <a:ea typeface="Calibri" panose="020F0502020204030204" pitchFamily="34" charset="0"/>
                <a:cs typeface="Times New Roman" panose="02020603050405020304" pitchFamily="18" charset="0"/>
              </a:rPr>
              <a:t>ли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ани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ланиши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тавакалчиликларни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тахлил</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илишга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нисбатдан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ллани</a:t>
            </a:r>
            <a:r>
              <a:rPr lang="uz-Cyrl-UZ"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ладиган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ёндошувлар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уларнинг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асосланганлиги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хавфларни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тахлил</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илиш</a:t>
            </a:r>
            <a:r>
              <a:rPr lang="ru-RU" sz="1600" dirty="0">
                <a:latin typeface="Times New Roman" panose="02020603050405020304" pitchFamily="18" charset="0"/>
                <a:ea typeface="Calibri" panose="020F0502020204030204" pitchFamily="34" charset="0"/>
                <a:cs typeface="Times New Roman" panose="02020603050405020304" pitchFamily="18" charset="0"/>
              </a:rPr>
              <a:t> б</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йича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бажарилаган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исоб</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китоблар</a:t>
            </a:r>
            <a:r>
              <a:rPr lang="uz-Cyrl-UZ"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a:latin typeface="Times New Roman" panose="02020603050405020304" pitchFamily="18" charset="0"/>
                <a:ea typeface="Calibri" panose="020F0502020204030204" pitchFamily="34" charset="0"/>
                <a:cs typeface="Times New Roman" panose="02020603050405020304" pitchFamily="18" charset="0"/>
              </a:rPr>
              <a:t>ли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a:latin typeface="Times New Roman" panose="02020603050405020304" pitchFamily="18" charset="0"/>
                <a:ea typeface="Calibri" panose="020F0502020204030204" pitchFamily="34" charset="0"/>
                <a:cs typeface="Times New Roman" panose="02020603050405020304" pitchFamily="18" charset="0"/>
              </a:rPr>
              <a:t>лиги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ишончлилиги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исоб-китоблар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натижаларига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таъсир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илувчи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барча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омилларнинг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a:latin typeface="Times New Roman" panose="02020603050405020304" pitchFamily="18" charset="0"/>
                <a:ea typeface="Calibri" panose="020F0502020204030204" pitchFamily="34" charset="0"/>
                <a:cs typeface="Times New Roman" panose="02020603050405020304" pitchFamily="18" charset="0"/>
              </a:rPr>
              <a:t>ар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томонлама</a:t>
            </a:r>
            <a:r>
              <a:rPr lang="ru-RU" sz="1600" dirty="0">
                <a:latin typeface="Times New Roman" panose="02020603050405020304" pitchFamily="18" charset="0"/>
                <a:ea typeface="Calibri" panose="020F0502020204030204" pitchFamily="34" charset="0"/>
                <a:cs typeface="Times New Roman" panose="02020603050405020304" pitchFamily="18" charset="0"/>
              </a:rPr>
              <a:t>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a:latin typeface="Times New Roman" panose="02020603050405020304" pitchFamily="18" charset="0"/>
                <a:ea typeface="Calibri" panose="020F0502020204030204" pitchFamily="34" charset="0"/>
                <a:cs typeface="Times New Roman" panose="02020603050405020304" pitchFamily="18" charset="0"/>
              </a:rPr>
              <a:t>ли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 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исобга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олиниши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режалаштирилаётган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хавфсизлик</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чора</a:t>
            </a:r>
            <a:r>
              <a:rPr lang="ru-RU" sz="1600" dirty="0">
                <a:latin typeface="Times New Roman" panose="02020603050405020304" pitchFamily="18" charset="0"/>
                <a:ea typeface="Calibri" panose="020F0502020204030204" pitchFamily="34" charset="0"/>
                <a:cs typeface="Times New Roman" panose="02020603050405020304" pitchFamily="18" charset="0"/>
              </a:rPr>
              <a:t> -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тадбирларининг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ишонч</a:t>
            </a:r>
            <a:r>
              <a:rPr lang="uz-Cyrl-UZ"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лилиги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уларнинг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амалдаги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меъёрий</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ху</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a:latin typeface="Times New Roman" panose="02020603050405020304" pitchFamily="18" charset="0"/>
                <a:ea typeface="Calibri" panose="020F0502020204030204" pitchFamily="34" charset="0"/>
                <a:cs typeface="Times New Roman" panose="02020603050405020304" pitchFamily="18" charset="0"/>
              </a:rPr>
              <a:t>у</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ий</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ужжатлар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оидаларига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мувофи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a:latin typeface="Times New Roman" panose="02020603050405020304" pitchFamily="18" charset="0"/>
                <a:ea typeface="Calibri" panose="020F0502020204030204" pitchFamily="34" charset="0"/>
                <a:cs typeface="Times New Roman" panose="02020603050405020304" pitchFamily="18" charset="0"/>
              </a:rPr>
              <a:t>лиги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талабларига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жавоб</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бериши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керак</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иншоотлари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декларациясини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тузишдан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олдин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техник </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олати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натурада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кузатилиши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текширилиши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шарт</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Янгидан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ишга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туширилаётган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учун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урилиш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давридаги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кузатиш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маълумотларидан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фойдаланилади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0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105">
            <a:extLst>
              <a:ext uri="{FF2B5EF4-FFF2-40B4-BE49-F238E27FC236}">
                <a16:creationId xmlns:a16="http://schemas.microsoft.com/office/drawing/2014/main" id="{44B63289-D5C8-479F-A026-2D0C85579D13}"/>
              </a:ext>
            </a:extLst>
          </p:cNvPr>
          <p:cNvSpPr>
            <a:spLocks noChangeArrowheads="1"/>
          </p:cNvSpPr>
          <p:nvPr/>
        </p:nvSpPr>
        <p:spPr bwMode="auto">
          <a:xfrm>
            <a:off x="3286123" y="2922066"/>
            <a:ext cx="2928936" cy="1792808"/>
          </a:xfrm>
          <a:prstGeom prst="ellipse">
            <a:avLst/>
          </a:prstGeom>
          <a:solidFill>
            <a:srgbClr val="00FFFF"/>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ҚУРИЛИШ-ТЕХНОЛОГИК</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ОМИЛЛАР</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0243" name="AutoShape 92">
            <a:extLst>
              <a:ext uri="{FF2B5EF4-FFF2-40B4-BE49-F238E27FC236}">
                <a16:creationId xmlns:a16="http://schemas.microsoft.com/office/drawing/2014/main" id="{AC2CCBF6-7433-48BF-A7BB-F9B3E18229A3}"/>
              </a:ext>
            </a:extLst>
          </p:cNvPr>
          <p:cNvCxnSpPr>
            <a:cxnSpLocks noChangeShapeType="1"/>
            <a:stCxn id="10242" idx="3"/>
          </p:cNvCxnSpPr>
          <p:nvPr/>
        </p:nvCxnSpPr>
        <p:spPr bwMode="auto">
          <a:xfrm flipH="1">
            <a:off x="2571754" y="4452323"/>
            <a:ext cx="1143302" cy="76261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244" name="AutoShape 94">
            <a:extLst>
              <a:ext uri="{FF2B5EF4-FFF2-40B4-BE49-F238E27FC236}">
                <a16:creationId xmlns:a16="http://schemas.microsoft.com/office/drawing/2014/main" id="{8147624C-5EC1-449B-B423-EACE51656675}"/>
              </a:ext>
            </a:extLst>
          </p:cNvPr>
          <p:cNvCxnSpPr>
            <a:cxnSpLocks noChangeShapeType="1"/>
          </p:cNvCxnSpPr>
          <p:nvPr/>
        </p:nvCxnSpPr>
        <p:spPr bwMode="auto">
          <a:xfrm>
            <a:off x="5628161" y="4581128"/>
            <a:ext cx="103290" cy="3825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245" name="AutoShape 86">
            <a:extLst>
              <a:ext uri="{FF2B5EF4-FFF2-40B4-BE49-F238E27FC236}">
                <a16:creationId xmlns:a16="http://schemas.microsoft.com/office/drawing/2014/main" id="{5DAFFFC7-0E1E-4CEC-8162-289F47350E7D}"/>
              </a:ext>
            </a:extLst>
          </p:cNvPr>
          <p:cNvCxnSpPr>
            <a:cxnSpLocks noChangeShapeType="1"/>
            <a:endCxn id="10242" idx="0"/>
          </p:cNvCxnSpPr>
          <p:nvPr/>
        </p:nvCxnSpPr>
        <p:spPr bwMode="auto">
          <a:xfrm>
            <a:off x="4572000" y="1893592"/>
            <a:ext cx="178591" cy="10284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246" name="AutoShape 86">
            <a:extLst>
              <a:ext uri="{FF2B5EF4-FFF2-40B4-BE49-F238E27FC236}">
                <a16:creationId xmlns:a16="http://schemas.microsoft.com/office/drawing/2014/main" id="{EF5DD3DA-6C8C-4BD7-BBA3-13281509C38D}"/>
              </a:ext>
            </a:extLst>
          </p:cNvPr>
          <p:cNvCxnSpPr>
            <a:cxnSpLocks noChangeShapeType="1"/>
            <a:endCxn id="10242" idx="2"/>
          </p:cNvCxnSpPr>
          <p:nvPr/>
        </p:nvCxnSpPr>
        <p:spPr bwMode="auto">
          <a:xfrm>
            <a:off x="2000250" y="3214688"/>
            <a:ext cx="1285873" cy="60378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247" name="AutoShape 86">
            <a:extLst>
              <a:ext uri="{FF2B5EF4-FFF2-40B4-BE49-F238E27FC236}">
                <a16:creationId xmlns:a16="http://schemas.microsoft.com/office/drawing/2014/main" id="{31EC677C-7B2A-4213-AC69-96B95AF85E7D}"/>
              </a:ext>
            </a:extLst>
          </p:cNvPr>
          <p:cNvCxnSpPr>
            <a:cxnSpLocks noChangeShapeType="1"/>
          </p:cNvCxnSpPr>
          <p:nvPr/>
        </p:nvCxnSpPr>
        <p:spPr bwMode="auto">
          <a:xfrm>
            <a:off x="2467224" y="1643060"/>
            <a:ext cx="1747588" cy="127900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248" name="AutoShape 86">
            <a:extLst>
              <a:ext uri="{FF2B5EF4-FFF2-40B4-BE49-F238E27FC236}">
                <a16:creationId xmlns:a16="http://schemas.microsoft.com/office/drawing/2014/main" id="{5CD91A54-55DB-4666-A619-5F991B730C9F}"/>
              </a:ext>
            </a:extLst>
          </p:cNvPr>
          <p:cNvCxnSpPr>
            <a:cxnSpLocks noChangeShapeType="1"/>
          </p:cNvCxnSpPr>
          <p:nvPr/>
        </p:nvCxnSpPr>
        <p:spPr bwMode="auto">
          <a:xfrm>
            <a:off x="4679156" y="4750595"/>
            <a:ext cx="0" cy="5273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249" name="Oval 104">
            <a:extLst>
              <a:ext uri="{FF2B5EF4-FFF2-40B4-BE49-F238E27FC236}">
                <a16:creationId xmlns:a16="http://schemas.microsoft.com/office/drawing/2014/main" id="{539A7DD5-3652-4C8B-85A7-176863E575F7}"/>
              </a:ext>
            </a:extLst>
          </p:cNvPr>
          <p:cNvSpPr>
            <a:spLocks noChangeArrowheads="1"/>
          </p:cNvSpPr>
          <p:nvPr/>
        </p:nvSpPr>
        <p:spPr bwMode="auto">
          <a:xfrm>
            <a:off x="5731453" y="4091473"/>
            <a:ext cx="3357563" cy="2200275"/>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қурилиш технологияси  билан белгиланадиган  конструкциялар  грунтлари ва  материалларининг физик-механик хоссаларини вақт ва фазо бўйича ўзгарувчанлиги ва турланиши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250" name="Oval 104">
            <a:extLst>
              <a:ext uri="{FF2B5EF4-FFF2-40B4-BE49-F238E27FC236}">
                <a16:creationId xmlns:a16="http://schemas.microsoft.com/office/drawing/2014/main" id="{C260F0D9-5A92-43F7-B655-243E8E6BD4D9}"/>
              </a:ext>
            </a:extLst>
          </p:cNvPr>
          <p:cNvSpPr>
            <a:spLocks noChangeArrowheads="1"/>
          </p:cNvSpPr>
          <p:nvPr/>
        </p:nvSpPr>
        <p:spPr bwMode="auto">
          <a:xfrm>
            <a:off x="251520" y="978297"/>
            <a:ext cx="2235100" cy="1279007"/>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қурилиш  даврининг юклама ва таъсирлари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251" name="Oval 104">
            <a:extLst>
              <a:ext uri="{FF2B5EF4-FFF2-40B4-BE49-F238E27FC236}">
                <a16:creationId xmlns:a16="http://schemas.microsoft.com/office/drawing/2014/main" id="{AEB5947D-FE13-42D1-A4EA-EADEBC620261}"/>
              </a:ext>
            </a:extLst>
          </p:cNvPr>
          <p:cNvSpPr>
            <a:spLocks noChangeArrowheads="1"/>
          </p:cNvSpPr>
          <p:nvPr/>
        </p:nvSpPr>
        <p:spPr bwMode="auto">
          <a:xfrm>
            <a:off x="2627784" y="268583"/>
            <a:ext cx="3000377" cy="1625009"/>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харорат-торайиш юкламалари, қурилиш механизмлари юкламалари, цементация босими, ғоваклик босими ва  бошқалар</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252" name="Oval 104">
            <a:extLst>
              <a:ext uri="{FF2B5EF4-FFF2-40B4-BE49-F238E27FC236}">
                <a16:creationId xmlns:a16="http://schemas.microsoft.com/office/drawing/2014/main" id="{128FF601-D300-4FE3-9C8B-6AD639335105}"/>
              </a:ext>
            </a:extLst>
          </p:cNvPr>
          <p:cNvSpPr>
            <a:spLocks noChangeArrowheads="1"/>
          </p:cNvSpPr>
          <p:nvPr/>
        </p:nvSpPr>
        <p:spPr bwMode="auto">
          <a:xfrm>
            <a:off x="0" y="2656931"/>
            <a:ext cx="2928938" cy="1700756"/>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муваққат  иншоотлар  (қурилиш даври учун)-қурилиш  сув ташлагичлари, механик  жихозлар иш қобилияти ва  ш.к</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uz-Cyrl-UZ" alt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53" name="Oval 104">
            <a:extLst>
              <a:ext uri="{FF2B5EF4-FFF2-40B4-BE49-F238E27FC236}">
                <a16:creationId xmlns:a16="http://schemas.microsoft.com/office/drawing/2014/main" id="{E9DB6A65-276F-4ACD-A616-7C18F4491B2F}"/>
              </a:ext>
            </a:extLst>
          </p:cNvPr>
          <p:cNvSpPr>
            <a:spLocks noChangeArrowheads="1"/>
          </p:cNvSpPr>
          <p:nvPr/>
        </p:nvSpPr>
        <p:spPr bwMode="auto">
          <a:xfrm>
            <a:off x="3116088" y="5221807"/>
            <a:ext cx="2615366" cy="1557337"/>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қурилиш-монтаж ишларини  бажариш  сифатини муаллифлик назорати  маълумотларини  қиймати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254" name="Oval 104">
            <a:extLst>
              <a:ext uri="{FF2B5EF4-FFF2-40B4-BE49-F238E27FC236}">
                <a16:creationId xmlns:a16="http://schemas.microsoft.com/office/drawing/2014/main" id="{16A11747-F361-4A90-9B5A-98DC246CF8BD}"/>
              </a:ext>
            </a:extLst>
          </p:cNvPr>
          <p:cNvSpPr>
            <a:spLocks noChangeArrowheads="1"/>
          </p:cNvSpPr>
          <p:nvPr/>
        </p:nvSpPr>
        <p:spPr bwMode="auto">
          <a:xfrm>
            <a:off x="43385" y="4963653"/>
            <a:ext cx="2928938" cy="1643062"/>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алохида  мухим  техноген  таъсирлар: ишлаб чиқариш пайтида  портлатишлар, адирларни кесиб олиш ва ш.к</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WordArt 3">
            <a:extLst>
              <a:ext uri="{FF2B5EF4-FFF2-40B4-BE49-F238E27FC236}">
                <a16:creationId xmlns:a16="http://schemas.microsoft.com/office/drawing/2014/main" id="{9E4CCDE3-4117-428C-A837-BB1212960205}"/>
              </a:ext>
            </a:extLst>
          </p:cNvPr>
          <p:cNvSpPr>
            <a:spLocks noChangeArrowheads="1" noChangeShapeType="1" noTextEdit="1"/>
          </p:cNvSpPr>
          <p:nvPr/>
        </p:nvSpPr>
        <p:spPr bwMode="auto">
          <a:xfrm>
            <a:off x="7215188" y="53975"/>
            <a:ext cx="1928812" cy="809625"/>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3600" b="1" i="0" u="none" strike="noStrike" kern="10" cap="none" spc="0" normalizeH="0" baseline="0" noProof="0" dirty="0">
              <a:ln w="9525">
                <a:solidFill>
                  <a:prstClr val="black"/>
                </a:solidFill>
                <a:round/>
                <a:headEnd/>
                <a:tailEnd/>
              </a:ln>
              <a:gradFill rotWithShape="1">
                <a:gsLst>
                  <a:gs pos="0">
                    <a:srgbClr val="FF0000"/>
                  </a:gs>
                  <a:gs pos="100000">
                    <a:srgbClr val="760000"/>
                  </a:gs>
                </a:gsLst>
                <a:lin ang="5400000" scaled="1"/>
              </a:gradFill>
              <a:effectLst>
                <a:outerShdw dist="563972" dir="14049741" sx="125000" sy="125000" algn="tl" rotWithShape="0">
                  <a:srgbClr val="C7DFD3">
                    <a:alpha val="79999"/>
                  </a:srgbClr>
                </a:outerShdw>
              </a:effectLst>
              <a:uLnTx/>
              <a:uFillTx/>
              <a:latin typeface="Century Gothic"/>
              <a:ea typeface="+mn-ea"/>
              <a:cs typeface="Times New Roman" panose="02020603050405020304" pitchFamily="18" charset="0"/>
            </a:endParaRPr>
          </a:p>
        </p:txBody>
      </p:sp>
      <p:sp>
        <p:nvSpPr>
          <p:cNvPr id="16" name="Oval 104">
            <a:extLst>
              <a:ext uri="{FF2B5EF4-FFF2-40B4-BE49-F238E27FC236}">
                <a16:creationId xmlns:a16="http://schemas.microsoft.com/office/drawing/2014/main" id="{010947EF-0AF1-4A97-8335-25DA4E534F5D}"/>
              </a:ext>
            </a:extLst>
          </p:cNvPr>
          <p:cNvSpPr>
            <a:spLocks noChangeArrowheads="1"/>
          </p:cNvSpPr>
          <p:nvPr/>
        </p:nvSpPr>
        <p:spPr bwMode="auto">
          <a:xfrm>
            <a:off x="5396162" y="782274"/>
            <a:ext cx="3747838" cy="2646725"/>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қурилиш технологияси билан белгиланадиган ишлаб чиқариш нуқсонлари: зичлашмаган зоналар, грунтларнинг  ажралиш зонаси, сув ўтказиш трактлари юзасини  технологик ғадир-будирлиги (буртиб чиқиш, каваклар, бетонни ғуддаси) мавжудлиги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7" name="AutoShape 86">
            <a:extLst>
              <a:ext uri="{FF2B5EF4-FFF2-40B4-BE49-F238E27FC236}">
                <a16:creationId xmlns:a16="http://schemas.microsoft.com/office/drawing/2014/main" id="{3D5E6BBE-48B1-4672-A703-E8DCDADB8839}"/>
              </a:ext>
            </a:extLst>
          </p:cNvPr>
          <p:cNvCxnSpPr>
            <a:cxnSpLocks noChangeShapeType="1"/>
          </p:cNvCxnSpPr>
          <p:nvPr/>
        </p:nvCxnSpPr>
        <p:spPr bwMode="auto">
          <a:xfrm flipH="1">
            <a:off x="6215060" y="3428999"/>
            <a:ext cx="517180" cy="2160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39576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485483D-5C24-40EF-9241-8834086DBEAE}"/>
              </a:ext>
            </a:extLst>
          </p:cNvPr>
          <p:cNvSpPr/>
          <p:nvPr/>
        </p:nvSpPr>
        <p:spPr>
          <a:xfrm>
            <a:off x="395536" y="188640"/>
            <a:ext cx="8640960" cy="6959854"/>
          </a:xfrm>
          <a:prstGeom prst="rect">
            <a:avLst/>
          </a:prstGeom>
        </p:spPr>
        <p:txBody>
          <a:bodyPr wrap="square">
            <a:spAutoFit/>
          </a:bodyPr>
          <a:lstStyle/>
          <a:p>
            <a:pPr algn="just">
              <a:lnSpc>
                <a:spcPct val="107000"/>
              </a:lnSpc>
              <a:spcAft>
                <a:spcPts val="800"/>
              </a:spcAft>
              <a:tabLst>
                <a:tab pos="923925" algn="l"/>
              </a:tabLst>
            </a:pPr>
            <a:r>
              <a:rPr lang="ru-RU" sz="1600" b="1" dirty="0" err="1">
                <a:latin typeface="Times New Roman" panose="02020603050405020304" pitchFamily="18" charset="0"/>
                <a:ea typeface="Calibri" panose="020F0502020204030204" pitchFamily="34" charset="0"/>
                <a:cs typeface="Times New Roman" panose="02020603050405020304" pitchFamily="18" charset="0"/>
              </a:rPr>
              <a:t>Хавфсизлик</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декларациясида</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 таркибида қ</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уйидагилар</a:t>
            </a:r>
            <a:r>
              <a:rPr lang="ru-RU" sz="1600" b="1" dirty="0">
                <a:latin typeface="Times New Roman" panose="02020603050405020304" pitchFamily="18" charset="0"/>
                <a:ea typeface="Calibri" panose="020F0502020204030204" pitchFamily="34" charset="0"/>
                <a:cs typeface="Times New Roman" panose="02020603050405020304" pitchFamily="18" charset="0"/>
              </a:rPr>
              <a:t> б</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ў</a:t>
            </a:r>
            <a:r>
              <a:rPr lang="ru-RU" sz="1600" b="1" dirty="0">
                <a:latin typeface="Times New Roman" panose="02020603050405020304" pitchFamily="18" charset="0"/>
                <a:ea typeface="Calibri" panose="020F0502020204030204" pitchFamily="34" charset="0"/>
                <a:cs typeface="Times New Roman" panose="02020603050405020304" pitchFamily="18" charset="0"/>
              </a:rPr>
              <a:t>лиши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керак</a:t>
            </a:r>
            <a:r>
              <a:rPr lang="ru-RU" sz="1600" b="1"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сарвара</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унда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уйидаги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маълумотлар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келтирилади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декларациянинг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р</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йхатдан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тказиш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ра</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ами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декл</a:t>
            </a:r>
            <a:r>
              <a:rPr lang="uz-Cyrl-UZ" sz="1600" dirty="0">
                <a:latin typeface="Times New Roman" panose="02020603050405020304" pitchFamily="18" charset="0"/>
                <a:ea typeface="Calibri" panose="020F0502020204030204" pitchFamily="34" charset="0"/>
                <a:cs typeface="Times New Roman" panose="02020603050405020304" pitchFamily="18" charset="0"/>
              </a:rPr>
              <a:t>а</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рацияни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тасди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лаш</a:t>
            </a:r>
            <a:r>
              <a:rPr lang="ru-RU" sz="1600" dirty="0">
                <a:latin typeface="Times New Roman" panose="02020603050405020304" pitchFamily="18" charset="0"/>
                <a:ea typeface="Calibri" panose="020F0502020204030204" pitchFamily="34" charset="0"/>
                <a:cs typeface="Times New Roman" panose="02020603050405020304" pitchFamily="18" charset="0"/>
              </a:rPr>
              <a:t> (р</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йхатдан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тказиш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графиги</a:t>
            </a:r>
            <a:r>
              <a:rPr lang="ru-RU" sz="1600" dirty="0">
                <a:latin typeface="Times New Roman" panose="02020603050405020304" pitchFamily="18" charset="0"/>
                <a:ea typeface="Calibri" panose="020F0502020204030204" pitchFamily="34" charset="0"/>
                <a:cs typeface="Times New Roman" panose="02020603050405020304" pitchFamily="18" charset="0"/>
              </a:rPr>
              <a:t>, декларация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объектининг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номи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б)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жойлашган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туманнинг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таббий</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шароитлари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лойи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a:latin typeface="Times New Roman" panose="02020603050405020304" pitchFamily="18" charset="0"/>
                <a:ea typeface="Calibri" panose="020F0502020204030204" pitchFamily="34" charset="0"/>
                <a:cs typeface="Times New Roman" panose="02020603050405020304" pitchFamily="18" charset="0"/>
              </a:rPr>
              <a:t>ада,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фойдаланиш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оидаларида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назорат</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ошган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к</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рсатмаларида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назарда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тутилган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хавфсизликни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таъминлаш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чора-тадбирлари</a:t>
            </a:r>
            <a:r>
              <a:rPr lang="ru-RU" sz="1600" dirty="0">
                <a:latin typeface="Times New Roman" panose="02020603050405020304" pitchFamily="18" charset="0"/>
                <a:ea typeface="Calibri" panose="020F0502020204030204" pitchFamily="34" charset="0"/>
                <a:cs typeface="Times New Roman" panose="02020603050405020304" pitchFamily="18" charset="0"/>
              </a:rPr>
              <a:t>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ўғ</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рисидаги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асосий</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маълумотларни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a:latin typeface="Times New Roman" panose="02020603050405020304" pitchFamily="18" charset="0"/>
                <a:ea typeface="Calibri" panose="020F0502020204030204" pitchFamily="34" charset="0"/>
                <a:cs typeface="Times New Roman" panose="02020603050405020304" pitchFamily="18" charset="0"/>
              </a:rPr>
              <a:t>з ичига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олувчи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умумий</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ахборот</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в)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иншоотларининг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тахлили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уни</a:t>
            </a:r>
            <a:r>
              <a:rPr lang="ru-RU" sz="1600" dirty="0">
                <a:latin typeface="Times New Roman" panose="02020603050405020304" pitchFamily="18" charset="0"/>
                <a:ea typeface="Calibri" panose="020F0502020204030204" pitchFamily="34" charset="0"/>
                <a:cs typeface="Times New Roman" panose="02020603050405020304" pitchFamily="18" charset="0"/>
              </a:rPr>
              <a:t> ба</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олаш</a:t>
            </a:r>
            <a:r>
              <a:rPr lang="ru-RU" sz="1600" dirty="0">
                <a:latin typeface="Times New Roman" panose="02020603050405020304" pitchFamily="18" charset="0"/>
                <a:ea typeface="Calibri" panose="020F0502020204030204" pitchFamily="34" charset="0"/>
                <a:cs typeface="Times New Roman" panose="02020603050405020304" pitchFamily="18" charset="0"/>
              </a:rPr>
              <a:t>, шу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жумладан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юзага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келиши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мумкин</a:t>
            </a:r>
            <a:r>
              <a:rPr lang="ru-RU" sz="1600" dirty="0">
                <a:latin typeface="Times New Roman" panose="02020603050405020304" pitchFamily="18" charset="0"/>
                <a:ea typeface="Calibri" panose="020F0502020204030204" pitchFamily="34" charset="0"/>
                <a:cs typeface="Times New Roman" panose="02020603050405020304" pitchFamily="18" charset="0"/>
              </a:rPr>
              <a:t> б</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манбаларни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ани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лаш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г)   ало</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конструктив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элементлар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учун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хавфсизлик</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мезонларини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ёки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умумий</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хавфсизлик</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даражасини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ани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лаш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a:t>
            </a:r>
            <a:r>
              <a:rPr lang="uz-Cyrl-UZ" sz="1600" dirty="0">
                <a:latin typeface="Times New Roman" panose="02020603050405020304" pitchFamily="18" charset="0"/>
                <a:ea typeface="Calibri" panose="020F0502020204030204" pitchFamily="34" charset="0"/>
                <a:cs typeface="Times New Roman" panose="02020603050405020304" pitchFamily="18" charset="0"/>
              </a:rPr>
              <a:t>қсадида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натурада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олиб  борилган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кузатиш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натижалари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д)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объектларни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лаш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тизими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ало</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даврда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уларнинг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хавфсизлигини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таъминлаш</a:t>
            </a:r>
            <a:r>
              <a:rPr lang="ru-RU" sz="1600" dirty="0">
                <a:latin typeface="Times New Roman" panose="02020603050405020304" pitchFamily="18" charset="0"/>
                <a:ea typeface="Calibri" panose="020F0502020204030204" pitchFamily="34" charset="0"/>
                <a:cs typeface="Times New Roman" panose="02020603050405020304" pitchFamily="18" charset="0"/>
              </a:rPr>
              <a:t>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ўғ</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рисидаги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маълумотлар</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е)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иншоотларида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юз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бериши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мумкин</a:t>
            </a:r>
            <a:r>
              <a:rPr lang="ru-RU" sz="1600" dirty="0">
                <a:latin typeface="Times New Roman" panose="02020603050405020304" pitchFamily="18" charset="0"/>
                <a:ea typeface="Calibri" panose="020F0502020204030204" pitchFamily="34" charset="0"/>
                <a:cs typeface="Times New Roman" panose="02020603050405020304" pitchFamily="18" charset="0"/>
              </a:rPr>
              <a:t> б</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пайдо</a:t>
            </a:r>
            <a:r>
              <a:rPr lang="ru-RU" sz="1600" dirty="0">
                <a:latin typeface="Times New Roman" panose="02020603050405020304" pitchFamily="18" charset="0"/>
                <a:ea typeface="Calibri" panose="020F0502020204030204" pitchFamily="34" charset="0"/>
                <a:cs typeface="Times New Roman" panose="02020603050405020304" pitchFamily="18" charset="0"/>
              </a:rPr>
              <a:t> б</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ладиган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авария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вазиятлари</a:t>
            </a:r>
            <a:r>
              <a:rPr lang="ru-RU" sz="1600" dirty="0">
                <a:latin typeface="Times New Roman" panose="02020603050405020304" pitchFamily="18" charset="0"/>
                <a:ea typeface="Calibri" panose="020F0502020204030204" pitchFamily="34" charset="0"/>
                <a:cs typeface="Times New Roman" panose="02020603050405020304" pitchFamily="18" charset="0"/>
              </a:rPr>
              <a:t>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ўғ</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рисида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а</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олини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назорат</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органларини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вилоят</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окимликларини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абардор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илиш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тартиби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ж)</a:t>
            </a:r>
            <a:r>
              <a:rPr lang="uz-Cyrl-UZ" sz="1600" dirty="0">
                <a:latin typeface="Times New Roman" panose="02020603050405020304" pitchFamily="18" charset="0"/>
                <a:ea typeface="Calibri" panose="020F0502020204030204" pitchFamily="34" charset="0"/>
                <a:cs typeface="Times New Roman" panose="02020603050405020304" pitchFamily="18" charset="0"/>
              </a:rPr>
              <a:t> 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улоса</a:t>
            </a:r>
            <a:r>
              <a:rPr lang="ru-RU" sz="1600" dirty="0">
                <a:latin typeface="Times New Roman" panose="02020603050405020304" pitchFamily="18" charset="0"/>
                <a:ea typeface="Calibri" panose="020F0502020204030204" pitchFamily="34" charset="0"/>
                <a:cs typeface="Times New Roman" panose="02020603050405020304" pitchFamily="18" charset="0"/>
              </a:rPr>
              <a:t>, у ало</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узеллар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ёки</a:t>
            </a:r>
            <a:r>
              <a:rPr lang="ru-RU" sz="1600" dirty="0">
                <a:latin typeface="Times New Roman" panose="02020603050405020304" pitchFamily="18" charset="0"/>
                <a:ea typeface="Calibri" panose="020F0502020204030204" pitchFamily="34" charset="0"/>
                <a:cs typeface="Times New Roman" panose="02020603050405020304" pitchFamily="18" charset="0"/>
              </a:rPr>
              <a:t>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хавфсизлик</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даражасига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берилган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ба</a:t>
            </a:r>
            <a:r>
              <a:rPr lang="uz-Cyrl-UZ" sz="1600" dirty="0">
                <a:latin typeface="Times New Roman" panose="02020603050405020304" pitchFamily="18" charset="0"/>
                <a:ea typeface="Calibri" panose="020F0502020204030204" pitchFamily="34" charset="0"/>
                <a:cs typeface="Times New Roman" panose="02020603050405020304" pitchFamily="18" charset="0"/>
              </a:rPr>
              <a:t>ҳ</a:t>
            </a:r>
            <a:r>
              <a:rPr lang="ru-RU" sz="1600" dirty="0">
                <a:latin typeface="Times New Roman" panose="02020603050405020304" pitchFamily="18" charset="0"/>
                <a:ea typeface="Calibri" panose="020F0502020204030204" pitchFamily="34" charset="0"/>
                <a:cs typeface="Times New Roman" panose="02020603050405020304" pitchFamily="18" charset="0"/>
              </a:rPr>
              <a:t>они,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шунингдек</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хавфсизликни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таъминлашга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доир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зарур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чора-тадбирлар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р</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йхатини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a:latin typeface="Times New Roman" panose="02020603050405020304" pitchFamily="18" charset="0"/>
                <a:ea typeface="Calibri" panose="020F0502020204030204" pitchFamily="34" charset="0"/>
                <a:cs typeface="Times New Roman" panose="02020603050405020304" pitchFamily="18" charset="0"/>
              </a:rPr>
              <a:t>з ичига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олади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з)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урилиши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тугалланган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иншоотининг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давлат</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комиссияси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томонидан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абул</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илиб</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олиниши</a:t>
            </a:r>
            <a:r>
              <a:rPr lang="ru-RU" sz="1600" dirty="0">
                <a:latin typeface="Times New Roman" panose="02020603050405020304" pitchFamily="18" charset="0"/>
                <a:ea typeface="Calibri" panose="020F0502020204030204" pitchFamily="34" charset="0"/>
                <a:cs typeface="Times New Roman" panose="02020603050405020304" pitchFamily="18" charset="0"/>
              </a:rPr>
              <a:t>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ўғ</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рисидаги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далолатнома</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177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90D2F83-5B11-4F15-B616-5B7A0A902308}"/>
              </a:ext>
            </a:extLst>
          </p:cNvPr>
          <p:cNvSpPr/>
          <p:nvPr/>
        </p:nvSpPr>
        <p:spPr>
          <a:xfrm>
            <a:off x="467544" y="322493"/>
            <a:ext cx="8496944" cy="6535507"/>
          </a:xfrm>
          <a:prstGeom prst="rect">
            <a:avLst/>
          </a:prstGeom>
        </p:spPr>
        <p:txBody>
          <a:bodyPr wrap="square">
            <a:spAutoFit/>
          </a:bodyPr>
          <a:lstStyle/>
          <a:p>
            <a:pPr indent="450215" algn="just">
              <a:lnSpc>
                <a:spcPct val="107000"/>
              </a:lnSpc>
              <a:spcAft>
                <a:spcPts val="800"/>
              </a:spcAft>
              <a:tabLst>
                <a:tab pos="923925" algn="l"/>
              </a:tabLst>
            </a:pPr>
            <a:r>
              <a:rPr lang="ru-RU" sz="1600" b="1" dirty="0">
                <a:latin typeface="Times New Roman" panose="02020603050405020304" pitchFamily="18" charset="0"/>
                <a:ea typeface="Calibri" panose="020F0502020204030204" pitchFamily="34" charset="0"/>
                <a:cs typeface="Times New Roman" panose="02020603050405020304" pitchFamily="18" charset="0"/>
              </a:rPr>
              <a:t>Декларация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иловасида</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қуйидаги  маълумотлар  бўлиши  лозим:</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текшириш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далолатномаси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билан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биргаликда</a:t>
            </a:r>
            <a:r>
              <a:rPr lang="ru-RU" sz="1600" dirty="0">
                <a:latin typeface="Times New Roman" panose="02020603050405020304" pitchFamily="18" charset="0"/>
                <a:ea typeface="Calibri" panose="020F0502020204030204" pitchFamily="34" charset="0"/>
                <a:cs typeface="Times New Roman" panose="02020603050405020304" pitchFamily="18" charset="0"/>
              </a:rPr>
              <a:t>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иншоотининг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холати</a:t>
            </a:r>
            <a:r>
              <a:rPr lang="ru-RU" sz="1600" dirty="0">
                <a:latin typeface="Times New Roman" panose="02020603050405020304" pitchFamily="18" charset="0"/>
                <a:ea typeface="Calibri" panose="020F0502020204030204" pitchFamily="34" charset="0"/>
                <a:cs typeface="Times New Roman" panose="02020603050405020304" pitchFamily="18" charset="0"/>
              </a:rPr>
              <a:t> т</a:t>
            </a:r>
            <a:r>
              <a:rPr lang="uz-Cyrl-UZ" sz="1600" dirty="0">
                <a:latin typeface="Times New Roman" panose="02020603050405020304" pitchFamily="18" charset="0"/>
                <a:ea typeface="Calibri" panose="020F0502020204030204" pitchFamily="34" charset="0"/>
                <a:cs typeface="Times New Roman" panose="02020603050405020304" pitchFamily="18" charset="0"/>
              </a:rPr>
              <a:t>ўғ</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рисидаги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маълумотнома</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б)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a:t>
            </a:r>
            <a:r>
              <a:rPr lang="uz-Cyrl-UZ" sz="1600" dirty="0">
                <a:latin typeface="Times New Roman" panose="02020603050405020304" pitchFamily="18" charset="0"/>
                <a:ea typeface="Calibri" panose="020F0502020204030204" pitchFamily="34" charset="0"/>
                <a:cs typeface="Times New Roman" panose="02020603050405020304" pitchFamily="18" charset="0"/>
              </a:rPr>
              <a:t>  бўзилганда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сув</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босадиган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зонада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оладиган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иншоотларни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жойлашиш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режаси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в)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мазкур</a:t>
            </a:r>
            <a:r>
              <a:rPr lang="ru-RU" sz="1600" dirty="0">
                <a:latin typeface="Times New Roman" panose="02020603050405020304" pitchFamily="18" charset="0"/>
                <a:ea typeface="Calibri" panose="020F0502020204030204" pitchFamily="34" charset="0"/>
                <a:cs typeface="Times New Roman" panose="02020603050405020304" pitchFamily="18" charset="0"/>
              </a:rPr>
              <a:t> очи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сув</a:t>
            </a:r>
            <a:r>
              <a:rPr lang="ru-RU" sz="1600" dirty="0">
                <a:latin typeface="Times New Roman" panose="02020603050405020304" pitchFamily="18" charset="0"/>
                <a:ea typeface="Calibri" panose="020F0502020204030204" pitchFamily="34" charset="0"/>
                <a:cs typeface="Times New Roman" panose="02020603050405020304" pitchFamily="18" charset="0"/>
              </a:rPr>
              <a:t> о</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имларида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жойлашган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сув</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омборлари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каскади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схемаси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г) </a:t>
            </a:r>
            <a:r>
              <a:rPr lang="uz-Cyrl-UZ"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каналларнинг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чизи</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a:latin typeface="Times New Roman" panose="02020603050405020304" pitchFamily="18" charset="0"/>
                <a:ea typeface="Calibri" panose="020F0502020204030204" pitchFamily="34" charset="0"/>
                <a:cs typeface="Times New Roman" panose="02020603050405020304" pitchFamily="18" charset="0"/>
              </a:rPr>
              <a:t>ли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схемаси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д)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асосий</a:t>
            </a:r>
            <a:r>
              <a:rPr lang="ru-RU" sz="1600" dirty="0">
                <a:latin typeface="Times New Roman" panose="02020603050405020304" pitchFamily="18" charset="0"/>
                <a:ea typeface="Calibri" panose="020F0502020204030204" pitchFamily="34" charset="0"/>
                <a:cs typeface="Times New Roman" panose="02020603050405020304" pitchFamily="18" charset="0"/>
              </a:rPr>
              <a:t>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a:t>
            </a:r>
            <a:r>
              <a:rPr lang="uz-Cyrl-UZ" sz="1600" dirty="0">
                <a:latin typeface="Times New Roman" panose="02020603050405020304" pitchFamily="18" charset="0"/>
                <a:ea typeface="Calibri" panose="020F0502020204030204" pitchFamily="34" charset="0"/>
                <a:cs typeface="Times New Roman" panose="02020603050405020304" pitchFamily="18" charset="0"/>
              </a:rPr>
              <a:t>нинг </a:t>
            </a:r>
            <a:r>
              <a:rPr lang="ru-RU" sz="1600" dirty="0">
                <a:latin typeface="Times New Roman" panose="02020603050405020304" pitchFamily="18" charset="0"/>
                <a:ea typeface="Calibri" panose="020F0502020204030204" pitchFamily="34" charset="0"/>
                <a:cs typeface="Times New Roman" panose="02020603050405020304" pitchFamily="18" charset="0"/>
              </a:rPr>
              <a:t>б</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йлама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кундаланга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кесимлар</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е)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назорат</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лчаш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аппаратларининг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Г</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идротехника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иншоотидаги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назорат</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r>
              <a:rPr lang="uz-Cyrl-UZ" sz="1600" dirty="0">
                <a:latin typeface="Times New Roman" panose="02020603050405020304" pitchFamily="18" charset="0"/>
                <a:ea typeface="Calibri" panose="020F0502020204030204" pitchFamily="34" charset="0"/>
                <a:cs typeface="Times New Roman" panose="02020603050405020304" pitchFamily="18" charset="0"/>
              </a:rPr>
              <a:t>ў</a:t>
            </a:r>
            <a:r>
              <a:rPr lang="ru-RU" sz="1600" dirty="0" err="1">
                <a:latin typeface="Times New Roman" panose="02020603050405020304" pitchFamily="18" charset="0"/>
                <a:ea typeface="Calibri" panose="020F0502020204030204" pitchFamily="34" charset="0"/>
                <a:cs typeface="Times New Roman" panose="02020603050405020304" pitchFamily="18" charset="0"/>
              </a:rPr>
              <a:t>лчаш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аппаратларининг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жойлашиш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схемаси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a:latin typeface="Times New Roman" panose="02020603050405020304" pitchFamily="18" charset="0"/>
                <a:ea typeface="Calibri" panose="020F0502020204030204" pitchFamily="34" charset="0"/>
                <a:cs typeface="Times New Roman" panose="02020603050405020304" pitchFamily="18" charset="0"/>
              </a:rPr>
              <a:t>ж)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иншоотларининг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хавфсизлигини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таъмин-лашга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қ</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аратилган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техник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ташкилий</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тадбирлар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режаси</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Хавфсизлик</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декларацияси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эксплуатация қилувчи т</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ашкилот</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рахбари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томонидан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имзоланади</a:t>
            </a:r>
            <a:r>
              <a:rPr lang="uz-Cyrl-UZ" sz="1600" dirty="0">
                <a:latin typeface="Times New Roman" panose="02020603050405020304" pitchFamily="18" charset="0"/>
                <a:ea typeface="Calibri" panose="020F0502020204030204" pitchFamily="34" charset="0"/>
                <a:cs typeface="Times New Roman" panose="02020603050405020304" pitchFamily="18" charset="0"/>
              </a:rPr>
              <a:t>.  Ташкилот  рахбари хавфсизлик  декларациясида келтирилган  ахборотнинг тўлиқлиги ва ишонч-лилиги учун жавоб беради.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tabLst>
                <a:tab pos="923925" algn="l"/>
              </a:tabLst>
            </a:pPr>
            <a:r>
              <a:rPr lang="uz-Cyrl-UZ" sz="1600" dirty="0">
                <a:latin typeface="Times New Roman" panose="02020603050405020304" pitchFamily="18" charset="0"/>
                <a:ea typeface="Calibri" panose="020F0502020204030204" pitchFamily="34" charset="0"/>
                <a:cs typeface="Times New Roman" panose="02020603050405020304" pitchFamily="18" charset="0"/>
              </a:rPr>
              <a:t>Фойдаланилаётган гидротехника иншоотларининг  хавфсиз-лик декларацияси декларант томонидан назорат органларига 5 йилда  бир марта  тақдим этилади. Агарда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latin typeface="Times New Roman" panose="02020603050405020304" pitchFamily="18" charset="0"/>
                <a:ea typeface="Calibri" panose="020F0502020204030204" pitchFamily="34" charset="0"/>
                <a:cs typeface="Times New Roman" panose="02020603050405020304" pitchFamily="18" charset="0"/>
              </a:rPr>
              <a:t>иншоотнинг ишончлилик даражаси пасайиши хавфи пайдо бўлса ёки фавқулодда вазиятларнинг олдини олиш шарт-шароитлари ёмонлашганда назорат органи қарорига кўра ёки декларантнинг ташаббуси билан декларация, хавф аниқланган пайтдан бошлаб, уч ой мобайнида  назорат  органларига тақдим этилади.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277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CD4CED6-C731-40B3-9E97-4E33B0FE8437}"/>
              </a:ext>
            </a:extLst>
          </p:cNvPr>
          <p:cNvSpPr/>
          <p:nvPr/>
        </p:nvSpPr>
        <p:spPr>
          <a:xfrm>
            <a:off x="467544" y="116632"/>
            <a:ext cx="8424936" cy="6491201"/>
          </a:xfrm>
          <a:prstGeom prst="rect">
            <a:avLst/>
          </a:prstGeom>
        </p:spPr>
        <p:txBody>
          <a:bodyPr wrap="square">
            <a:spAutoFit/>
          </a:bodyPr>
          <a:lstStyle/>
          <a:p>
            <a:pPr indent="450215" algn="ctr">
              <a:lnSpc>
                <a:spcPct val="107000"/>
              </a:lnSpc>
              <a:spcAft>
                <a:spcPts val="800"/>
              </a:spcAft>
            </a:pPr>
            <a:r>
              <a:rPr lang="uz-Cyrl-UZ" sz="1600" b="1"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иншоотлари кадастри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1. Ўзбекистон Республикаси Гидротехника иншоотларининг кадастри "Гидротехника иншоотларининг хавфсизлиги тўғрисида"ги Ўзбекистон Республикасининг Қонунига мувофиқ иншоот</a:t>
            </a:r>
            <a:r>
              <a:rPr lang="uz-Cyrl-UZ" sz="1600" dirty="0">
                <a:latin typeface="Times New Roman" panose="02020603050405020304" pitchFamily="18" charset="0"/>
                <a:ea typeface="Calibri" panose="020F0502020204030204" pitchFamily="34" charset="0"/>
                <a:cs typeface="Times New Roman" panose="02020603050405020304" pitchFamily="18" charset="0"/>
              </a:rPr>
              <a:t>-</a:t>
            </a:r>
            <a:r>
              <a:rPr lang="uz-Latn-UZ" sz="1600" dirty="0">
                <a:latin typeface="Times New Roman" panose="02020603050405020304" pitchFamily="18" charset="0"/>
                <a:ea typeface="Calibri" panose="020F0502020204030204" pitchFamily="34" charset="0"/>
                <a:cs typeface="Times New Roman" panose="02020603050405020304" pitchFamily="18" charset="0"/>
              </a:rPr>
              <a:t>ларнинг техник ҳолатини ҳисобга олиш ва баҳолаш, уларнинг бехатар ишлашини таъминлаш мақсадида юритилади.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2. Гидротехника иншоотлари кадастри иншоотнинг табиий шарт-шароитлари, жойлашган ўрни, техник, сифат ва миқдор тавсифномалари, хизмат қилиш муддати, эгаси тўғрисидаги ва бошқа маълумотларни ташкил этувчи маълумотлар тизими ва ҳужжатлардан иборат бўлади.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3. Давлат мулки бўлган гидротехника иншоотлари, шунингдек корхоналарнинг республика ва минтақалар сув хўжалиги ва энергетика тизимига кирувчи гидротехника иншоотлари Кадастр объекти ҳисобланади.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4. Гидротехника иншоотлари кадастри иншоотларнинг техник ҳолатини ҳар томонлама ўрганиш ва баҳолаш, сифат ва миқдор тавсифномаларини ва фойдаланиш даражасини ҳисобга олиш мақсадида юритилади.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5. Маълумотларни ишлаб чиқиш, туркумлаш, сақлаш, янгилаш ва объект ҳақида ахборот тақдим этиш технологиясини такомиллаштириш гидротехника иншоотлари кадастрининг асосий вазифаси ҳисобланади.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6. Фавқулодда вазиятларнинг пайдо бўлиш хавфини туғдирувчи гидротехника иншоотларини қамраб олиш, юритиш услубларининг ягоналиги, кадастр ахборотларининг ҳаққонийлиги гидротехника иншоотлари кадастрини юритишнинг асосий принциплари ҳисобланади.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10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1AB900F-9B8E-4D04-9D8E-D4AD0996F41F}"/>
              </a:ext>
            </a:extLst>
          </p:cNvPr>
          <p:cNvSpPr/>
          <p:nvPr/>
        </p:nvSpPr>
        <p:spPr>
          <a:xfrm>
            <a:off x="140592" y="243512"/>
            <a:ext cx="8862816" cy="6370975"/>
          </a:xfrm>
          <a:prstGeom prst="rect">
            <a:avLst/>
          </a:prstGeom>
        </p:spPr>
        <p:txBody>
          <a:bodyPr wrap="square">
            <a:spAutoFit/>
          </a:bodyPr>
          <a:lstStyle/>
          <a:p>
            <a:pPr indent="450215" algn="just">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7. Гидротехника иншоотлари кадастри манфаатдор органларни эҳтимол бўлган аварияларнинг олдини олиш мақсадида гидротехника иншоотлари хавфсизлиги, фойдаланишни тўғри ташкил этиш, уларнинг техник ҳолатини баҳолаш тўғрисидаги ахборотлар билан таъминлаш учун мўлжалланган.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8. Гидротехника иншоотлари кадастрини юритиш топогеодезия қидирувларини, гидрология, геология, гидрогеология, геофизика, натурада кузатишлар ва бошқа махсус тадқиқотлар, шунингдек гидротехника иншоотларини махсус реестрда рўйхатдан ўтказиш билан таъминланади.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9. Гидротехника иншоотлари кадастрини юритиш бўйича ишлар давлат бюджетидан маблағ билан таъминланади.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800"/>
              </a:spcAft>
            </a:pPr>
            <a:r>
              <a:rPr lang="uz-Latn-UZ" sz="1600" b="1" dirty="0">
                <a:latin typeface="Times New Roman" panose="02020603050405020304" pitchFamily="18" charset="0"/>
                <a:ea typeface="Calibri" panose="020F0502020204030204" pitchFamily="34" charset="0"/>
                <a:cs typeface="Times New Roman" panose="02020603050405020304" pitchFamily="18" charset="0"/>
              </a:rPr>
              <a:t>Гидротехника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и</a:t>
            </a:r>
            <a:r>
              <a:rPr lang="uz-Latn-UZ" sz="1600" b="1" dirty="0">
                <a:latin typeface="Times New Roman" panose="02020603050405020304" pitchFamily="18" charset="0"/>
                <a:ea typeface="Calibri" panose="020F0502020204030204" pitchFamily="34" charset="0"/>
                <a:cs typeface="Times New Roman" panose="02020603050405020304" pitchFamily="18" charset="0"/>
              </a:rPr>
              <a:t>ншоотлари кадастрининг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м</a:t>
            </a:r>
            <a:r>
              <a:rPr lang="uz-Latn-UZ" sz="1600" b="1" dirty="0">
                <a:latin typeface="Times New Roman" panose="02020603050405020304" pitchFamily="18" charset="0"/>
                <a:ea typeface="Calibri" panose="020F0502020204030204" pitchFamily="34" charset="0"/>
                <a:cs typeface="Times New Roman" panose="02020603050405020304" pitchFamily="18" charset="0"/>
              </a:rPr>
              <a:t>азмуни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10. Гидротехника иншоотлари кадастрида ҳар бир иншоотга кадастр рақами берган ҳолда иншоотни махсус реестрда рўйхатдан ўтказиш, туркумлаш, сифат ва миқдорга оид тавсифномаларни ҳисобга олиш ҳамда иншоот бўйича маълумотларни тегишли шаклларга киритиш, сақлаш, янгилаш ва ахборотларни фойдаланиш учун бериш назарда тутилади.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11. Гидротехника иншоотлари кадастрига иншоот бўйича умумий маълумотлар, гидрология, геология, гидрогеология, литология шарт-шароитлари тавсифномаси, иншоотлар таркиби, сув хўжалиги, сув-энергетика, техник-иқтисодий кўрсаткичлар, қидирувлар, натурада кузатишлар, конструктив чизмалар, схемалар, графиклар илова қилинган ҳолда иншоот ҳолатини белгиловчи мавжуд дефектлар киритилади.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12. Гидротехника иншоотлари кадастрининг мазмун бўйича шакллари Ўзбекистон Республикаси  сув хўжалиги вазирлиги, "Ўздавэнергоназорат" давлат инспекцияси билан келишган ҳолда аниқ гидротехника иншоотлари (сув омбори, насос станцияси, гидроузел, канал, коллектор ва бошқалар)нинг турига мувофиқ "Давсувхўжаликназорат" инспекцияси томонидан тасдиқланади.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1455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68A3670-3614-427D-B11D-6F93686DA83D}"/>
              </a:ext>
            </a:extLst>
          </p:cNvPr>
          <p:cNvSpPr/>
          <p:nvPr/>
        </p:nvSpPr>
        <p:spPr>
          <a:xfrm>
            <a:off x="1043608" y="548680"/>
            <a:ext cx="7704856" cy="4866076"/>
          </a:xfrm>
          <a:prstGeom prst="rect">
            <a:avLst/>
          </a:prstGeom>
        </p:spPr>
        <p:txBody>
          <a:bodyPr wrap="square">
            <a:spAutoFit/>
          </a:bodyPr>
          <a:lstStyle/>
          <a:p>
            <a:pPr indent="450215" algn="just">
              <a:lnSpc>
                <a:spcPct val="107000"/>
              </a:lnSpc>
              <a:spcAft>
                <a:spcPts val="800"/>
              </a:spcAft>
            </a:pPr>
            <a:r>
              <a:rPr lang="uz-Latn-UZ" sz="1600" b="1"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иншоотларининг кадастрини юритиш</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Latn-UZ" sz="1600" dirty="0">
                <a:latin typeface="Times New Roman" panose="02020603050405020304" pitchFamily="18" charset="0"/>
                <a:ea typeface="Calibri" panose="020F0502020204030204" pitchFamily="34" charset="0"/>
                <a:cs typeface="Times New Roman" panose="02020603050405020304" pitchFamily="18" charset="0"/>
              </a:rPr>
              <a:t> Мукаммаллиги I, II, III класс бўлган, давлат мулки бўлган, шунингдек республика ва минтақалар сув хўжалиги ва энергетика тизимига кирувчи гидротехника иншоотлари кадастри “Давсувхўжаликназорат” инспекцияси томонидан, мукаммаллиги III классдан паст бўлган бошқа гидротехника иншоотлари бўйича иншоотларнинг мансублигига қараб Ўзбекистон Республикаси Қишлоқ ва сув хўжалиги вазирлиги, "Ўзбекэнерго" давлат</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uz-Latn-UZ" sz="1600" dirty="0">
                <a:latin typeface="Times New Roman" panose="02020603050405020304" pitchFamily="18" charset="0"/>
                <a:ea typeface="Calibri" panose="020F0502020204030204" pitchFamily="34" charset="0"/>
                <a:cs typeface="Times New Roman" panose="02020603050405020304" pitchFamily="18" charset="0"/>
              </a:rPr>
              <a:t>акциядорлик компанияси томонидан юритилади.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иншоотлари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кадастрини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юритиш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юкланган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органлар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иншоотларининг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техник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ҳолати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хавфсизлиги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устидан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назорат</a:t>
            </a:r>
            <a:r>
              <a:rPr lang="ru-RU" sz="1600" dirty="0">
                <a:latin typeface="Times New Roman" panose="02020603050405020304" pitchFamily="18" charset="0"/>
                <a:ea typeface="Calibri" panose="020F0502020204030204" pitchFamily="34" charset="0"/>
                <a:cs typeface="Times New Roman" panose="02020603050405020304" pitchFamily="18" charset="0"/>
              </a:rPr>
              <a:t> (мониторинг)ни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таъминлайдилар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иншоотлари</a:t>
            </a:r>
            <a:r>
              <a:rPr lang="ru-RU" sz="1600" dirty="0">
                <a:latin typeface="Times New Roman" panose="02020603050405020304" pitchFamily="18" charset="0"/>
                <a:ea typeface="Calibri" panose="020F0502020204030204" pitchFamily="34" charset="0"/>
                <a:cs typeface="Times New Roman" panose="02020603050405020304" pitchFamily="18" charset="0"/>
              </a:rPr>
              <a:t> кадастр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маълумотларини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янгилашда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иншоотнинг</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тавсифномасига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техник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ҳолатига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таъсир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қилувчи</a:t>
            </a:r>
            <a:r>
              <a:rPr lang="ru-RU" sz="1600" dirty="0">
                <a:latin typeface="Times New Roman" panose="02020603050405020304" pitchFamily="18" charset="0"/>
                <a:ea typeface="Calibri" panose="020F0502020204030204" pitchFamily="34" charset="0"/>
                <a:cs typeface="Times New Roman" panose="02020603050405020304" pitchFamily="18" charset="0"/>
              </a:rPr>
              <a:t> реконструкция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қилиш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капитал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таъмирлаш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бошқа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омиллар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натижасида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рўй</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берган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ўзгаришлар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аниқланади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рўйхатдан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ўтказилади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эгалари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бир</a:t>
            </a:r>
            <a:r>
              <a:rPr lang="ru-RU" sz="1600" dirty="0">
                <a:latin typeface="Times New Roman" panose="02020603050405020304" pitchFamily="18" charset="0"/>
                <a:ea typeface="Calibri" panose="020F0502020204030204" pitchFamily="34" charset="0"/>
                <a:cs typeface="Times New Roman" panose="02020603050405020304" pitchFamily="18" charset="0"/>
              </a:rPr>
              <a:t> ой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муддатда</a:t>
            </a:r>
            <a:r>
              <a:rPr lang="ru-RU" sz="1600" dirty="0">
                <a:latin typeface="Times New Roman" panose="02020603050405020304" pitchFamily="18" charset="0"/>
                <a:ea typeface="Calibri" panose="020F0502020204030204" pitchFamily="34" charset="0"/>
                <a:cs typeface="Times New Roman" panose="02020603050405020304" pitchFamily="18" charset="0"/>
              </a:rPr>
              <a:t> гидротехника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иншоотлари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кадастрини</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юритиш</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юкланган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органларга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кўрсатиб</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ўтилган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ўзгаришлар</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ҳақида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ахборот</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тақдим</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этишга</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мажбурдирлар</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8016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45E826B-507E-45CA-BC9F-8ECDB00E34EC}"/>
              </a:ext>
            </a:extLst>
          </p:cNvPr>
          <p:cNvSpPr/>
          <p:nvPr/>
        </p:nvSpPr>
        <p:spPr>
          <a:xfrm>
            <a:off x="755576" y="498165"/>
            <a:ext cx="8064896" cy="5861669"/>
          </a:xfrm>
          <a:prstGeom prst="rect">
            <a:avLst/>
          </a:prstGeom>
        </p:spPr>
        <p:txBody>
          <a:bodyPr wrap="square">
            <a:spAutoFit/>
          </a:bodyPr>
          <a:lstStyle/>
          <a:p>
            <a:pPr algn="just">
              <a:lnSpc>
                <a:spcPct val="107000"/>
              </a:lnSpc>
              <a:spcAft>
                <a:spcPts val="800"/>
              </a:spcAft>
            </a:pPr>
            <a:r>
              <a:rPr lang="uz-Cyrl-UZ" sz="1600" b="1"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иншоотларини хавфсизлигини баҳолашнинг мониторинг тизими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иншоотларининг хавфсизлигини баҳолаш мониторинг тизимининг асосий вазифалари - гидротехника иншоотларни доимий  назоратини олиб бориш, сув омборларида ва бошқа иншоотларда  ўрнатилган Назорат ўлчов асбоблардан бевосита олинган маълумотларга  тезкор ишлов бериш ҳамда  ишлаб чиқилган кадастр ҳужжатлари ва  бошқа  диагностика ишларидаги берилган кўрсатмаларни бажарилишини таҳлилини олиб боришдир</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иншоотлари хавфсизлиги мониторинги нафақат хавфсизлигини баҳолаш мезонлари тизимига асосланган тезкор назорат самарадор технологиясини назарда тутади балки иншоотда тўпланган барча маълумотларга тўлиқ эга бўлиш тезкорликни кўзда тутади.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Шу сабабли унинг хавфсиз ҳолати мониторингини ташкил-лаштириш алоҳида долзарб касб этади.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Бундан ташқари, бу масалани муҳимлиги шундан иборатки, гидротехника иншоотлардан фойдаланишдаги кўзга кўринарли ютуқларга қарамай, охирги йилларда гидротехника иншоотларнинг ишдан чиқиш суръати ошиб бориши, хатто авария ҳолатлари кузатилмоқда шунингдек </a:t>
            </a:r>
            <a:r>
              <a:rPr lang="uz-Cyrl-UZ" sz="1600" b="1" dirty="0">
                <a:latin typeface="Times New Roman" panose="02020603050405020304" pitchFamily="18" charset="0"/>
                <a:ea typeface="Calibri" panose="020F0502020204030204" pitchFamily="34" charset="0"/>
                <a:cs typeface="Times New Roman" panose="02020603050405020304" pitchFamily="18" charset="0"/>
              </a:rPr>
              <a:t>сув омборларида, насос станцияларда, дарё ва сойларда алоҳида хавотирга сабаб бўлмоқда.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Ҳозирги пайтда мавжуд гидротехника иншоотлар хавфсизлиги ва ишончлиги даражаси пасайишидан жиддий ташвишдамиз.</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881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EBB9474-C35D-4B61-A599-53F7A086BE76}"/>
              </a:ext>
            </a:extLst>
          </p:cNvPr>
          <p:cNvSpPr/>
          <p:nvPr/>
        </p:nvSpPr>
        <p:spPr>
          <a:xfrm>
            <a:off x="683568" y="476672"/>
            <a:ext cx="7920880" cy="6022546"/>
          </a:xfrm>
          <a:prstGeom prst="rect">
            <a:avLst/>
          </a:prstGeom>
        </p:spPr>
        <p:txBody>
          <a:bodyPr wrap="square">
            <a:spAutoFit/>
          </a:bodyPr>
          <a:lstStyle/>
          <a:p>
            <a:pPr indent="449580"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Республикамиздаги гидротехника иншоотлар қишлоқ хўжалик ишлаб чиқаришни 90 фоизни, электроэнергия ишлаб чиқаришни 10 фоизни сув билан таъминлайди, умуман олганда иқтисодиёт бошқа соҳаларининг турғунлиги, асосий ўша туманларда яшовчи 50 фоизни аҳолининг хавфсизлиги ушбу гидротехник иншоотлар ҳолати билан боғлиқдир.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иншоотлар 40-50 йиллик фойдаланиш натижасида эскириш жараёнлари, лойқаланиш оқибатида уларнинг техник имконияти ва ишончлиги камаяди.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Уларнинг шикастланиши ва бузилишидан ижтимоий, иқтисодий оқибатлар, моддий зарар жуда катта бўлиши ва табиий офатлар билан тенглашиши мумкин.</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Ўзбекистон Республикаси Вазирлар Маҳкамаси томонидан тасдиқланган рўйхатга асосан “Давсувхўжаликназорат” инспекцияси назоратида – 273 та  йирик ва ўта муҳим сув хўжалиги иншоотлари мавжуд бўлиб, булардан 54 та сув омборлари, 35 та насос станциялари, 29 та гидроэлектростанциялар, 60 та магистрал каналлар, 64 та гидроузеллар, 24 та магистрал коллекторлар ва 2312.2 км масофадаги 7 та дарё ва сойлардаги ўзанларни бошқариш ва ҳимоялаш иншоотларини техник назоратини олиб боради.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uz-Cyrl-UZ" sz="1600" dirty="0">
                <a:latin typeface="Times New Roman" panose="02020603050405020304" pitchFamily="18" charset="0"/>
                <a:ea typeface="Calibri" panose="020F0502020204030204" pitchFamily="34" charset="0"/>
                <a:cs typeface="Times New Roman" panose="02020603050405020304" pitchFamily="18" charset="0"/>
              </a:rPr>
              <a:t>Гидротехника иншоотларининг хавфсизлиги тўғрисидаги Қонунни асосий мақсади фуқаролар ҳаёти, соғлиги ва мулкини ҳимоясини таъминлаш, шунингдек гидротехника иншоотлар аварияси натижасидаги корхоналар мулкига зиён етиши, бино ва иншоотлар бузилиши, ер ювилиши, ер ости сувлари сатҳининг хавфли ўзгариши ва бошқа зарарларни олдини олиш.</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173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332A2B8-7C99-465C-9C59-E6374D13BF6F}"/>
              </a:ext>
            </a:extLst>
          </p:cNvPr>
          <p:cNvSpPr/>
          <p:nvPr/>
        </p:nvSpPr>
        <p:spPr>
          <a:xfrm>
            <a:off x="395536" y="188640"/>
            <a:ext cx="8424936" cy="6241709"/>
          </a:xfrm>
          <a:prstGeom prst="rect">
            <a:avLst/>
          </a:prstGeom>
        </p:spPr>
        <p:txBody>
          <a:bodyPr wrap="square">
            <a:spAutoFit/>
          </a:bodyPr>
          <a:lstStyle/>
          <a:p>
            <a:pPr algn="just">
              <a:lnSpc>
                <a:spcPct val="107000"/>
              </a:lnSpc>
              <a:spcAft>
                <a:spcPts val="800"/>
              </a:spcAft>
            </a:pPr>
            <a:r>
              <a:rPr lang="uz-Cyrl-UZ" sz="1600" b="1" dirty="0">
                <a:latin typeface="Times New Roman" panose="02020603050405020304" pitchFamily="18" charset="0"/>
                <a:ea typeface="Calibri" panose="020F0502020204030204" pitchFamily="34" charset="0"/>
                <a:cs typeface="Times New Roman" panose="02020603050405020304" pitchFamily="18" charset="0"/>
              </a:rPr>
              <a:t>Ўзбекистон Республикаси “Гидротехника иншоотлар хавфсизлиги тўғрисида” ги Қонунга мувофиқ гидротехник иншоотлар хавфсизлиги мониторинги механизмининг асосий принциплари қуйидагилар: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180340" algn="l"/>
              </a:tabLs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Давсувхўжаликназорат инспекцияси томонидан амалга оширила-диган, гидротехник иншоотлар хавфсизлигини таъминлашни самарадор давлат бошқарувини олиб бориш;</a:t>
            </a:r>
            <a:endParaRPr lang="ru-RU" sz="1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180340" algn="l"/>
              </a:tabLs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фойдаланувчи ташкилотлар томонидан гидротехника иншоотлардан фойдаланиш қоида ва меъёрлари бажарилишини давлат назоратини таъминлаш, шунингдек улар томонидан инспекцион текширувларни ўтказиш;</a:t>
            </a:r>
            <a:endParaRPr lang="ru-RU" sz="1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180340" algn="l"/>
              </a:tabLs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фойдаланувчи ташкилотлар томонидан мунтазам ўтказиладиган кузатувлар, кўздан кечириш гидротехника иншоотларни марказ-лашган текширувлари олиб бориш;</a:t>
            </a:r>
            <a:endParaRPr lang="ru-RU" sz="1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180340" algn="l"/>
              </a:tabLs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гидротехника иншоотлар хавфсизлигини деклариялаш ва гидро-техник иншоотлар кадастрини олиб бориш;</a:t>
            </a:r>
            <a:endParaRPr lang="ru-RU" sz="1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180340" algn="l"/>
              </a:tabLs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“Давсувхўжаликназорат” инспекциясининг Диагностика маркази томонидан амалга ошириладиган диагностика, хавфсизлиги мезонларини аниқлаш ва гидротехника иншоотлар аварияси хавфи даражасини баҳолаш, шунингдек объект иш қобилиятини тўлиқ ёки қисман йўқотиши ва фавқулодда ҳолат вужудга келишига сабаб бўлувчи нуқсонларни ўз вақтида аниқлаш ва йўқотиш;</a:t>
            </a:r>
            <a:endParaRPr lang="ru-RU" sz="1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180340" algn="l"/>
              </a:tabLs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 гидротехника иншоотлар кўп қисмини Назорат ўлчов асбоблар билан, маълумотлар компьютер базалари ва мониторинг система-лари билан таъминлаш;</a:t>
            </a:r>
            <a:endParaRPr lang="ru-RU" sz="1600" dirty="0">
              <a:latin typeface="Calibri" panose="020F0502020204030204" pitchFamily="34" charset="0"/>
              <a:ea typeface="PMingLiU" panose="02020500000000000000" pitchFamily="18" charset="-12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180340" algn="l"/>
              </a:tabLst>
            </a:pPr>
            <a:r>
              <a:rPr lang="uz-Cyrl-UZ" sz="1600" dirty="0">
                <a:latin typeface="Times New Roman" panose="02020603050405020304" pitchFamily="18" charset="0"/>
                <a:ea typeface="PMingLiU" panose="02020500000000000000" pitchFamily="18" charset="-120"/>
                <a:cs typeface="Times New Roman" panose="02020603050405020304" pitchFamily="18" charset="0"/>
              </a:rPr>
              <a:t>ходимларни аварияга қарши чора-тадбирларни бажаришга, фавқулодда ҳолатлар мавжудлиги ва уларни йўқотиш шароитидаги хатти-харакатларга, шунингдек бу учун зарур моддий ва манавий захираларни тайёрлаш.</a:t>
            </a:r>
            <a:endParaRPr lang="ru-RU" sz="1600" dirty="0">
              <a:latin typeface="Calibri" panose="020F0502020204030204" pitchFamily="34" charset="0"/>
              <a:ea typeface="PMingLiU" panose="02020500000000000000" pitchFamily="18" charset="-120"/>
              <a:cs typeface="Times New Roman" panose="02020603050405020304" pitchFamily="18" charset="0"/>
            </a:endParaRPr>
          </a:p>
          <a:p>
            <a:pPr indent="449580" algn="just">
              <a:lnSpc>
                <a:spcPct val="107000"/>
              </a:lnSpc>
              <a:spcAft>
                <a:spcPts val="800"/>
              </a:spcAft>
            </a:pPr>
            <a:r>
              <a:rPr lang="uz-Cyrl-UZ" sz="16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168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19"/>
          <p:cNvGrpSpPr>
            <a:grpSpLocks/>
          </p:cNvGrpSpPr>
          <p:nvPr/>
        </p:nvGrpSpPr>
        <p:grpSpPr bwMode="auto">
          <a:xfrm>
            <a:off x="0" y="0"/>
            <a:ext cx="9144000" cy="1428736"/>
            <a:chOff x="335361" y="260655"/>
            <a:chExt cx="9721081" cy="1153012"/>
          </a:xfrm>
        </p:grpSpPr>
        <p:pic>
          <p:nvPicPr>
            <p:cNvPr id="4" name="Рисунок 17"/>
            <p:cNvPicPr>
              <a:picLocks noChangeAspect="1"/>
            </p:cNvPicPr>
            <p:nvPr/>
          </p:nvPicPr>
          <p:blipFill>
            <a:blip r:embed="rId2"/>
            <a:srcRect t="12810" r="16229" b="62875"/>
            <a:stretch>
              <a:fillRect/>
            </a:stretch>
          </p:blipFill>
          <p:spPr bwMode="auto">
            <a:xfrm>
              <a:off x="335361" y="260655"/>
              <a:ext cx="7056784" cy="1152127"/>
            </a:xfrm>
            <a:prstGeom prst="rect">
              <a:avLst/>
            </a:prstGeom>
            <a:noFill/>
            <a:ln w="9525">
              <a:noFill/>
              <a:miter lim="800000"/>
              <a:headEnd/>
              <a:tailEnd/>
            </a:ln>
          </p:spPr>
        </p:pic>
        <p:pic>
          <p:nvPicPr>
            <p:cNvPr id="5" name="Рисунок 18"/>
            <p:cNvPicPr>
              <a:picLocks noChangeAspect="1"/>
            </p:cNvPicPr>
            <p:nvPr/>
          </p:nvPicPr>
          <p:blipFill>
            <a:blip r:embed="rId2"/>
            <a:srcRect t="61461" r="68372" b="14247"/>
            <a:stretch>
              <a:fillRect/>
            </a:stretch>
          </p:blipFill>
          <p:spPr bwMode="auto">
            <a:xfrm>
              <a:off x="7392145" y="262607"/>
              <a:ext cx="2664297" cy="1151060"/>
            </a:xfrm>
            <a:prstGeom prst="rect">
              <a:avLst/>
            </a:prstGeom>
            <a:noFill/>
            <a:ln w="9525">
              <a:noFill/>
              <a:miter lim="800000"/>
              <a:headEnd/>
              <a:tailEnd/>
            </a:ln>
          </p:spPr>
        </p:pic>
      </p:grpSp>
      <p:grpSp>
        <p:nvGrpSpPr>
          <p:cNvPr id="6" name="Группа 19"/>
          <p:cNvGrpSpPr>
            <a:grpSpLocks/>
          </p:cNvGrpSpPr>
          <p:nvPr/>
        </p:nvGrpSpPr>
        <p:grpSpPr bwMode="auto">
          <a:xfrm>
            <a:off x="0" y="0"/>
            <a:ext cx="8785225" cy="1428736"/>
            <a:chOff x="335361" y="260655"/>
            <a:chExt cx="9721081" cy="1153012"/>
          </a:xfrm>
        </p:grpSpPr>
        <p:pic>
          <p:nvPicPr>
            <p:cNvPr id="7" name="Рисунок 17"/>
            <p:cNvPicPr>
              <a:picLocks noChangeAspect="1"/>
            </p:cNvPicPr>
            <p:nvPr/>
          </p:nvPicPr>
          <p:blipFill>
            <a:blip r:embed="rId2"/>
            <a:srcRect t="12810" r="16229" b="62875"/>
            <a:stretch>
              <a:fillRect/>
            </a:stretch>
          </p:blipFill>
          <p:spPr bwMode="auto">
            <a:xfrm>
              <a:off x="335361" y="260655"/>
              <a:ext cx="7056784" cy="1152127"/>
            </a:xfrm>
            <a:prstGeom prst="rect">
              <a:avLst/>
            </a:prstGeom>
            <a:noFill/>
            <a:ln w="9525">
              <a:noFill/>
              <a:miter lim="800000"/>
              <a:headEnd/>
              <a:tailEnd/>
            </a:ln>
          </p:spPr>
        </p:pic>
        <p:pic>
          <p:nvPicPr>
            <p:cNvPr id="8" name="Рисунок 18"/>
            <p:cNvPicPr>
              <a:picLocks noChangeAspect="1"/>
            </p:cNvPicPr>
            <p:nvPr/>
          </p:nvPicPr>
          <p:blipFill>
            <a:blip r:embed="rId2"/>
            <a:srcRect t="61461" r="68372" b="14247"/>
            <a:stretch>
              <a:fillRect/>
            </a:stretch>
          </p:blipFill>
          <p:spPr bwMode="auto">
            <a:xfrm>
              <a:off x="7392145" y="262607"/>
              <a:ext cx="2664297" cy="1151060"/>
            </a:xfrm>
            <a:prstGeom prst="rect">
              <a:avLst/>
            </a:prstGeom>
            <a:noFill/>
            <a:ln w="9525">
              <a:noFill/>
              <a:miter lim="800000"/>
              <a:headEnd/>
              <a:tailEnd/>
            </a:ln>
          </p:spPr>
        </p:pic>
      </p:grpSp>
      <p:sp>
        <p:nvSpPr>
          <p:cNvPr id="9" name="Прямоугольник 8"/>
          <p:cNvSpPr/>
          <p:nvPr/>
        </p:nvSpPr>
        <p:spPr>
          <a:xfrm>
            <a:off x="0" y="1579563"/>
            <a:ext cx="9144000" cy="769937"/>
          </a:xfrm>
          <a:prstGeom prst="rect">
            <a:avLst/>
          </a:prstGeom>
          <a:solidFill>
            <a:schemeClr val="accent1">
              <a:lumMod val="75000"/>
            </a:schemeClr>
          </a:solidFill>
        </p:spPr>
        <p:txBody>
          <a:bodyPr>
            <a:spAutoFit/>
          </a:bodyPr>
          <a:lstStyle/>
          <a:p>
            <a:pPr algn="ctr"/>
            <a:r>
              <a:rPr lang="en-US" altLang="ru-RU" sz="4400" b="1" dirty="0">
                <a:solidFill>
                  <a:prstClr val="white"/>
                </a:solidFill>
                <a:ea typeface="Calibri" pitchFamily="34" charset="0"/>
                <a:cs typeface="Calibri" pitchFamily="34" charset="0"/>
              </a:rPr>
              <a:t>E</a:t>
            </a:r>
            <a:r>
              <a:rPr lang="ru-RU" altLang="ru-RU" sz="4400" b="1" dirty="0">
                <a:solidFill>
                  <a:prstClr val="white"/>
                </a:solidFill>
                <a:ea typeface="Calibri" pitchFamily="34" charset="0"/>
                <a:cs typeface="Calibri" pitchFamily="34" charset="0"/>
              </a:rPr>
              <a:t>'</a:t>
            </a:r>
            <a:r>
              <a:rPr lang="en-US" altLang="ru-RU" sz="4400" b="1" dirty="0">
                <a:solidFill>
                  <a:prstClr val="white"/>
                </a:solidFill>
                <a:ea typeface="Calibri" pitchFamily="34" charset="0"/>
                <a:cs typeface="Calibri" pitchFamily="34" charset="0"/>
              </a:rPr>
              <a:t>TIB</a:t>
            </a:r>
            <a:r>
              <a:rPr lang="ru-RU" altLang="ru-RU" sz="4400" b="1" dirty="0">
                <a:solidFill>
                  <a:prstClr val="white"/>
                </a:solidFill>
                <a:ea typeface="Calibri" pitchFamily="34" charset="0"/>
                <a:cs typeface="Calibri" pitchFamily="34" charset="0"/>
              </a:rPr>
              <a:t>О</a:t>
            </a:r>
            <a:r>
              <a:rPr lang="en-US" altLang="ru-RU" sz="4400" b="1" dirty="0">
                <a:solidFill>
                  <a:prstClr val="white"/>
                </a:solidFill>
                <a:ea typeface="Calibri" pitchFamily="34" charset="0"/>
                <a:cs typeface="Calibri" pitchFamily="34" charset="0"/>
              </a:rPr>
              <a:t>RINGIZ</a:t>
            </a:r>
            <a:r>
              <a:rPr lang="ru-RU" altLang="ru-RU" sz="4400" b="1" dirty="0">
                <a:solidFill>
                  <a:prstClr val="white"/>
                </a:solidFill>
                <a:ea typeface="Calibri" pitchFamily="34" charset="0"/>
                <a:cs typeface="Calibri" pitchFamily="34" charset="0"/>
              </a:rPr>
              <a:t> </a:t>
            </a:r>
            <a:r>
              <a:rPr lang="en-US" altLang="ru-RU" sz="4400" b="1" dirty="0">
                <a:solidFill>
                  <a:prstClr val="white"/>
                </a:solidFill>
                <a:ea typeface="Calibri" pitchFamily="34" charset="0"/>
                <a:cs typeface="Calibri" pitchFamily="34" charset="0"/>
              </a:rPr>
              <a:t>UCHUN</a:t>
            </a:r>
            <a:r>
              <a:rPr lang="ru-RU" altLang="ru-RU" sz="4400" b="1" dirty="0">
                <a:solidFill>
                  <a:prstClr val="white"/>
                </a:solidFill>
                <a:ea typeface="Calibri" pitchFamily="34" charset="0"/>
                <a:cs typeface="Calibri" pitchFamily="34" charset="0"/>
              </a:rPr>
              <a:t> </a:t>
            </a:r>
            <a:r>
              <a:rPr lang="en-US" altLang="ru-RU" sz="4400" b="1" dirty="0">
                <a:solidFill>
                  <a:prstClr val="white"/>
                </a:solidFill>
                <a:ea typeface="Calibri" pitchFamily="34" charset="0"/>
                <a:cs typeface="Calibri" pitchFamily="34" charset="0"/>
              </a:rPr>
              <a:t>RAHMAT</a:t>
            </a:r>
            <a:r>
              <a:rPr lang="ru-RU" altLang="ru-RU" sz="4400" b="1" dirty="0">
                <a:solidFill>
                  <a:prstClr val="white"/>
                </a:solidFill>
                <a:ea typeface="Calibri" pitchFamily="34" charset="0"/>
                <a:cs typeface="Calibri" pitchFamily="34" charset="0"/>
              </a:rPr>
              <a:t>!</a:t>
            </a:r>
          </a:p>
        </p:txBody>
      </p:sp>
      <p:pic>
        <p:nvPicPr>
          <p:cNvPr id="10" name="Рисунок 9"/>
          <p:cNvPicPr>
            <a:picLocks noChangeAspect="1"/>
          </p:cNvPicPr>
          <p:nvPr/>
        </p:nvPicPr>
        <p:blipFill>
          <a:blip r:embed="rId3"/>
          <a:stretch>
            <a:fillRect/>
          </a:stretch>
        </p:blipFill>
        <p:spPr>
          <a:xfrm>
            <a:off x="1928794" y="2375725"/>
            <a:ext cx="5286412" cy="3357531"/>
          </a:xfrm>
          <a:prstGeom prst="ellipse">
            <a:avLst/>
          </a:prstGeom>
          <a:ln>
            <a:noFill/>
          </a:ln>
          <a:effectLst>
            <a:softEdge rad="112500"/>
          </a:effectLst>
        </p:spPr>
      </p:pic>
      <p:pic>
        <p:nvPicPr>
          <p:cNvPr id="11" name="Рисунок 9"/>
          <p:cNvPicPr>
            <a:picLocks noChangeAspect="1"/>
          </p:cNvPicPr>
          <p:nvPr/>
        </p:nvPicPr>
        <p:blipFill>
          <a:blip r:embed="rId4"/>
          <a:srcRect l="15321" t="20546" r="15321" b="27090"/>
          <a:stretch>
            <a:fillRect/>
          </a:stretch>
        </p:blipFill>
        <p:spPr bwMode="auto">
          <a:xfrm>
            <a:off x="58738" y="5214951"/>
            <a:ext cx="877887" cy="714379"/>
          </a:xfrm>
          <a:prstGeom prst="rect">
            <a:avLst/>
          </a:prstGeom>
          <a:noFill/>
          <a:ln w="9525">
            <a:noFill/>
            <a:miter lim="800000"/>
            <a:headEnd/>
            <a:tailEnd/>
          </a:ln>
        </p:spPr>
      </p:pic>
      <p:pic>
        <p:nvPicPr>
          <p:cNvPr id="12" name="Рисунок 9"/>
          <p:cNvPicPr>
            <a:picLocks noChangeAspect="1"/>
          </p:cNvPicPr>
          <p:nvPr/>
        </p:nvPicPr>
        <p:blipFill>
          <a:blip r:embed="rId4"/>
          <a:srcRect l="15321" t="20546" r="15321" b="27090"/>
          <a:stretch>
            <a:fillRect/>
          </a:stretch>
        </p:blipFill>
        <p:spPr bwMode="auto">
          <a:xfrm>
            <a:off x="58738" y="5286389"/>
            <a:ext cx="877887" cy="642941"/>
          </a:xfrm>
          <a:prstGeom prst="rect">
            <a:avLst/>
          </a:prstGeom>
          <a:noFill/>
          <a:ln w="9525">
            <a:noFill/>
            <a:miter lim="800000"/>
            <a:headEnd/>
            <a:tailEnd/>
          </a:ln>
        </p:spPr>
      </p:pic>
      <p:sp>
        <p:nvSpPr>
          <p:cNvPr id="13" name="TextBox 12"/>
          <p:cNvSpPr txBox="1">
            <a:spLocks noChangeArrowheads="1"/>
          </p:cNvSpPr>
          <p:nvPr/>
        </p:nvSpPr>
        <p:spPr bwMode="auto">
          <a:xfrm>
            <a:off x="1000100" y="5643578"/>
            <a:ext cx="3997325" cy="290512"/>
          </a:xfrm>
          <a:prstGeom prst="rect">
            <a:avLst/>
          </a:prstGeom>
          <a:noFill/>
          <a:ln w="9525">
            <a:noFill/>
            <a:miter lim="800000"/>
            <a:headEnd/>
            <a:tailEnd/>
          </a:ln>
        </p:spPr>
        <p:txBody>
          <a:bodyPr>
            <a:spAutoFit/>
          </a:bodyPr>
          <a:lstStyle/>
          <a:p>
            <a:pPr>
              <a:lnSpc>
                <a:spcPct val="80000"/>
              </a:lnSpc>
            </a:pPr>
            <a:r>
              <a:rPr lang="en-US" altLang="ru-RU" sz="1600" b="1" dirty="0">
                <a:solidFill>
                  <a:prstClr val="black"/>
                </a:solidFill>
                <a:latin typeface="Times New Roman" pitchFamily="18" charset="0"/>
                <a:cs typeface="Times New Roman" pitchFamily="18" charset="0"/>
              </a:rPr>
              <a:t>BAKIEV MASHARIF RO'ZMETOVICH</a:t>
            </a:r>
            <a:endParaRPr lang="ru-RU" altLang="ru-RU" sz="1600" b="1" dirty="0">
              <a:solidFill>
                <a:prstClr val="black"/>
              </a:solidFill>
              <a:latin typeface="Times New Roman" pitchFamily="18" charset="0"/>
              <a:cs typeface="Times New Roman" pitchFamily="18" charset="0"/>
            </a:endParaRPr>
          </a:p>
        </p:txBody>
      </p:sp>
      <p:pic>
        <p:nvPicPr>
          <p:cNvPr id="14" name="Рисунок 11"/>
          <p:cNvPicPr>
            <a:picLocks noChangeAspect="1"/>
          </p:cNvPicPr>
          <p:nvPr/>
        </p:nvPicPr>
        <p:blipFill>
          <a:blip r:embed="rId5"/>
          <a:srcRect l="8195" t="20673" r="8195" b="23930"/>
          <a:stretch>
            <a:fillRect/>
          </a:stretch>
        </p:blipFill>
        <p:spPr bwMode="auto">
          <a:xfrm>
            <a:off x="34925" y="5929331"/>
            <a:ext cx="901700" cy="642942"/>
          </a:xfrm>
          <a:prstGeom prst="rect">
            <a:avLst/>
          </a:prstGeom>
          <a:noFill/>
          <a:ln w="9525">
            <a:noFill/>
            <a:miter lim="800000"/>
            <a:headEnd/>
            <a:tailEnd/>
          </a:ln>
        </p:spPr>
      </p:pic>
      <p:sp>
        <p:nvSpPr>
          <p:cNvPr id="15" name="TextBox 13"/>
          <p:cNvSpPr txBox="1">
            <a:spLocks noChangeArrowheads="1"/>
          </p:cNvSpPr>
          <p:nvPr/>
        </p:nvSpPr>
        <p:spPr bwMode="auto">
          <a:xfrm>
            <a:off x="1000100" y="6072207"/>
            <a:ext cx="3479824" cy="523220"/>
          </a:xfrm>
          <a:prstGeom prst="rect">
            <a:avLst/>
          </a:prstGeom>
          <a:noFill/>
          <a:ln w="9525">
            <a:noFill/>
            <a:miter lim="800000"/>
            <a:headEnd/>
            <a:tailEnd/>
          </a:ln>
        </p:spPr>
        <p:txBody>
          <a:bodyPr wrap="square">
            <a:spAutoFit/>
          </a:bodyPr>
          <a:lstStyle/>
          <a:p>
            <a:r>
              <a:rPr lang="en-US" altLang="ru-RU" sz="1400" b="1" dirty="0">
                <a:solidFill>
                  <a:prstClr val="black"/>
                </a:solidFill>
                <a:latin typeface="Times New Roman" pitchFamily="18" charset="0"/>
                <a:cs typeface="Times New Roman" pitchFamily="18" charset="0"/>
              </a:rPr>
              <a:t>GIDROTEXNIKA INSHOOTLARI VA MUXANDISLIK KONSTRUKSYALARI</a:t>
            </a:r>
            <a:endParaRPr lang="ru-RU" altLang="ru-RU" sz="1400" b="1" dirty="0">
              <a:solidFill>
                <a:prstClr val="black"/>
              </a:solidFill>
              <a:latin typeface="Times New Roman" pitchFamily="18" charset="0"/>
              <a:cs typeface="Times New Roman" pitchFamily="18" charset="0"/>
            </a:endParaRPr>
          </a:p>
        </p:txBody>
      </p:sp>
      <p:sp>
        <p:nvSpPr>
          <p:cNvPr id="16" name="TextBox 15"/>
          <p:cNvSpPr txBox="1"/>
          <p:nvPr/>
        </p:nvSpPr>
        <p:spPr>
          <a:xfrm>
            <a:off x="4932363" y="5418138"/>
            <a:ext cx="4211637" cy="1276350"/>
          </a:xfrm>
          <a:prstGeom prst="rect">
            <a:avLst/>
          </a:prstGeom>
          <a:noFill/>
        </p:spPr>
        <p:txBody>
          <a:bodyPr>
            <a:spAutoFit/>
          </a:bodyPr>
          <a:lstStyle/>
          <a:p>
            <a:pPr>
              <a:defRPr/>
            </a:pPr>
            <a:r>
              <a:rPr lang="ru-RU" sz="2200" b="1" dirty="0">
                <a:solidFill>
                  <a:srgbClr val="A53010">
                    <a:lumMod val="50000"/>
                  </a:srgbClr>
                </a:solidFill>
                <a:latin typeface="Arial" panose="020B0604020202020204" pitchFamily="34" charset="0"/>
                <a:sym typeface="Wingdings" panose="05000000000000000000" pitchFamily="2" charset="2"/>
              </a:rPr>
              <a:t> </a:t>
            </a:r>
            <a:r>
              <a:rPr lang="en-US" sz="2200" b="1" dirty="0">
                <a:ln w="0"/>
                <a:solidFill>
                  <a:srgbClr val="A53010">
                    <a:lumMod val="50000"/>
                  </a:srgbClr>
                </a:solidFill>
                <a:latin typeface="Arial" panose="020B0604020202020204" pitchFamily="34" charset="0"/>
                <a:cs typeface="Times New Roman" pitchFamily="18" charset="0"/>
              </a:rPr>
              <a:t>+ 998 71 237 19</a:t>
            </a:r>
            <a:r>
              <a:rPr lang="ru-RU" sz="2200" b="1" dirty="0">
                <a:ln w="0"/>
                <a:solidFill>
                  <a:srgbClr val="A53010">
                    <a:lumMod val="50000"/>
                  </a:srgbClr>
                </a:solidFill>
                <a:latin typeface="Arial" panose="020B0604020202020204" pitchFamily="34" charset="0"/>
                <a:cs typeface="Times New Roman" pitchFamily="18" charset="0"/>
              </a:rPr>
              <a:t>32</a:t>
            </a:r>
            <a:endParaRPr lang="ru-RU" sz="2200" b="1" dirty="0">
              <a:ln w="0"/>
              <a:solidFill>
                <a:srgbClr val="A53010">
                  <a:lumMod val="50000"/>
                </a:srgbClr>
              </a:solidFill>
              <a:latin typeface="Arial" panose="020B0604020202020204" pitchFamily="34" charset="0"/>
              <a:cs typeface="Times New Roman" pitchFamily="18" charset="0"/>
              <a:sym typeface="Wingdings" panose="05000000000000000000" pitchFamily="2" charset="2"/>
            </a:endParaRPr>
          </a:p>
          <a:p>
            <a:pPr>
              <a:defRPr/>
            </a:pPr>
            <a:r>
              <a:rPr lang="ru-RU" sz="2200" b="1" dirty="0">
                <a:ln w="0"/>
                <a:solidFill>
                  <a:srgbClr val="A53010">
                    <a:lumMod val="50000"/>
                  </a:srgbClr>
                </a:solidFill>
                <a:latin typeface="Arial" panose="020B0604020202020204" pitchFamily="34" charset="0"/>
                <a:cs typeface="Times New Roman" pitchFamily="18" charset="0"/>
                <a:sym typeface="Wingdings" panose="05000000000000000000" pitchFamily="2" charset="2"/>
              </a:rPr>
              <a:t> </a:t>
            </a:r>
            <a:r>
              <a:rPr lang="en-US" sz="2200" b="1" dirty="0">
                <a:ln w="0"/>
                <a:solidFill>
                  <a:srgbClr val="A53010">
                    <a:lumMod val="50000"/>
                  </a:srgbClr>
                </a:solidFill>
                <a:latin typeface="Arial" panose="020B0604020202020204" pitchFamily="34" charset="0"/>
                <a:cs typeface="Times New Roman" pitchFamily="18" charset="0"/>
                <a:sym typeface="Wingdings" panose="05000000000000000000" pitchFamily="2" charset="2"/>
              </a:rPr>
              <a:t>bakiev1947</a:t>
            </a:r>
            <a:r>
              <a:rPr lang="en-US" sz="2200" b="1" dirty="0">
                <a:ln w="0"/>
                <a:solidFill>
                  <a:srgbClr val="A53010">
                    <a:lumMod val="50000"/>
                  </a:srgbClr>
                </a:solidFill>
                <a:latin typeface="Arial" panose="020B0604020202020204" pitchFamily="34" charset="0"/>
                <a:cs typeface="Times New Roman" pitchFamily="18" charset="0"/>
                <a:sym typeface="Wingdings" panose="05000000000000000000" pitchFamily="2" charset="2"/>
                <a:hlinkClick r:id="rId6"/>
              </a:rPr>
              <a:t>@rambler.ru</a:t>
            </a:r>
            <a:r>
              <a:rPr lang="ru-RU" sz="2200" b="1" dirty="0">
                <a:ln w="0"/>
                <a:solidFill>
                  <a:srgbClr val="A53010">
                    <a:lumMod val="50000"/>
                  </a:srgbClr>
                </a:solidFill>
                <a:latin typeface="Arial" panose="020B0604020202020204" pitchFamily="34" charset="0"/>
                <a:cs typeface="Times New Roman" pitchFamily="18" charset="0"/>
                <a:sym typeface="Wingdings" panose="05000000000000000000" pitchFamily="2" charset="2"/>
              </a:rPr>
              <a:t> </a:t>
            </a:r>
            <a:endParaRPr lang="en-US" sz="2200" b="1" dirty="0">
              <a:ln w="0"/>
              <a:solidFill>
                <a:srgbClr val="A53010">
                  <a:lumMod val="50000"/>
                </a:srgbClr>
              </a:solidFill>
              <a:latin typeface="Arial" panose="020B0604020202020204" pitchFamily="34" charset="0"/>
              <a:cs typeface="Times New Roman" pitchFamily="18" charset="0"/>
              <a:sym typeface="Wingdings" panose="05000000000000000000" pitchFamily="2" charset="2"/>
            </a:endParaRPr>
          </a:p>
          <a:p>
            <a:pPr>
              <a:defRPr/>
            </a:pPr>
            <a:endParaRPr lang="ru-RU" sz="1100" b="1" dirty="0">
              <a:solidFill>
                <a:prstClr val="black"/>
              </a:solidFill>
              <a:latin typeface="Arial" panose="020B0604020202020204" pitchFamily="34" charset="0"/>
            </a:endParaRPr>
          </a:p>
          <a:p>
            <a:pPr>
              <a:defRPr/>
            </a:pPr>
            <a:r>
              <a:rPr lang="ru-RU" sz="2200" b="1" dirty="0">
                <a:solidFill>
                  <a:prstClr val="black"/>
                </a:solidFill>
                <a:latin typeface="Arial" panose="020B0604020202020204" pitchFamily="34" charset="0"/>
              </a:rPr>
              <a:t> </a:t>
            </a:r>
            <a:r>
              <a:rPr lang="en-US" sz="2200" b="1" dirty="0">
                <a:solidFill>
                  <a:prstClr val="black"/>
                </a:solidFill>
                <a:latin typeface="Arial" panose="020B0604020202020204" pitchFamily="34" charset="0"/>
              </a:rPr>
              <a:t>     + 998933877700</a:t>
            </a:r>
            <a:r>
              <a:rPr lang="ru-RU" sz="2200" b="1" dirty="0">
                <a:solidFill>
                  <a:prstClr val="black"/>
                </a:solidFill>
                <a:latin typeface="Arial" panose="020B0604020202020204" pitchFamily="34" charset="0"/>
              </a:rPr>
              <a:t> </a:t>
            </a:r>
          </a:p>
        </p:txBody>
      </p:sp>
    </p:spTree>
    <p:extLst>
      <p:ext uri="{BB962C8B-B14F-4D97-AF65-F5344CB8AC3E}">
        <p14:creationId xmlns:p14="http://schemas.microsoft.com/office/powerpoint/2010/main" val="251877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105">
            <a:extLst>
              <a:ext uri="{FF2B5EF4-FFF2-40B4-BE49-F238E27FC236}">
                <a16:creationId xmlns:a16="http://schemas.microsoft.com/office/drawing/2014/main" id="{DD314181-8DC5-4E5D-98F1-9D10AE839D83}"/>
              </a:ext>
            </a:extLst>
          </p:cNvPr>
          <p:cNvSpPr>
            <a:spLocks noChangeArrowheads="1"/>
          </p:cNvSpPr>
          <p:nvPr/>
        </p:nvSpPr>
        <p:spPr bwMode="auto">
          <a:xfrm>
            <a:off x="2857500" y="2500314"/>
            <a:ext cx="3429000" cy="1643061"/>
          </a:xfrm>
          <a:prstGeom prst="ellipse">
            <a:avLst/>
          </a:prstGeom>
          <a:solidFill>
            <a:srgbClr val="00FFFF"/>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ЭКСПЛУАТАЦИЯ-ТЕХНОЛОГИК ОМИЛЛАР</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1267" name="AutoShape 88">
            <a:extLst>
              <a:ext uri="{FF2B5EF4-FFF2-40B4-BE49-F238E27FC236}">
                <a16:creationId xmlns:a16="http://schemas.microsoft.com/office/drawing/2014/main" id="{AEC22874-9025-4405-A3C2-86DC91FE5145}"/>
              </a:ext>
            </a:extLst>
          </p:cNvPr>
          <p:cNvCxnSpPr>
            <a:cxnSpLocks noChangeShapeType="1"/>
            <a:endCxn id="11277" idx="6"/>
          </p:cNvCxnSpPr>
          <p:nvPr/>
        </p:nvCxnSpPr>
        <p:spPr bwMode="auto">
          <a:xfrm flipH="1">
            <a:off x="3136682" y="4022539"/>
            <a:ext cx="529862" cy="47566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68" name="AutoShape 86">
            <a:extLst>
              <a:ext uri="{FF2B5EF4-FFF2-40B4-BE49-F238E27FC236}">
                <a16:creationId xmlns:a16="http://schemas.microsoft.com/office/drawing/2014/main" id="{CB054C01-C8C7-4602-8633-988D91A3251A}"/>
              </a:ext>
            </a:extLst>
          </p:cNvPr>
          <p:cNvCxnSpPr>
            <a:cxnSpLocks noChangeShapeType="1"/>
            <a:endCxn id="11266" idx="7"/>
          </p:cNvCxnSpPr>
          <p:nvPr/>
        </p:nvCxnSpPr>
        <p:spPr bwMode="auto">
          <a:xfrm flipH="1">
            <a:off x="5784335" y="1975526"/>
            <a:ext cx="1103829" cy="76540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69" name="AutoShape 94">
            <a:extLst>
              <a:ext uri="{FF2B5EF4-FFF2-40B4-BE49-F238E27FC236}">
                <a16:creationId xmlns:a16="http://schemas.microsoft.com/office/drawing/2014/main" id="{4D529224-AB26-4928-B646-70F6E41F7023}"/>
              </a:ext>
            </a:extLst>
          </p:cNvPr>
          <p:cNvCxnSpPr>
            <a:cxnSpLocks noChangeShapeType="1"/>
            <a:stCxn id="11266" idx="6"/>
          </p:cNvCxnSpPr>
          <p:nvPr/>
        </p:nvCxnSpPr>
        <p:spPr bwMode="auto">
          <a:xfrm flipV="1">
            <a:off x="6286500" y="2918993"/>
            <a:ext cx="1192949" cy="40285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70" name="AutoShape 86">
            <a:extLst>
              <a:ext uri="{FF2B5EF4-FFF2-40B4-BE49-F238E27FC236}">
                <a16:creationId xmlns:a16="http://schemas.microsoft.com/office/drawing/2014/main" id="{7CBAA0A6-23EE-4183-B2B4-79F610215F9C}"/>
              </a:ext>
            </a:extLst>
          </p:cNvPr>
          <p:cNvCxnSpPr>
            <a:cxnSpLocks noChangeShapeType="1"/>
            <a:stCxn id="11278" idx="4"/>
          </p:cNvCxnSpPr>
          <p:nvPr/>
        </p:nvCxnSpPr>
        <p:spPr bwMode="auto">
          <a:xfrm flipH="1">
            <a:off x="5090320" y="1260134"/>
            <a:ext cx="207962" cy="124018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71" name="AutoShape 86">
            <a:extLst>
              <a:ext uri="{FF2B5EF4-FFF2-40B4-BE49-F238E27FC236}">
                <a16:creationId xmlns:a16="http://schemas.microsoft.com/office/drawing/2014/main" id="{39AB4987-876E-4E5D-A1CC-7082AB6CC41B}"/>
              </a:ext>
            </a:extLst>
          </p:cNvPr>
          <p:cNvCxnSpPr>
            <a:cxnSpLocks noChangeShapeType="1"/>
            <a:stCxn id="11275" idx="1"/>
          </p:cNvCxnSpPr>
          <p:nvPr/>
        </p:nvCxnSpPr>
        <p:spPr bwMode="auto">
          <a:xfrm flipH="1" flipV="1">
            <a:off x="6185126" y="3681164"/>
            <a:ext cx="1778913" cy="11508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72" name="AutoShape 86">
            <a:extLst>
              <a:ext uri="{FF2B5EF4-FFF2-40B4-BE49-F238E27FC236}">
                <a16:creationId xmlns:a16="http://schemas.microsoft.com/office/drawing/2014/main" id="{DBFF3250-9E46-4B16-A509-A0A0D3C6A8A8}"/>
              </a:ext>
            </a:extLst>
          </p:cNvPr>
          <p:cNvCxnSpPr>
            <a:cxnSpLocks noChangeShapeType="1"/>
          </p:cNvCxnSpPr>
          <p:nvPr/>
        </p:nvCxnSpPr>
        <p:spPr bwMode="auto">
          <a:xfrm>
            <a:off x="3143250" y="1357313"/>
            <a:ext cx="732158" cy="124018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73" name="AutoShape 86">
            <a:extLst>
              <a:ext uri="{FF2B5EF4-FFF2-40B4-BE49-F238E27FC236}">
                <a16:creationId xmlns:a16="http://schemas.microsoft.com/office/drawing/2014/main" id="{E613E080-297D-4371-B418-D8EA1064C590}"/>
              </a:ext>
            </a:extLst>
          </p:cNvPr>
          <p:cNvCxnSpPr>
            <a:cxnSpLocks noChangeShapeType="1"/>
          </p:cNvCxnSpPr>
          <p:nvPr/>
        </p:nvCxnSpPr>
        <p:spPr bwMode="auto">
          <a:xfrm>
            <a:off x="5477457" y="4022539"/>
            <a:ext cx="1030970" cy="85409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274" name="Oval 107">
            <a:extLst>
              <a:ext uri="{FF2B5EF4-FFF2-40B4-BE49-F238E27FC236}">
                <a16:creationId xmlns:a16="http://schemas.microsoft.com/office/drawing/2014/main" id="{F4E2F9E4-8A13-44FD-BDD3-A202DBE2BE39}"/>
              </a:ext>
            </a:extLst>
          </p:cNvPr>
          <p:cNvSpPr>
            <a:spLocks noChangeArrowheads="1"/>
          </p:cNvSpPr>
          <p:nvPr/>
        </p:nvSpPr>
        <p:spPr bwMode="auto">
          <a:xfrm>
            <a:off x="6508427" y="1180644"/>
            <a:ext cx="1487812" cy="847725"/>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оқимни ростлаш</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275" name="Oval 107">
            <a:extLst>
              <a:ext uri="{FF2B5EF4-FFF2-40B4-BE49-F238E27FC236}">
                <a16:creationId xmlns:a16="http://schemas.microsoft.com/office/drawing/2014/main" id="{9EBE521D-F2CC-49D7-B5C1-97183B468BAC}"/>
              </a:ext>
            </a:extLst>
          </p:cNvPr>
          <p:cNvSpPr>
            <a:spLocks noChangeArrowheads="1"/>
          </p:cNvSpPr>
          <p:nvPr/>
        </p:nvSpPr>
        <p:spPr bwMode="auto">
          <a:xfrm>
            <a:off x="7789336" y="3681164"/>
            <a:ext cx="1192949" cy="785812"/>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абразив хавф</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276" name="Oval 107">
            <a:extLst>
              <a:ext uri="{FF2B5EF4-FFF2-40B4-BE49-F238E27FC236}">
                <a16:creationId xmlns:a16="http://schemas.microsoft.com/office/drawing/2014/main" id="{2CF74E17-AA6B-43D0-925B-FC6F2886C29D}"/>
              </a:ext>
            </a:extLst>
          </p:cNvPr>
          <p:cNvSpPr>
            <a:spLocks noChangeArrowheads="1"/>
          </p:cNvSpPr>
          <p:nvPr/>
        </p:nvSpPr>
        <p:spPr bwMode="auto">
          <a:xfrm>
            <a:off x="1571625" y="285750"/>
            <a:ext cx="2118771" cy="1143000"/>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сув омборида лойқа ва хас-пўшлар тўпланиши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277" name="Oval 89">
            <a:extLst>
              <a:ext uri="{FF2B5EF4-FFF2-40B4-BE49-F238E27FC236}">
                <a16:creationId xmlns:a16="http://schemas.microsoft.com/office/drawing/2014/main" id="{262B6B67-B04D-4DEA-AD63-795DB24A536D}"/>
              </a:ext>
            </a:extLst>
          </p:cNvPr>
          <p:cNvSpPr>
            <a:spLocks noChangeArrowheads="1"/>
          </p:cNvSpPr>
          <p:nvPr/>
        </p:nvSpPr>
        <p:spPr bwMode="auto">
          <a:xfrm>
            <a:off x="-42033" y="3540848"/>
            <a:ext cx="3178715" cy="1914714"/>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конструкция элементлари (қопламалар, махкамлагичлар ва ш.к.) ни эксплуатация, табиий, антропоген ва бошқа таъсирлар натижасида шикастланиши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278" name="Oval 89">
            <a:extLst>
              <a:ext uri="{FF2B5EF4-FFF2-40B4-BE49-F238E27FC236}">
                <a16:creationId xmlns:a16="http://schemas.microsoft.com/office/drawing/2014/main" id="{41E1A270-BE73-4BCB-A72D-D38A028B90CC}"/>
              </a:ext>
            </a:extLst>
          </p:cNvPr>
          <p:cNvSpPr>
            <a:spLocks noChangeArrowheads="1"/>
          </p:cNvSpPr>
          <p:nvPr/>
        </p:nvSpPr>
        <p:spPr bwMode="auto">
          <a:xfrm>
            <a:off x="3977482" y="45696"/>
            <a:ext cx="2641599" cy="1214438"/>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иншоот танаси, сув омборлари ён томони ва  узани  орқали  сув фильтрацияси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279" name="Oval 89">
            <a:extLst>
              <a:ext uri="{FF2B5EF4-FFF2-40B4-BE49-F238E27FC236}">
                <a16:creationId xmlns:a16="http://schemas.microsoft.com/office/drawing/2014/main" id="{B3F58A55-2110-491F-AD12-1B6850548452}"/>
              </a:ext>
            </a:extLst>
          </p:cNvPr>
          <p:cNvSpPr>
            <a:spLocks noChangeArrowheads="1"/>
          </p:cNvSpPr>
          <p:nvPr/>
        </p:nvSpPr>
        <p:spPr bwMode="auto">
          <a:xfrm>
            <a:off x="7479449" y="2284130"/>
            <a:ext cx="1487812" cy="913610"/>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кавитация хавфи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280" name="Oval 89">
            <a:extLst>
              <a:ext uri="{FF2B5EF4-FFF2-40B4-BE49-F238E27FC236}">
                <a16:creationId xmlns:a16="http://schemas.microsoft.com/office/drawing/2014/main" id="{2DD5A51D-0B95-4CB2-8F0C-FDCCE1FA5FB8}"/>
              </a:ext>
            </a:extLst>
          </p:cNvPr>
          <p:cNvSpPr>
            <a:spLocks noChangeArrowheads="1"/>
          </p:cNvSpPr>
          <p:nvPr/>
        </p:nvSpPr>
        <p:spPr bwMode="auto">
          <a:xfrm>
            <a:off x="5511550" y="4800016"/>
            <a:ext cx="3027350" cy="1386020"/>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юқори ва қуйи бьефларда иншоот заминлари ва қирғоқларни  ювилиб кетиши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0" name="AutoShape 86">
            <a:extLst>
              <a:ext uri="{FF2B5EF4-FFF2-40B4-BE49-F238E27FC236}">
                <a16:creationId xmlns:a16="http://schemas.microsoft.com/office/drawing/2014/main" id="{731A920A-F0D5-43C8-971D-2A2A95B9D18B}"/>
              </a:ext>
            </a:extLst>
          </p:cNvPr>
          <p:cNvCxnSpPr>
            <a:cxnSpLocks noChangeShapeType="1"/>
            <a:stCxn id="21" idx="0"/>
          </p:cNvCxnSpPr>
          <p:nvPr/>
        </p:nvCxnSpPr>
        <p:spPr bwMode="auto">
          <a:xfrm flipV="1">
            <a:off x="3784607" y="4174362"/>
            <a:ext cx="411941" cy="11120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 name="Oval 107">
            <a:extLst>
              <a:ext uri="{FF2B5EF4-FFF2-40B4-BE49-F238E27FC236}">
                <a16:creationId xmlns:a16="http://schemas.microsoft.com/office/drawing/2014/main" id="{AA02C99F-005A-4781-A6D7-86A553FE1D0E}"/>
              </a:ext>
            </a:extLst>
          </p:cNvPr>
          <p:cNvSpPr>
            <a:spLocks noChangeArrowheads="1"/>
          </p:cNvSpPr>
          <p:nvPr/>
        </p:nvSpPr>
        <p:spPr bwMode="auto">
          <a:xfrm>
            <a:off x="2270932" y="5286376"/>
            <a:ext cx="3027350" cy="1386020"/>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ўзан ўзгариши туфайли юқори ва қуйи бьефда сув сатҳи  режимини ўзгариб туриши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uz-Cyrl-UZ"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4" name="AutoShape 86">
            <a:extLst>
              <a:ext uri="{FF2B5EF4-FFF2-40B4-BE49-F238E27FC236}">
                <a16:creationId xmlns:a16="http://schemas.microsoft.com/office/drawing/2014/main" id="{5EADFDF9-DECE-4CE8-AFD4-2FF1D9AB7A89}"/>
              </a:ext>
            </a:extLst>
          </p:cNvPr>
          <p:cNvCxnSpPr>
            <a:cxnSpLocks noChangeShapeType="1"/>
          </p:cNvCxnSpPr>
          <p:nvPr/>
        </p:nvCxnSpPr>
        <p:spPr bwMode="auto">
          <a:xfrm>
            <a:off x="1749427" y="2740937"/>
            <a:ext cx="1179511" cy="4568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5" name="Oval 107">
            <a:extLst>
              <a:ext uri="{FF2B5EF4-FFF2-40B4-BE49-F238E27FC236}">
                <a16:creationId xmlns:a16="http://schemas.microsoft.com/office/drawing/2014/main" id="{FA2AED43-EE51-4510-9EE4-D4E027432F31}"/>
              </a:ext>
            </a:extLst>
          </p:cNvPr>
          <p:cNvSpPr>
            <a:spLocks noChangeArrowheads="1"/>
          </p:cNvSpPr>
          <p:nvPr/>
        </p:nvSpPr>
        <p:spPr bwMode="auto">
          <a:xfrm>
            <a:off x="-324544" y="1345506"/>
            <a:ext cx="2989805" cy="1579438"/>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алоҳида муҳим эксплуатация таъсирлари, масалан, сув омборидан  экстремал сув сарфи ва лойқани  чиқариб юбориш</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5441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105">
            <a:extLst>
              <a:ext uri="{FF2B5EF4-FFF2-40B4-BE49-F238E27FC236}">
                <a16:creationId xmlns:a16="http://schemas.microsoft.com/office/drawing/2014/main" id="{DD314181-8DC5-4E5D-98F1-9D10AE839D83}"/>
              </a:ext>
            </a:extLst>
          </p:cNvPr>
          <p:cNvSpPr>
            <a:spLocks noChangeArrowheads="1"/>
          </p:cNvSpPr>
          <p:nvPr/>
        </p:nvSpPr>
        <p:spPr bwMode="auto">
          <a:xfrm>
            <a:off x="3015208" y="2500314"/>
            <a:ext cx="3429000" cy="1643061"/>
          </a:xfrm>
          <a:prstGeom prst="ellipse">
            <a:avLst/>
          </a:prstGeom>
          <a:solidFill>
            <a:srgbClr val="00FFFF"/>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ЭКСПЛУАТАЦИЯ-ТЕХНОЛОГИК ОМИЛЛАР</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ru-RU"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давоми</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1267" name="AutoShape 88">
            <a:extLst>
              <a:ext uri="{FF2B5EF4-FFF2-40B4-BE49-F238E27FC236}">
                <a16:creationId xmlns:a16="http://schemas.microsoft.com/office/drawing/2014/main" id="{AEC22874-9025-4405-A3C2-86DC91FE5145}"/>
              </a:ext>
            </a:extLst>
          </p:cNvPr>
          <p:cNvCxnSpPr>
            <a:cxnSpLocks noChangeShapeType="1"/>
            <a:stCxn id="11266" idx="3"/>
          </p:cNvCxnSpPr>
          <p:nvPr/>
        </p:nvCxnSpPr>
        <p:spPr bwMode="auto">
          <a:xfrm flipH="1">
            <a:off x="2264305" y="3902754"/>
            <a:ext cx="1253068" cy="81721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68" name="AutoShape 86">
            <a:extLst>
              <a:ext uri="{FF2B5EF4-FFF2-40B4-BE49-F238E27FC236}">
                <a16:creationId xmlns:a16="http://schemas.microsoft.com/office/drawing/2014/main" id="{CB054C01-C8C7-4602-8633-988D91A3251A}"/>
              </a:ext>
            </a:extLst>
          </p:cNvPr>
          <p:cNvCxnSpPr>
            <a:cxnSpLocks noChangeShapeType="1"/>
          </p:cNvCxnSpPr>
          <p:nvPr/>
        </p:nvCxnSpPr>
        <p:spPr bwMode="auto">
          <a:xfrm flipH="1">
            <a:off x="6286500" y="2969338"/>
            <a:ext cx="733772" cy="22840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69" name="AutoShape 94">
            <a:extLst>
              <a:ext uri="{FF2B5EF4-FFF2-40B4-BE49-F238E27FC236}">
                <a16:creationId xmlns:a16="http://schemas.microsoft.com/office/drawing/2014/main" id="{4D529224-AB26-4928-B646-70F6E41F7023}"/>
              </a:ext>
            </a:extLst>
          </p:cNvPr>
          <p:cNvCxnSpPr>
            <a:cxnSpLocks noChangeShapeType="1"/>
            <a:stCxn id="11266" idx="5"/>
          </p:cNvCxnSpPr>
          <p:nvPr/>
        </p:nvCxnSpPr>
        <p:spPr bwMode="auto">
          <a:xfrm>
            <a:off x="5942043" y="3902754"/>
            <a:ext cx="694404" cy="38127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70" name="AutoShape 86">
            <a:extLst>
              <a:ext uri="{FF2B5EF4-FFF2-40B4-BE49-F238E27FC236}">
                <a16:creationId xmlns:a16="http://schemas.microsoft.com/office/drawing/2014/main" id="{7CBAA0A6-23EE-4183-B2B4-79F610215F9C}"/>
              </a:ext>
            </a:extLst>
          </p:cNvPr>
          <p:cNvCxnSpPr>
            <a:cxnSpLocks noChangeShapeType="1"/>
            <a:stCxn id="11278" idx="4"/>
          </p:cNvCxnSpPr>
          <p:nvPr/>
        </p:nvCxnSpPr>
        <p:spPr bwMode="auto">
          <a:xfrm flipH="1">
            <a:off x="5268594" y="2042542"/>
            <a:ext cx="394847" cy="55495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72" name="AutoShape 86">
            <a:extLst>
              <a:ext uri="{FF2B5EF4-FFF2-40B4-BE49-F238E27FC236}">
                <a16:creationId xmlns:a16="http://schemas.microsoft.com/office/drawing/2014/main" id="{DBFF3250-9E46-4B16-A509-A0A0D3C6A8A8}"/>
              </a:ext>
            </a:extLst>
          </p:cNvPr>
          <p:cNvCxnSpPr>
            <a:cxnSpLocks noChangeShapeType="1"/>
          </p:cNvCxnSpPr>
          <p:nvPr/>
        </p:nvCxnSpPr>
        <p:spPr bwMode="auto">
          <a:xfrm>
            <a:off x="3143250" y="1357313"/>
            <a:ext cx="732158" cy="124018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274" name="Oval 107">
            <a:extLst>
              <a:ext uri="{FF2B5EF4-FFF2-40B4-BE49-F238E27FC236}">
                <a16:creationId xmlns:a16="http://schemas.microsoft.com/office/drawing/2014/main" id="{F4E2F9E4-8A13-44FD-BDD3-A202DBE2BE39}"/>
              </a:ext>
            </a:extLst>
          </p:cNvPr>
          <p:cNvSpPr>
            <a:spLocks noChangeArrowheads="1"/>
          </p:cNvSpPr>
          <p:nvPr/>
        </p:nvSpPr>
        <p:spPr bwMode="auto">
          <a:xfrm>
            <a:off x="6888164" y="2042542"/>
            <a:ext cx="2245843" cy="1214438"/>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гидротехника объектларидан фойдаланиш усуллари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276" name="Oval 107">
            <a:extLst>
              <a:ext uri="{FF2B5EF4-FFF2-40B4-BE49-F238E27FC236}">
                <a16:creationId xmlns:a16="http://schemas.microsoft.com/office/drawing/2014/main" id="{2CF74E17-AA6B-43D0-925B-FC6F2886C29D}"/>
              </a:ext>
            </a:extLst>
          </p:cNvPr>
          <p:cNvSpPr>
            <a:spLocks noChangeArrowheads="1"/>
          </p:cNvSpPr>
          <p:nvPr/>
        </p:nvSpPr>
        <p:spPr bwMode="auto">
          <a:xfrm>
            <a:off x="1571625" y="285750"/>
            <a:ext cx="2118771" cy="1143000"/>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муҳандис-техник ходимлар  квалификацияси (салохияти)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277" name="Oval 89">
            <a:extLst>
              <a:ext uri="{FF2B5EF4-FFF2-40B4-BE49-F238E27FC236}">
                <a16:creationId xmlns:a16="http://schemas.microsoft.com/office/drawing/2014/main" id="{262B6B67-B04D-4DEA-AD63-795DB24A536D}"/>
              </a:ext>
            </a:extLst>
          </p:cNvPr>
          <p:cNvSpPr>
            <a:spLocks noChangeArrowheads="1"/>
          </p:cNvSpPr>
          <p:nvPr/>
        </p:nvSpPr>
        <p:spPr bwMode="auto">
          <a:xfrm>
            <a:off x="-42033" y="4466976"/>
            <a:ext cx="2312965" cy="988586"/>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НЎА ва автоматик бошқарув тизими ишончлилиги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278" name="Oval 89">
            <a:extLst>
              <a:ext uri="{FF2B5EF4-FFF2-40B4-BE49-F238E27FC236}">
                <a16:creationId xmlns:a16="http://schemas.microsoft.com/office/drawing/2014/main" id="{41E1A270-BE73-4BCB-A72D-D38A028B90CC}"/>
              </a:ext>
            </a:extLst>
          </p:cNvPr>
          <p:cNvSpPr>
            <a:spLocks noChangeArrowheads="1"/>
          </p:cNvSpPr>
          <p:nvPr/>
        </p:nvSpPr>
        <p:spPr bwMode="auto">
          <a:xfrm>
            <a:off x="3977482" y="45696"/>
            <a:ext cx="3371918" cy="1996846"/>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доимий иншоот ва объектлар (сув ташлаш иншоотлари, механик жихозлар, фильтрацияга қарши ва  дренаж қурилмалари  ва ш.к.) ни  иш  қобилияти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279" name="Oval 89">
            <a:extLst>
              <a:ext uri="{FF2B5EF4-FFF2-40B4-BE49-F238E27FC236}">
                <a16:creationId xmlns:a16="http://schemas.microsoft.com/office/drawing/2014/main" id="{B3F58A55-2110-491F-AD12-1B6850548452}"/>
              </a:ext>
            </a:extLst>
          </p:cNvPr>
          <p:cNvSpPr>
            <a:spLocks noChangeArrowheads="1"/>
          </p:cNvSpPr>
          <p:nvPr/>
        </p:nvSpPr>
        <p:spPr bwMode="auto">
          <a:xfrm>
            <a:off x="6286500" y="3933056"/>
            <a:ext cx="2806700" cy="1890232"/>
          </a:xfrm>
          <a:prstGeom prst="ellipse">
            <a:avLst/>
          </a:prstGeom>
          <a:solidFill>
            <a:srgbClr val="FFC000"/>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таъмирлаш ва тиклаш ишларининг эҳтимоллик ҳажми; таъмирлаш ва  тиклаш учун  вақт резерви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WordArt 3">
            <a:extLst>
              <a:ext uri="{FF2B5EF4-FFF2-40B4-BE49-F238E27FC236}">
                <a16:creationId xmlns:a16="http://schemas.microsoft.com/office/drawing/2014/main" id="{0C633B82-9FF0-4400-AD46-A5508F90A1D5}"/>
              </a:ext>
            </a:extLst>
          </p:cNvPr>
          <p:cNvSpPr>
            <a:spLocks noChangeArrowheads="1" noChangeShapeType="1" noTextEdit="1"/>
          </p:cNvSpPr>
          <p:nvPr/>
        </p:nvSpPr>
        <p:spPr bwMode="auto">
          <a:xfrm>
            <a:off x="7164388" y="517525"/>
            <a:ext cx="1928812" cy="809625"/>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3600" b="1" i="0" u="none" strike="noStrike" kern="10" cap="none" spc="0" normalizeH="0" baseline="0" noProof="0" dirty="0">
              <a:ln w="9525">
                <a:solidFill>
                  <a:prstClr val="black"/>
                </a:solidFill>
                <a:round/>
                <a:headEnd/>
                <a:tailEnd/>
              </a:ln>
              <a:gradFill rotWithShape="1">
                <a:gsLst>
                  <a:gs pos="0">
                    <a:srgbClr val="FF0000"/>
                  </a:gs>
                  <a:gs pos="100000">
                    <a:srgbClr val="760000"/>
                  </a:gs>
                </a:gsLst>
                <a:lin ang="5400000" scaled="1"/>
              </a:gradFill>
              <a:effectLst>
                <a:outerShdw dist="563972" dir="14049741" sx="125000" sy="125000" algn="tl" rotWithShape="0">
                  <a:srgbClr val="C7DFD3">
                    <a:alpha val="79999"/>
                  </a:srgbClr>
                </a:outerShdw>
              </a:effectLst>
              <a:uLnTx/>
              <a:uFillTx/>
              <a:latin typeface="Century Gothic"/>
              <a:ea typeface="+mn-ea"/>
              <a:cs typeface="Times New Roman" panose="02020603050405020304" pitchFamily="18" charset="0"/>
            </a:endParaRPr>
          </a:p>
        </p:txBody>
      </p:sp>
      <p:cxnSp>
        <p:nvCxnSpPr>
          <p:cNvPr id="20" name="AutoShape 86">
            <a:extLst>
              <a:ext uri="{FF2B5EF4-FFF2-40B4-BE49-F238E27FC236}">
                <a16:creationId xmlns:a16="http://schemas.microsoft.com/office/drawing/2014/main" id="{731A920A-F0D5-43C8-971D-2A2A95B9D18B}"/>
              </a:ext>
            </a:extLst>
          </p:cNvPr>
          <p:cNvCxnSpPr>
            <a:cxnSpLocks noChangeShapeType="1"/>
            <a:stCxn id="21" idx="0"/>
          </p:cNvCxnSpPr>
          <p:nvPr/>
        </p:nvCxnSpPr>
        <p:spPr bwMode="auto">
          <a:xfrm flipV="1">
            <a:off x="4169110" y="4174363"/>
            <a:ext cx="27438" cy="54560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 name="Oval 107">
            <a:extLst>
              <a:ext uri="{FF2B5EF4-FFF2-40B4-BE49-F238E27FC236}">
                <a16:creationId xmlns:a16="http://schemas.microsoft.com/office/drawing/2014/main" id="{AA02C99F-005A-4781-A6D7-86A553FE1D0E}"/>
              </a:ext>
            </a:extLst>
          </p:cNvPr>
          <p:cNvSpPr>
            <a:spLocks noChangeArrowheads="1"/>
          </p:cNvSpPr>
          <p:nvPr/>
        </p:nvSpPr>
        <p:spPr bwMode="auto">
          <a:xfrm>
            <a:off x="2051720" y="4719965"/>
            <a:ext cx="4234779" cy="2092340"/>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ташқи моддий-техник ресурслари (  электр таъминоти,алоқа,транспорт   иқтисодий-профилактика ва тиклаш-таъмирлаш ишларига маблағ, ижтимоий-хизмат курсатувчи кишилар)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uz-Cyrl-UZ"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4" name="AutoShape 86">
            <a:extLst>
              <a:ext uri="{FF2B5EF4-FFF2-40B4-BE49-F238E27FC236}">
                <a16:creationId xmlns:a16="http://schemas.microsoft.com/office/drawing/2014/main" id="{5EADFDF9-DECE-4CE8-AFD4-2FF1D9AB7A89}"/>
              </a:ext>
            </a:extLst>
          </p:cNvPr>
          <p:cNvCxnSpPr>
            <a:cxnSpLocks noChangeShapeType="1"/>
            <a:endCxn id="11266" idx="2"/>
          </p:cNvCxnSpPr>
          <p:nvPr/>
        </p:nvCxnSpPr>
        <p:spPr bwMode="auto">
          <a:xfrm>
            <a:off x="2483199" y="3256980"/>
            <a:ext cx="532009" cy="648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5" name="Oval 107">
            <a:extLst>
              <a:ext uri="{FF2B5EF4-FFF2-40B4-BE49-F238E27FC236}">
                <a16:creationId xmlns:a16="http://schemas.microsoft.com/office/drawing/2014/main" id="{FA2AED43-EE51-4510-9EE4-D4E027432F31}"/>
              </a:ext>
            </a:extLst>
          </p:cNvPr>
          <p:cNvSpPr>
            <a:spLocks noChangeArrowheads="1"/>
          </p:cNvSpPr>
          <p:nvPr/>
        </p:nvSpPr>
        <p:spPr bwMode="auto">
          <a:xfrm>
            <a:off x="-324544" y="1345505"/>
            <a:ext cx="2989805" cy="2828857"/>
          </a:xfrm>
          <a:prstGeom prst="ellipse">
            <a:avLst/>
          </a:prstGeom>
          <a:solidFill>
            <a:srgbClr val="FF0066"/>
          </a:solidFill>
          <a:ln w="9525">
            <a:solidFill>
              <a:srgbClr val="000000"/>
            </a:solidFill>
            <a:round/>
            <a:headEnd/>
            <a:tailEnd/>
          </a:ln>
        </p:spPr>
        <p:txBody>
          <a:bodyPr/>
          <a:lstStyle>
            <a:lvl1pPr>
              <a:spcBef>
                <a:spcPct val="20000"/>
              </a:spcBef>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uz-Cyrl-U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эксплуатация давридаги  ишдан  чиқишлар,  бузилишлар ва авариялар  тавсифи, аварияларни батараф  этишга  вақт резерви; авария  жараёнларини  кечиши динамикаси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14132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0459CEA-D564-4D93-93F9-9F6C18958895}"/>
              </a:ext>
            </a:extLst>
          </p:cNvPr>
          <p:cNvSpPr>
            <a:spLocks noGrp="1"/>
          </p:cNvSpPr>
          <p:nvPr>
            <p:ph type="title"/>
          </p:nvPr>
        </p:nvSpPr>
        <p:spPr>
          <a:xfrm>
            <a:off x="1277400" y="287778"/>
            <a:ext cx="7471064" cy="979563"/>
          </a:xfrm>
        </p:spPr>
        <p:txBody>
          <a:bodyPr>
            <a:normAutofit fontScale="90000"/>
          </a:bodyPr>
          <a:lstStyle/>
          <a:p>
            <a:r>
              <a:rPr lang="uz-Cyrl-UZ" b="1" dirty="0">
                <a:latin typeface="Times New Roman" panose="02020603050405020304" pitchFamily="18" charset="0"/>
                <a:cs typeface="Times New Roman" panose="02020603050405020304" pitchFamily="18" charset="0"/>
              </a:rPr>
              <a:t>Ижтимоий-экологик  ва ижтимоий-	иқтисодий  омиллар </a:t>
            </a:r>
            <a:br>
              <a:rPr lang="ru-RU" b="1" dirty="0">
                <a:latin typeface="Times New Roman" panose="02020603050405020304" pitchFamily="18" charset="0"/>
                <a:cs typeface="Times New Roman" panose="02020603050405020304" pitchFamily="18" charset="0"/>
              </a:rPr>
            </a:br>
            <a:endParaRPr lang="ru-RU" dirty="0"/>
          </a:p>
        </p:txBody>
      </p:sp>
      <p:cxnSp>
        <p:nvCxnSpPr>
          <p:cNvPr id="8" name="Прямая со стрелкой 7">
            <a:extLst>
              <a:ext uri="{FF2B5EF4-FFF2-40B4-BE49-F238E27FC236}">
                <a16:creationId xmlns:a16="http://schemas.microsoft.com/office/drawing/2014/main" id="{0267030A-B671-4280-8DD4-A40F6D717854}"/>
              </a:ext>
            </a:extLst>
          </p:cNvPr>
          <p:cNvCxnSpPr>
            <a:cxnSpLocks/>
            <a:stCxn id="3" idx="1"/>
          </p:cNvCxnSpPr>
          <p:nvPr/>
        </p:nvCxnSpPr>
        <p:spPr>
          <a:xfrm flipH="1">
            <a:off x="1698510" y="2346519"/>
            <a:ext cx="1523086" cy="1919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E7B6DACD-7D47-4318-9ADE-2D360F277CB0}"/>
              </a:ext>
            </a:extLst>
          </p:cNvPr>
          <p:cNvCxnSpPr>
            <a:cxnSpLocks/>
            <a:stCxn id="3" idx="3"/>
          </p:cNvCxnSpPr>
          <p:nvPr/>
        </p:nvCxnSpPr>
        <p:spPr>
          <a:xfrm>
            <a:off x="6156176" y="2346519"/>
            <a:ext cx="1530051" cy="1919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Табличка 2">
            <a:extLst>
              <a:ext uri="{FF2B5EF4-FFF2-40B4-BE49-F238E27FC236}">
                <a16:creationId xmlns:a16="http://schemas.microsoft.com/office/drawing/2014/main" id="{3F269519-7AEF-4417-ABC6-26679C9A23AD}"/>
              </a:ext>
            </a:extLst>
          </p:cNvPr>
          <p:cNvSpPr/>
          <p:nvPr/>
        </p:nvSpPr>
        <p:spPr>
          <a:xfrm>
            <a:off x="3221596" y="1401306"/>
            <a:ext cx="2934580" cy="1890426"/>
          </a:xfrm>
          <a:prstGeom prst="plaqu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ижтимоий-экологик  ва ижтимоий-иқтисодий  омиллар </a:t>
            </a: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Табличка 16">
            <a:extLst>
              <a:ext uri="{FF2B5EF4-FFF2-40B4-BE49-F238E27FC236}">
                <a16:creationId xmlns:a16="http://schemas.microsoft.com/office/drawing/2014/main" id="{FB9210FE-7D4F-40AF-AFBF-720B203FB407}"/>
              </a:ext>
            </a:extLst>
          </p:cNvPr>
          <p:cNvSpPr/>
          <p:nvPr/>
        </p:nvSpPr>
        <p:spPr>
          <a:xfrm>
            <a:off x="121956" y="4266456"/>
            <a:ext cx="4306028" cy="1890426"/>
          </a:xfrm>
          <a:prstGeom prst="plaqu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объектнинг қурилиш ва эксплуатация  давридаги  хавфлилиги ва у билан  боғ‘лиқ булган инсон хаёти  шарт-шароитини ёмонлашувига олиб келувчи  экотизим ва социумлар учун  ноқулай узгаришлар  ва турли хил  зарарлар</a:t>
            </a:r>
            <a:endPar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Табличка 18">
            <a:extLst>
              <a:ext uri="{FF2B5EF4-FFF2-40B4-BE49-F238E27FC236}">
                <a16:creationId xmlns:a16="http://schemas.microsoft.com/office/drawing/2014/main" id="{CC478705-F203-4A3D-B1CA-03A46AE45190}"/>
              </a:ext>
            </a:extLst>
          </p:cNvPr>
          <p:cNvSpPr/>
          <p:nvPr/>
        </p:nvSpPr>
        <p:spPr>
          <a:xfrm>
            <a:off x="4798150" y="4266456"/>
            <a:ext cx="4253068" cy="1890426"/>
          </a:xfrm>
          <a:prstGeom prst="plaqu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z-Cyrl-U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инсон хаёти  шарт-шароитини ва экологик-ижтимоий  мухитни  яхшилайдиган лойихани амалга  оширишдаги  ижобий самара, иқтисодий манфаат ва қулай узгаришлар</a:t>
            </a:r>
            <a:endPar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3144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69564ad9ad2b22dfcc57ff1e191a53170edf4fa"/>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487</TotalTime>
  <Words>7655</Words>
  <Application>Microsoft Office PowerPoint</Application>
  <PresentationFormat>On-screen Show (4:3)</PresentationFormat>
  <Paragraphs>365</Paragraphs>
  <Slides>68</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9" baseType="lpstr">
      <vt:lpstr>Arial</vt:lpstr>
      <vt:lpstr>Calibri</vt:lpstr>
      <vt:lpstr>Century Gothic</vt:lpstr>
      <vt:lpstr>Times New Roman</vt:lpstr>
      <vt:lpstr>Times Uzb Roman</vt:lpstr>
      <vt:lpstr>Verdana</vt:lpstr>
      <vt:lpstr>Wingdings 2</vt:lpstr>
      <vt:lpstr>Wingdings 3</vt:lpstr>
      <vt:lpstr>Легкий дым</vt:lpstr>
      <vt:lpstr>Аспект</vt:lpstr>
      <vt:lpstr>Presentation</vt:lpstr>
      <vt:lpstr>PowerPoint Presentation</vt:lpstr>
      <vt:lpstr>Гидротехника иншоотлари хавфсизлигини белгиловчи омиллар </vt:lpstr>
      <vt:lpstr>PowerPoint Presentation</vt:lpstr>
      <vt:lpstr>  Техноген омиллар </vt:lpstr>
      <vt:lpstr>Лойихавий-технологик омиллар </vt:lpstr>
      <vt:lpstr>PowerPoint Presentation</vt:lpstr>
      <vt:lpstr>PowerPoint Presentation</vt:lpstr>
      <vt:lpstr>PowerPoint Presentation</vt:lpstr>
      <vt:lpstr>Ижтимоий-экологик  ва ижтимоий- иқтисодий  омиллар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Мавзу: Ньютон ўхшашлик қонуни: Ньютон критерияси</dc:title>
  <dc:creator>user</dc:creator>
  <cp:lastModifiedBy>bektemir nurboyev</cp:lastModifiedBy>
  <cp:revision>94</cp:revision>
  <dcterms:created xsi:type="dcterms:W3CDTF">2018-02-27T04:03:33Z</dcterms:created>
  <dcterms:modified xsi:type="dcterms:W3CDTF">2024-07-11T11:09:26Z</dcterms:modified>
</cp:coreProperties>
</file>