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62" r:id="rId3"/>
    <p:sldId id="273" r:id="rId4"/>
    <p:sldId id="263" r:id="rId5"/>
    <p:sldId id="275" r:id="rId6"/>
    <p:sldId id="277" r:id="rId7"/>
    <p:sldId id="276" r:id="rId8"/>
    <p:sldId id="272" r:id="rId9"/>
    <p:sldId id="278"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183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11.07.2024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11.07.2024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11.07.2024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11.07.2024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11.07.2024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11.07.2024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11.07.2024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11.07.2024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11.07.2024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142976" y="2319029"/>
            <a:ext cx="7147441"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uz-Cyrl-UZ" sz="2800" b="1"/>
              <a:t>Мавзу-</a:t>
            </a:r>
            <a:r>
              <a:rPr lang="en-US" sz="2800" b="1"/>
              <a:t>1</a:t>
            </a:r>
            <a:r>
              <a:rPr lang="uz-Cyrl-UZ" sz="2800" b="1"/>
              <a:t>. </a:t>
            </a:r>
            <a:r>
              <a:rPr lang="uz-Cyrl-UZ" sz="2800" b="1" dirty="0"/>
              <a:t>Амалий дарс</a:t>
            </a:r>
          </a:p>
          <a:p>
            <a:pPr algn="ctr"/>
            <a:r>
              <a:rPr lang="en-US" sz="2800" b="1"/>
              <a:t>Мавжуд сув омбори мисолида ундаги белгиланган хавфсизлик мезонларини тахлил қилиш.</a:t>
            </a:r>
            <a:endParaRPr lang="ru-RU" sz="2800" b="1" dirty="0"/>
          </a:p>
        </p:txBody>
      </p:sp>
      <p:sp>
        <p:nvSpPr>
          <p:cNvPr id="5" name="Прямоугольник 4"/>
          <p:cNvSpPr/>
          <p:nvPr/>
        </p:nvSpPr>
        <p:spPr>
          <a:xfrm>
            <a:off x="428596" y="500042"/>
            <a:ext cx="8358246" cy="58579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217714" y="163286"/>
            <a:ext cx="8654143" cy="5913698"/>
          </a:xfrm>
          <a:prstGeom prst="rect">
            <a:avLst/>
          </a:prstGeom>
          <a:noFill/>
          <a:ln w="9525">
            <a:noFill/>
            <a:miter lim="800000"/>
            <a:headEnd/>
            <a:tailEnd/>
          </a:ln>
        </p:spPr>
        <p:txBody>
          <a:bodyPr lIns="65306" tIns="32653" rIns="65306" bIns="32653" anchor="ctr">
            <a:spAutoFit/>
          </a:bodyPr>
          <a:lstStyle/>
          <a:p>
            <a:pPr indent="334469"/>
            <a:r>
              <a:rPr lang="uz-Cyrl-UZ" sz="1700" b="1" i="1" dirty="0">
                <a:solidFill>
                  <a:srgbClr val="FF0000"/>
                </a:solidFill>
                <a:latin typeface="Times New Roman" pitchFamily="18" charset="0"/>
                <a:ea typeface="Calibri" pitchFamily="34" charset="0"/>
                <a:cs typeface="Times New Roman" pitchFamily="18" charset="0"/>
              </a:rPr>
              <a:t>Сув омборининг хавфсизлик мезонлари ва диагностик  кўрсаткичларини аниқлаш.</a:t>
            </a:r>
            <a:endParaRPr lang="ru-RU" sz="1700" dirty="0">
              <a:solidFill>
                <a:srgbClr val="FF0000"/>
              </a:solidFill>
              <a:latin typeface="Times New Roman" pitchFamily="18" charset="0"/>
              <a:ea typeface="Calibri" pitchFamily="34" charset="0"/>
              <a:cs typeface="Times New Roman" pitchFamily="18" charset="0"/>
            </a:endParaRPr>
          </a:p>
          <a:p>
            <a:pPr indent="334469" algn="just" eaLnBrk="0" hangingPunct="0"/>
            <a:r>
              <a:rPr lang="uz-Cyrl-UZ" sz="1700" b="1" u="sng" dirty="0">
                <a:latin typeface="Times New Roman" pitchFamily="18" charset="0"/>
                <a:ea typeface="Calibri" pitchFamily="34" charset="0"/>
                <a:cs typeface="Times New Roman" pitchFamily="18" charset="0"/>
              </a:rPr>
              <a:t> </a:t>
            </a:r>
            <a:r>
              <a:rPr lang="uz-Cyrl-UZ" sz="1700" u="sng" dirty="0">
                <a:solidFill>
                  <a:srgbClr val="FF0000"/>
                </a:solidFill>
                <a:latin typeface="Times New Roman" pitchFamily="18" charset="0"/>
                <a:ea typeface="Calibri" pitchFamily="34" charset="0"/>
                <a:cs typeface="Times New Roman" pitchFamily="18" charset="0"/>
              </a:rPr>
              <a:t>Сув омбори иншооти синфини аниқлаш </a:t>
            </a:r>
            <a:r>
              <a:rPr lang="uz-Cyrl-UZ" sz="1700" dirty="0">
                <a:latin typeface="Times New Roman" pitchFamily="18" charset="0"/>
                <a:ea typeface="Calibri" pitchFamily="34" charset="0"/>
                <a:cs typeface="Times New Roman" pitchFamily="18" charset="0"/>
              </a:rPr>
              <a:t>Пачкамар сув омбори таъсир зонасида аҳоли пунктлари кўп. Тўғон бузилишидан кўриладиган гидротехника иншоотидан баҳосидан анча марта кўп бўлади.Гидротехника иншоотининг Катта тўғонлар бўйича Халқаро Конгресс тавсияларига асосан тўпланган баллар жадвали</a:t>
            </a:r>
            <a:endParaRPr lang="ru-RU" sz="1700" dirty="0">
              <a:latin typeface="Times New Roman" pitchFamily="18" charset="0"/>
              <a:ea typeface="Calibri" pitchFamily="34" charset="0"/>
              <a:cs typeface="Times New Roman" pitchFamily="18" charset="0"/>
            </a:endParaRPr>
          </a:p>
          <a:p>
            <a:pPr indent="334469" eaLnBrk="0" hangingPunct="0"/>
            <a:endParaRPr lang="uz-Cyrl-UZ" sz="1700" dirty="0">
              <a:latin typeface="Times New Roman" pitchFamily="18" charset="0"/>
              <a:ea typeface="Calibri" pitchFamily="34" charset="0"/>
              <a:cs typeface="Times New Roman" pitchFamily="18" charset="0"/>
            </a:endParaRPr>
          </a:p>
          <a:p>
            <a:pPr indent="334469" eaLnBrk="0" hangingPunct="0"/>
            <a:endParaRPr lang="uz-Cyrl-UZ" sz="1700" dirty="0">
              <a:latin typeface="Times New Roman" pitchFamily="18" charset="0"/>
              <a:ea typeface="Calibri" pitchFamily="34" charset="0"/>
              <a:cs typeface="Times New Roman" pitchFamily="18" charset="0"/>
            </a:endParaRPr>
          </a:p>
          <a:p>
            <a:pPr indent="334469" eaLnBrk="0" hangingPunct="0"/>
            <a:endParaRPr lang="uz-Cyrl-UZ" sz="1700" dirty="0">
              <a:latin typeface="Times New Roman" pitchFamily="18" charset="0"/>
              <a:ea typeface="Calibri" pitchFamily="34" charset="0"/>
              <a:cs typeface="Times New Roman" pitchFamily="18" charset="0"/>
            </a:endParaRPr>
          </a:p>
          <a:p>
            <a:pPr indent="334469" eaLnBrk="0" hangingPunct="0"/>
            <a:endParaRPr lang="uz-Cyrl-UZ" sz="1700" dirty="0">
              <a:latin typeface="Times New Roman" pitchFamily="18" charset="0"/>
              <a:ea typeface="Calibri" pitchFamily="34" charset="0"/>
              <a:cs typeface="Times New Roman" pitchFamily="18" charset="0"/>
            </a:endParaRPr>
          </a:p>
          <a:p>
            <a:pPr indent="334469" eaLnBrk="0" hangingPunct="0"/>
            <a:endParaRPr lang="uz-Cyrl-UZ" sz="1700" dirty="0">
              <a:latin typeface="Times New Roman" pitchFamily="18" charset="0"/>
              <a:ea typeface="Calibri" pitchFamily="34" charset="0"/>
              <a:cs typeface="Times New Roman" pitchFamily="18" charset="0"/>
            </a:endParaRPr>
          </a:p>
          <a:p>
            <a:pPr indent="334469" eaLnBrk="0" hangingPunct="0"/>
            <a:endParaRPr lang="uz-Cyrl-UZ" sz="1700" dirty="0">
              <a:latin typeface="Times New Roman" pitchFamily="18" charset="0"/>
              <a:ea typeface="Calibri" pitchFamily="34" charset="0"/>
              <a:cs typeface="Times New Roman" pitchFamily="18" charset="0"/>
            </a:endParaRPr>
          </a:p>
          <a:p>
            <a:pPr indent="334469" eaLnBrk="0" hangingPunct="0"/>
            <a:endParaRPr lang="uz-Cyrl-UZ" sz="1700" dirty="0">
              <a:latin typeface="Times New Roman" pitchFamily="18" charset="0"/>
              <a:ea typeface="Calibri" pitchFamily="34" charset="0"/>
              <a:cs typeface="Times New Roman" pitchFamily="18" charset="0"/>
            </a:endParaRPr>
          </a:p>
          <a:p>
            <a:pPr indent="334469" eaLnBrk="0" hangingPunct="0"/>
            <a:endParaRPr lang="uz-Cyrl-UZ" sz="1700" dirty="0">
              <a:latin typeface="Times New Roman" pitchFamily="18" charset="0"/>
              <a:ea typeface="Calibri" pitchFamily="34" charset="0"/>
              <a:cs typeface="Times New Roman" pitchFamily="18" charset="0"/>
            </a:endParaRPr>
          </a:p>
          <a:p>
            <a:pPr indent="334469" eaLnBrk="0" hangingPunct="0"/>
            <a:endParaRPr lang="uz-Cyrl-UZ" sz="1700" dirty="0">
              <a:latin typeface="Times New Roman" pitchFamily="18" charset="0"/>
              <a:ea typeface="Calibri" pitchFamily="34" charset="0"/>
              <a:cs typeface="Times New Roman" pitchFamily="18" charset="0"/>
            </a:endParaRPr>
          </a:p>
          <a:p>
            <a:pPr indent="334469" eaLnBrk="0" hangingPunct="0"/>
            <a:endParaRPr lang="uz-Cyrl-UZ" sz="600" dirty="0">
              <a:latin typeface="Times New Roman" pitchFamily="18" charset="0"/>
              <a:ea typeface="Calibri" pitchFamily="34" charset="0"/>
              <a:cs typeface="Times New Roman" pitchFamily="18" charset="0"/>
            </a:endParaRPr>
          </a:p>
          <a:p>
            <a:pPr indent="334469" algn="just" eaLnBrk="0" hangingPunct="0"/>
            <a:r>
              <a:rPr lang="uz-Cyrl-UZ" sz="1700" dirty="0">
                <a:latin typeface="Times New Roman" pitchFamily="18" charset="0"/>
                <a:ea typeface="Calibri" pitchFamily="34" charset="0"/>
                <a:cs typeface="Times New Roman" pitchFamily="18" charset="0"/>
              </a:rPr>
              <a:t>Жадвалдан Пачкамар сув омбори хавфлигига кўра IV категория 1 синф (КМК бўйича) хавфли сув омборлари сирасига кириши керак. Унга 2 синф иншооти статуси берилган, 1 синфга ўтказиш учун қуйидагилар бажарилиши керак. </a:t>
            </a:r>
            <a:endParaRPr lang="ru-RU" sz="1700" dirty="0">
              <a:latin typeface="Times New Roman" pitchFamily="18" charset="0"/>
              <a:ea typeface="Calibri" pitchFamily="34" charset="0"/>
              <a:cs typeface="Times New Roman" pitchFamily="18" charset="0"/>
            </a:endParaRPr>
          </a:p>
          <a:p>
            <a:pPr indent="334469" eaLnBrk="0" hangingPunct="0"/>
            <a:r>
              <a:rPr lang="uz-Cyrl-UZ" sz="1700" dirty="0">
                <a:latin typeface="Times New Roman" pitchFamily="18" charset="0"/>
                <a:ea typeface="Calibri" pitchFamily="34" charset="0"/>
                <a:cs typeface="Times New Roman" pitchFamily="18" charset="0"/>
              </a:rPr>
              <a:t>- гидротехника иншоотининг амалдаги ҳақиқий баланс нархи аниқланиши</a:t>
            </a:r>
            <a:endParaRPr lang="ru-RU" sz="1700" dirty="0">
              <a:latin typeface="Times New Roman" pitchFamily="18" charset="0"/>
              <a:ea typeface="Calibri" pitchFamily="34" charset="0"/>
              <a:cs typeface="Times New Roman" pitchFamily="18" charset="0"/>
            </a:endParaRPr>
          </a:p>
          <a:p>
            <a:pPr indent="334469" algn="just" eaLnBrk="0" hangingPunct="0"/>
            <a:r>
              <a:rPr lang="uz-Cyrl-UZ" sz="1700" dirty="0">
                <a:latin typeface="Times New Roman" pitchFamily="18" charset="0"/>
                <a:ea typeface="Calibri" pitchFamily="34" charset="0"/>
                <a:cs typeface="Times New Roman" pitchFamily="18" charset="0"/>
              </a:rPr>
              <a:t>- рўй бериши мумкин бўлган бузилишлар ва уларнинг тиклаш қиймати</a:t>
            </a:r>
          </a:p>
          <a:p>
            <a:pPr indent="334469" algn="just" eaLnBrk="0" hangingPunct="0"/>
            <a:r>
              <a:rPr lang="uz-Cyrl-UZ" sz="1700" dirty="0">
                <a:latin typeface="Times New Roman" pitchFamily="18" charset="0"/>
                <a:ea typeface="Calibri" pitchFamily="34" charset="0"/>
                <a:cs typeface="Times New Roman" pitchFamily="18" charset="0"/>
              </a:rPr>
              <a:t>- сув босими чегералари ва ундан келган зарарларни қоплаш имкониятини аниқлаш зарур. Бундай маълумотлар мавжуд бўлмагани учун гидротехника иншоотига 2 синф берилган.  </a:t>
            </a:r>
            <a:r>
              <a:rPr lang="ru-RU" sz="1700" dirty="0">
                <a:latin typeface="Times New Roman" pitchFamily="18" charset="0"/>
                <a:ea typeface="Calibri" pitchFamily="34" charset="0"/>
                <a:cs typeface="Times New Roman" pitchFamily="18" charset="0"/>
              </a:rPr>
              <a:t> </a:t>
            </a:r>
          </a:p>
        </p:txBody>
      </p:sp>
      <p:graphicFrame>
        <p:nvGraphicFramePr>
          <p:cNvPr id="4" name="Таблица 3"/>
          <p:cNvGraphicFramePr>
            <a:graphicFrameLocks noGrp="1"/>
          </p:cNvGraphicFramePr>
          <p:nvPr/>
        </p:nvGraphicFramePr>
        <p:xfrm>
          <a:off x="1714480" y="1571612"/>
          <a:ext cx="6150428" cy="2122714"/>
        </p:xfrm>
        <a:graphic>
          <a:graphicData uri="http://schemas.openxmlformats.org/drawingml/2006/table">
            <a:tbl>
              <a:tblPr/>
              <a:tblGrid>
                <a:gridCol w="489857">
                  <a:extLst>
                    <a:ext uri="{9D8B030D-6E8A-4147-A177-3AD203B41FA5}">
                      <a16:colId xmlns:a16="http://schemas.microsoft.com/office/drawing/2014/main" val="20000"/>
                    </a:ext>
                  </a:extLst>
                </a:gridCol>
                <a:gridCol w="2394857">
                  <a:extLst>
                    <a:ext uri="{9D8B030D-6E8A-4147-A177-3AD203B41FA5}">
                      <a16:colId xmlns:a16="http://schemas.microsoft.com/office/drawing/2014/main" val="20001"/>
                    </a:ext>
                  </a:extLst>
                </a:gridCol>
                <a:gridCol w="1088571">
                  <a:extLst>
                    <a:ext uri="{9D8B030D-6E8A-4147-A177-3AD203B41FA5}">
                      <a16:colId xmlns:a16="http://schemas.microsoft.com/office/drawing/2014/main" val="20002"/>
                    </a:ext>
                  </a:extLst>
                </a:gridCol>
                <a:gridCol w="1360714">
                  <a:extLst>
                    <a:ext uri="{9D8B030D-6E8A-4147-A177-3AD203B41FA5}">
                      <a16:colId xmlns:a16="http://schemas.microsoft.com/office/drawing/2014/main" val="20003"/>
                    </a:ext>
                  </a:extLst>
                </a:gridCol>
                <a:gridCol w="816429">
                  <a:extLst>
                    <a:ext uri="{9D8B030D-6E8A-4147-A177-3AD203B41FA5}">
                      <a16:colId xmlns:a16="http://schemas.microsoft.com/office/drawing/2014/main" val="20004"/>
                    </a:ext>
                  </a:extLst>
                </a:gridCol>
              </a:tblGrid>
              <a:tr h="435429">
                <a:tc>
                  <a:txBody>
                    <a:bodyPr/>
                    <a:lstStyle/>
                    <a:p>
                      <a:pPr algn="ctr">
                        <a:lnSpc>
                          <a:spcPct val="100000"/>
                        </a:lnSpc>
                        <a:spcAft>
                          <a:spcPts val="0"/>
                        </a:spcAft>
                      </a:pPr>
                      <a:r>
                        <a:rPr lang="uz-Cyrl-UZ" sz="1400" b="1">
                          <a:latin typeface="Times New Roman"/>
                          <a:ea typeface="Calibri"/>
                          <a:cs typeface="Times New Roman"/>
                        </a:rPr>
                        <a:t>Т.р.</a:t>
                      </a:r>
                      <a:endParaRPr lang="ru-RU" sz="1400" b="1">
                        <a:latin typeface="Calibri"/>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uz-Cyrl-UZ" sz="1400" b="1">
                          <a:latin typeface="Times New Roman"/>
                          <a:ea typeface="Calibri"/>
                          <a:cs typeface="Times New Roman"/>
                        </a:rPr>
                        <a:t>Параметрлар</a:t>
                      </a:r>
                      <a:endParaRPr lang="ru-RU" sz="1400" b="1">
                        <a:latin typeface="Calibri"/>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uz-Cyrl-UZ" sz="1400" b="1">
                          <a:latin typeface="Times New Roman"/>
                          <a:ea typeface="Calibri"/>
                          <a:cs typeface="Times New Roman"/>
                        </a:rPr>
                        <a:t>Катталик</a:t>
                      </a:r>
                      <a:endParaRPr lang="ru-RU" sz="1400" b="1">
                        <a:latin typeface="Calibri"/>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uz-Cyrl-UZ" sz="1400" b="1">
                          <a:latin typeface="Times New Roman"/>
                          <a:ea typeface="Calibri"/>
                          <a:cs typeface="Times New Roman"/>
                        </a:rPr>
                        <a:t>Хавф категорияси </a:t>
                      </a:r>
                      <a:endParaRPr lang="ru-RU" sz="1400" b="1">
                        <a:latin typeface="Calibri"/>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uz-Cyrl-UZ" sz="1400" b="1">
                          <a:latin typeface="Times New Roman"/>
                          <a:ea typeface="Calibri"/>
                          <a:cs typeface="Times New Roman"/>
                        </a:rPr>
                        <a:t>Баллари</a:t>
                      </a:r>
                      <a:endParaRPr lang="ru-RU" sz="1400" b="1">
                        <a:latin typeface="Calibri"/>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6571">
                <a:tc>
                  <a:txBody>
                    <a:bodyPr/>
                    <a:lstStyle/>
                    <a:p>
                      <a:pPr algn="ctr">
                        <a:lnSpc>
                          <a:spcPct val="100000"/>
                        </a:lnSpc>
                        <a:spcAft>
                          <a:spcPts val="0"/>
                        </a:spcAft>
                      </a:pPr>
                      <a:r>
                        <a:rPr lang="uz-Cyrl-UZ" sz="1400">
                          <a:latin typeface="Times New Roman"/>
                          <a:ea typeface="Calibri"/>
                          <a:cs typeface="Times New Roman"/>
                        </a:rPr>
                        <a:t>1</a:t>
                      </a:r>
                      <a:endParaRPr lang="ru-RU" sz="1400">
                        <a:latin typeface="Calibri"/>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uz-Cyrl-UZ" sz="1400">
                          <a:latin typeface="Times New Roman"/>
                          <a:ea typeface="Calibri"/>
                          <a:cs typeface="Times New Roman"/>
                        </a:rPr>
                        <a:t>Сув омбори ҳажми, млн.м</a:t>
                      </a:r>
                      <a:r>
                        <a:rPr lang="uz-Cyrl-UZ" sz="1400" baseline="30000">
                          <a:latin typeface="Times New Roman"/>
                          <a:ea typeface="Calibri"/>
                          <a:cs typeface="Times New Roman"/>
                        </a:rPr>
                        <a:t>3</a:t>
                      </a:r>
                      <a:endParaRPr lang="ru-RU" sz="1400">
                        <a:latin typeface="Calibri"/>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uz-Cyrl-UZ" sz="1400">
                          <a:latin typeface="Times New Roman"/>
                          <a:ea typeface="Calibri"/>
                          <a:cs typeface="Times New Roman"/>
                        </a:rPr>
                        <a:t>260,0</a:t>
                      </a:r>
                      <a:endParaRPr lang="ru-RU" sz="1400">
                        <a:latin typeface="Calibri"/>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a:latin typeface="Times New Roman"/>
                          <a:ea typeface="Calibri"/>
                          <a:cs typeface="Times New Roman"/>
                        </a:rPr>
                        <a:t>IV</a:t>
                      </a:r>
                      <a:endParaRPr lang="ru-RU" sz="1400">
                        <a:latin typeface="Calibri"/>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uz-Cyrl-UZ" sz="1400">
                          <a:latin typeface="Times New Roman"/>
                          <a:ea typeface="Calibri"/>
                          <a:cs typeface="Times New Roman"/>
                        </a:rPr>
                        <a:t>6</a:t>
                      </a:r>
                      <a:endParaRPr lang="ru-RU" sz="1400">
                        <a:latin typeface="Calibri"/>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6571">
                <a:tc>
                  <a:txBody>
                    <a:bodyPr/>
                    <a:lstStyle/>
                    <a:p>
                      <a:pPr algn="ctr">
                        <a:lnSpc>
                          <a:spcPct val="100000"/>
                        </a:lnSpc>
                        <a:spcAft>
                          <a:spcPts val="0"/>
                        </a:spcAft>
                      </a:pPr>
                      <a:r>
                        <a:rPr lang="uz-Cyrl-UZ" sz="1400">
                          <a:latin typeface="Times New Roman"/>
                          <a:ea typeface="Calibri"/>
                          <a:cs typeface="Times New Roman"/>
                        </a:rPr>
                        <a:t>2</a:t>
                      </a:r>
                      <a:endParaRPr lang="ru-RU" sz="1400">
                        <a:latin typeface="Calibri"/>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uz-Cyrl-UZ" sz="1400">
                          <a:latin typeface="Times New Roman"/>
                          <a:ea typeface="Calibri"/>
                          <a:cs typeface="Times New Roman"/>
                        </a:rPr>
                        <a:t>Тўғон баландлиги, м</a:t>
                      </a:r>
                      <a:endParaRPr lang="ru-RU" sz="1400">
                        <a:latin typeface="Calibri"/>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uz-Cyrl-UZ" sz="1400">
                          <a:latin typeface="Times New Roman"/>
                          <a:ea typeface="Calibri"/>
                          <a:cs typeface="Times New Roman"/>
                        </a:rPr>
                        <a:t>71,0</a:t>
                      </a:r>
                      <a:endParaRPr lang="ru-RU" sz="1400">
                        <a:latin typeface="Calibri"/>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a:latin typeface="Times New Roman"/>
                          <a:ea typeface="Calibri"/>
                          <a:cs typeface="Times New Roman"/>
                        </a:rPr>
                        <a:t>IV</a:t>
                      </a:r>
                      <a:endParaRPr lang="ru-RU" sz="1400">
                        <a:latin typeface="Calibri"/>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uz-Cyrl-UZ" sz="1400">
                          <a:latin typeface="Times New Roman"/>
                          <a:ea typeface="Calibri"/>
                          <a:cs typeface="Times New Roman"/>
                        </a:rPr>
                        <a:t>6</a:t>
                      </a:r>
                      <a:endParaRPr lang="ru-RU" sz="1400">
                        <a:latin typeface="Calibri"/>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5429">
                <a:tc>
                  <a:txBody>
                    <a:bodyPr/>
                    <a:lstStyle/>
                    <a:p>
                      <a:pPr algn="ctr">
                        <a:lnSpc>
                          <a:spcPct val="100000"/>
                        </a:lnSpc>
                        <a:spcAft>
                          <a:spcPts val="0"/>
                        </a:spcAft>
                      </a:pPr>
                      <a:r>
                        <a:rPr lang="uz-Cyrl-UZ" sz="1400">
                          <a:latin typeface="Times New Roman"/>
                          <a:ea typeface="Calibri"/>
                          <a:cs typeface="Times New Roman"/>
                        </a:rPr>
                        <a:t>3</a:t>
                      </a:r>
                      <a:endParaRPr lang="ru-RU" sz="1400">
                        <a:latin typeface="Calibri"/>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uz-Cyrl-UZ" sz="1400">
                          <a:latin typeface="Times New Roman"/>
                          <a:ea typeface="Calibri"/>
                          <a:cs typeface="Times New Roman"/>
                        </a:rPr>
                        <a:t>Сувомбори зонасида яшайдиган аҳоли сони, киши</a:t>
                      </a:r>
                      <a:endParaRPr lang="ru-RU" sz="1400">
                        <a:latin typeface="Calibri"/>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uz-Cyrl-UZ" sz="1400">
                          <a:latin typeface="Times New Roman"/>
                          <a:ea typeface="Calibri"/>
                          <a:cs typeface="Times New Roman"/>
                        </a:rPr>
                        <a:t>&gt; 1000</a:t>
                      </a:r>
                      <a:endParaRPr lang="ru-RU" sz="1400">
                        <a:latin typeface="Calibri"/>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a:latin typeface="Times New Roman"/>
                          <a:ea typeface="Calibri"/>
                          <a:cs typeface="Times New Roman"/>
                        </a:rPr>
                        <a:t>IV</a:t>
                      </a:r>
                      <a:endParaRPr lang="ru-RU" sz="1400">
                        <a:latin typeface="Calibri"/>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uz-Cyrl-UZ" sz="1400">
                          <a:latin typeface="Times New Roman"/>
                          <a:ea typeface="Calibri"/>
                          <a:cs typeface="Times New Roman"/>
                        </a:rPr>
                        <a:t>12</a:t>
                      </a:r>
                      <a:endParaRPr lang="ru-RU" sz="1400">
                        <a:latin typeface="Calibri"/>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2143">
                <a:tc>
                  <a:txBody>
                    <a:bodyPr/>
                    <a:lstStyle/>
                    <a:p>
                      <a:pPr algn="ctr">
                        <a:lnSpc>
                          <a:spcPct val="100000"/>
                        </a:lnSpc>
                        <a:spcAft>
                          <a:spcPts val="0"/>
                        </a:spcAft>
                      </a:pPr>
                      <a:r>
                        <a:rPr lang="uz-Cyrl-UZ" sz="1400">
                          <a:latin typeface="Times New Roman"/>
                          <a:ea typeface="Calibri"/>
                          <a:cs typeface="Times New Roman"/>
                        </a:rPr>
                        <a:t>4</a:t>
                      </a:r>
                      <a:endParaRPr lang="ru-RU" sz="1400">
                        <a:latin typeface="Calibri"/>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uz-Cyrl-UZ" sz="1400">
                          <a:latin typeface="Times New Roman"/>
                          <a:ea typeface="Calibri"/>
                          <a:cs typeface="Times New Roman"/>
                        </a:rPr>
                        <a:t>Зарар</a:t>
                      </a:r>
                      <a:endParaRPr lang="ru-RU" sz="1400">
                        <a:latin typeface="Calibri"/>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uz-Cyrl-UZ" sz="1400">
                          <a:latin typeface="Times New Roman"/>
                          <a:ea typeface="Calibri"/>
                          <a:cs typeface="Times New Roman"/>
                        </a:rPr>
                        <a:t>катта</a:t>
                      </a:r>
                      <a:endParaRPr lang="ru-RU" sz="1400">
                        <a:latin typeface="Calibri"/>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a:latin typeface="Times New Roman"/>
                          <a:ea typeface="Calibri"/>
                          <a:cs typeface="Times New Roman"/>
                        </a:rPr>
                        <a:t>IV</a:t>
                      </a:r>
                      <a:endParaRPr lang="ru-RU" sz="1400">
                        <a:latin typeface="Calibri"/>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uz-Cyrl-UZ" sz="1400">
                          <a:latin typeface="Times New Roman"/>
                          <a:ea typeface="Calibri"/>
                          <a:cs typeface="Times New Roman"/>
                        </a:rPr>
                        <a:t>12</a:t>
                      </a:r>
                      <a:endParaRPr lang="ru-RU" sz="1400">
                        <a:latin typeface="Calibri"/>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6571">
                <a:tc>
                  <a:txBody>
                    <a:bodyPr/>
                    <a:lstStyle/>
                    <a:p>
                      <a:pPr algn="ctr">
                        <a:lnSpc>
                          <a:spcPct val="100000"/>
                        </a:lnSpc>
                        <a:spcAft>
                          <a:spcPts val="0"/>
                        </a:spcAft>
                      </a:pPr>
                      <a:endParaRPr lang="uz-Cyrl-UZ" sz="1400">
                        <a:latin typeface="Times New Roman"/>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uz-Cyrl-UZ" sz="1400">
                          <a:latin typeface="Times New Roman"/>
                          <a:ea typeface="Calibri"/>
                          <a:cs typeface="Times New Roman"/>
                        </a:rPr>
                        <a:t>Жами</a:t>
                      </a:r>
                      <a:endParaRPr lang="ru-RU" sz="1400">
                        <a:latin typeface="Calibri"/>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uz-Cyrl-UZ" sz="1400">
                        <a:latin typeface="Times New Roman"/>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a:latin typeface="Times New Roman"/>
                          <a:ea typeface="Calibri"/>
                          <a:cs typeface="Times New Roman"/>
                        </a:rPr>
                        <a:t>IV</a:t>
                      </a:r>
                      <a:endParaRPr lang="ru-RU" sz="1400">
                        <a:latin typeface="Calibri"/>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uz-Cyrl-UZ" sz="1400" dirty="0">
                          <a:latin typeface="Times New Roman"/>
                          <a:ea typeface="Calibri"/>
                          <a:cs typeface="Times New Roman"/>
                        </a:rPr>
                        <a:t>36</a:t>
                      </a:r>
                      <a:endParaRPr lang="ru-RU" sz="1400" dirty="0">
                        <a:latin typeface="Calibri"/>
                        <a:ea typeface="Calibri"/>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noChangeArrowheads="1"/>
          </p:cNvPicPr>
          <p:nvPr/>
        </p:nvPicPr>
        <p:blipFill>
          <a:blip r:embed="rId2"/>
          <a:srcRect/>
          <a:stretch>
            <a:fillRect/>
          </a:stretch>
        </p:blipFill>
        <p:spPr bwMode="auto">
          <a:xfrm>
            <a:off x="598714" y="489857"/>
            <a:ext cx="8109857" cy="5108349"/>
          </a:xfrm>
          <a:prstGeom prst="rect">
            <a:avLst/>
          </a:prstGeom>
          <a:noFill/>
          <a:ln w="9525">
            <a:noFill/>
            <a:miter lim="800000"/>
            <a:headEnd/>
            <a:tailEnd/>
          </a:ln>
        </p:spPr>
      </p:pic>
      <p:sp>
        <p:nvSpPr>
          <p:cNvPr id="3075" name="Text Box 6"/>
          <p:cNvSpPr txBox="1">
            <a:spLocks noChangeArrowheads="1"/>
          </p:cNvSpPr>
          <p:nvPr/>
        </p:nvSpPr>
        <p:spPr bwMode="auto">
          <a:xfrm>
            <a:off x="6803571" y="272143"/>
            <a:ext cx="1487886" cy="400099"/>
          </a:xfrm>
          <a:prstGeom prst="rect">
            <a:avLst/>
          </a:prstGeom>
          <a:noFill/>
          <a:ln w="9525">
            <a:noFill/>
            <a:miter lim="800000"/>
            <a:headEnd/>
            <a:tailEnd/>
          </a:ln>
        </p:spPr>
        <p:txBody>
          <a:bodyPr wrap="none" lIns="91429" tIns="45715" rIns="91429" bIns="45715">
            <a:spAutoFit/>
          </a:bodyPr>
          <a:lstStyle/>
          <a:p>
            <a:pPr defTabSz="913837"/>
            <a:r>
              <a:rPr lang="ru-RU" sz="2000" b="1" dirty="0">
                <a:solidFill>
                  <a:schemeClr val="accent2"/>
                </a:solidFill>
              </a:rPr>
              <a:t>БОШ ПЛАН </a:t>
            </a:r>
          </a:p>
        </p:txBody>
      </p:sp>
      <p:pic>
        <p:nvPicPr>
          <p:cNvPr id="3076" name="Picture 8"/>
          <p:cNvPicPr>
            <a:picLocks noChangeAspect="1" noChangeArrowheads="1"/>
          </p:cNvPicPr>
          <p:nvPr/>
        </p:nvPicPr>
        <p:blipFill>
          <a:blip r:embed="rId3" cstate="print"/>
          <a:srcRect/>
          <a:stretch>
            <a:fillRect/>
          </a:stretch>
        </p:blipFill>
        <p:spPr bwMode="auto">
          <a:xfrm>
            <a:off x="762000" y="4953000"/>
            <a:ext cx="3973286" cy="1592036"/>
          </a:xfrm>
          <a:prstGeom prst="rect">
            <a:avLst/>
          </a:prstGeom>
          <a:noFill/>
          <a:ln w="9525">
            <a:noFill/>
            <a:miter lim="800000"/>
            <a:headEnd/>
            <a:tailEnd/>
          </a:ln>
        </p:spPr>
      </p:pic>
      <p:pic>
        <p:nvPicPr>
          <p:cNvPr id="3077" name="Picture 9"/>
          <p:cNvPicPr>
            <a:picLocks noChangeAspect="1" noChangeArrowheads="1"/>
          </p:cNvPicPr>
          <p:nvPr/>
        </p:nvPicPr>
        <p:blipFill>
          <a:blip r:embed="rId4" cstate="print"/>
          <a:srcRect/>
          <a:stretch>
            <a:fillRect/>
          </a:stretch>
        </p:blipFill>
        <p:spPr bwMode="auto">
          <a:xfrm>
            <a:off x="6585857" y="4898571"/>
            <a:ext cx="2122714" cy="1592036"/>
          </a:xfrm>
          <a:prstGeom prst="rect">
            <a:avLst/>
          </a:prstGeom>
          <a:noFill/>
          <a:ln w="9525">
            <a:noFill/>
            <a:miter lim="800000"/>
            <a:headEnd/>
            <a:tailEnd/>
          </a:ln>
        </p:spPr>
      </p:pic>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272143" y="381000"/>
            <a:ext cx="8599714" cy="5559755"/>
          </a:xfrm>
          <a:prstGeom prst="rect">
            <a:avLst/>
          </a:prstGeom>
          <a:noFill/>
          <a:ln w="9525">
            <a:noFill/>
            <a:miter lim="800000"/>
            <a:headEnd/>
            <a:tailEnd/>
          </a:ln>
        </p:spPr>
        <p:txBody>
          <a:bodyPr lIns="65306" tIns="32653" rIns="65306" bIns="32653" anchor="ctr">
            <a:spAutoFit/>
          </a:bodyPr>
          <a:lstStyle/>
          <a:p>
            <a:pPr indent="320864" algn="just">
              <a:lnSpc>
                <a:spcPct val="150000"/>
              </a:lnSpc>
            </a:pPr>
            <a:r>
              <a:rPr lang="uz-Cyrl-UZ" sz="1700" b="1" dirty="0">
                <a:solidFill>
                  <a:srgbClr val="FF0000"/>
                </a:solidFill>
                <a:latin typeface="Times New Roman" pitchFamily="18" charset="0"/>
                <a:ea typeface="Calibri" pitchFamily="34" charset="0"/>
                <a:cs typeface="Times New Roman" pitchFamily="18" charset="0"/>
              </a:rPr>
              <a:t>Сув омборининг хавфсизлик мезонлари диагностик кўрсатгичлари</a:t>
            </a:r>
          </a:p>
          <a:p>
            <a:pPr indent="320864" algn="just" eaLnBrk="0" hangingPunct="0">
              <a:lnSpc>
                <a:spcPct val="150000"/>
              </a:lnSpc>
            </a:pPr>
            <a:r>
              <a:rPr lang="uz-Cyrl-UZ" sz="1700" i="1" dirty="0">
                <a:latin typeface="Times New Roman" pitchFamily="18" charset="0"/>
                <a:ea typeface="Calibri" pitchFamily="34" charset="0"/>
                <a:cs typeface="Times New Roman" pitchFamily="18" charset="0"/>
              </a:rPr>
              <a:t>Гидротехника иншооти ҳолати мезонлари.</a:t>
            </a:r>
            <a:endParaRPr lang="ru-RU" sz="1700" dirty="0">
              <a:latin typeface="Times New Roman" pitchFamily="18" charset="0"/>
              <a:ea typeface="Calibri" pitchFamily="34" charset="0"/>
              <a:cs typeface="Times New Roman" pitchFamily="18" charset="0"/>
            </a:endParaRPr>
          </a:p>
          <a:p>
            <a:pPr indent="320864" algn="just" eaLnBrk="0" hangingPunct="0">
              <a:lnSpc>
                <a:spcPct val="150000"/>
              </a:lnSpc>
            </a:pPr>
            <a:r>
              <a:rPr lang="uz-Cyrl-UZ" sz="1700" dirty="0">
                <a:latin typeface="Times New Roman" pitchFamily="18" charset="0"/>
                <a:ea typeface="Calibri" pitchFamily="34" charset="0"/>
                <a:cs typeface="Times New Roman" pitchFamily="18" charset="0"/>
              </a:rPr>
              <a:t>К</a:t>
            </a:r>
            <a:r>
              <a:rPr lang="uz-Cyrl-UZ" sz="1700" baseline="-30000" dirty="0">
                <a:latin typeface="Times New Roman" pitchFamily="18" charset="0"/>
                <a:ea typeface="Calibri" pitchFamily="34" charset="0"/>
                <a:cs typeface="Times New Roman" pitchFamily="18" charset="0"/>
              </a:rPr>
              <a:t>1 </a:t>
            </a:r>
            <a:r>
              <a:rPr lang="uz-Cyrl-UZ" sz="1700" dirty="0">
                <a:latin typeface="Times New Roman" pitchFamily="18" charset="0"/>
                <a:ea typeface="Calibri" pitchFamily="34" charset="0"/>
                <a:cs typeface="Times New Roman" pitchFamily="18" charset="0"/>
              </a:rPr>
              <a:t>(М</a:t>
            </a:r>
            <a:r>
              <a:rPr lang="uz-Cyrl-UZ" sz="1700" baseline="-30000" dirty="0">
                <a:latin typeface="Times New Roman" pitchFamily="18" charset="0"/>
                <a:ea typeface="Calibri" pitchFamily="34" charset="0"/>
                <a:cs typeface="Times New Roman" pitchFamily="18" charset="0"/>
              </a:rPr>
              <a:t>1</a:t>
            </a:r>
            <a:r>
              <a:rPr lang="uz-Cyrl-UZ" sz="1700" dirty="0">
                <a:latin typeface="Times New Roman" pitchFamily="18" charset="0"/>
                <a:ea typeface="Calibri" pitchFamily="34" charset="0"/>
                <a:cs typeface="Times New Roman" pitchFamily="18" charset="0"/>
              </a:rPr>
              <a:t>) - биринчи (огоҳлантирувчи) даража, диагностика кўрсатгичларининг бундай даражасида, гидротехника иншооти ва унинг асосининг чидамлилик, механик ва фильтрация мустаҳкамлиги, сув ўтказиш иншоотларининг сув ўтказиш қобилияти ҳали меъёридаги эксплуатация шарталарига жавоб беради.</a:t>
            </a:r>
            <a:endParaRPr lang="ru-RU" sz="1700" dirty="0">
              <a:latin typeface="Times New Roman" pitchFamily="18" charset="0"/>
              <a:ea typeface="Calibri" pitchFamily="34" charset="0"/>
              <a:cs typeface="Times New Roman" pitchFamily="18" charset="0"/>
            </a:endParaRPr>
          </a:p>
          <a:p>
            <a:pPr indent="320864" algn="just" eaLnBrk="0" hangingPunct="0">
              <a:lnSpc>
                <a:spcPct val="150000"/>
              </a:lnSpc>
            </a:pPr>
            <a:r>
              <a:rPr lang="uz-Cyrl-UZ" sz="1700" dirty="0">
                <a:latin typeface="Times New Roman" pitchFamily="18" charset="0"/>
                <a:ea typeface="Calibri" pitchFamily="34" charset="0"/>
                <a:cs typeface="Times New Roman" pitchFamily="18" charset="0"/>
              </a:rPr>
              <a:t>К</a:t>
            </a:r>
            <a:r>
              <a:rPr lang="uz-Cyrl-UZ" sz="1700" baseline="-30000" dirty="0">
                <a:latin typeface="Times New Roman" pitchFamily="18" charset="0"/>
                <a:ea typeface="Calibri" pitchFamily="34" charset="0"/>
                <a:cs typeface="Times New Roman" pitchFamily="18" charset="0"/>
              </a:rPr>
              <a:t>2</a:t>
            </a:r>
            <a:r>
              <a:rPr lang="uz-Cyrl-UZ" sz="1700" dirty="0">
                <a:latin typeface="Times New Roman" pitchFamily="18" charset="0"/>
                <a:ea typeface="Calibri" pitchFamily="34" charset="0"/>
                <a:cs typeface="Times New Roman" pitchFamily="18" charset="0"/>
              </a:rPr>
              <a:t> (М</a:t>
            </a:r>
            <a:r>
              <a:rPr lang="uz-Cyrl-UZ" sz="1700" baseline="-30000" dirty="0">
                <a:latin typeface="Times New Roman" pitchFamily="18" charset="0"/>
                <a:ea typeface="Calibri" pitchFamily="34" charset="0"/>
                <a:cs typeface="Times New Roman" pitchFamily="18" charset="0"/>
              </a:rPr>
              <a:t>2</a:t>
            </a:r>
            <a:r>
              <a:rPr lang="uz-Cyrl-UZ" sz="1700" dirty="0">
                <a:latin typeface="Times New Roman" pitchFamily="18" charset="0"/>
                <a:ea typeface="Calibri" pitchFamily="34" charset="0"/>
                <a:cs typeface="Times New Roman" pitchFamily="18" charset="0"/>
              </a:rPr>
              <a:t>) - иккинчи, диагностик кўрсатгичларнинг қийматлари йўл қўйиладиган чегарага етиб, улардан ошса, гидротехника иншоотининг лойиҳа таркибига кўра, гидротехника иншоотидан фойдаланишга йўл қўйилмаслиги керак. </a:t>
            </a:r>
            <a:endParaRPr lang="ru-RU" sz="1700" dirty="0">
              <a:latin typeface="Times New Roman" pitchFamily="18" charset="0"/>
              <a:ea typeface="Calibri" pitchFamily="34" charset="0"/>
              <a:cs typeface="Times New Roman" pitchFamily="18" charset="0"/>
            </a:endParaRPr>
          </a:p>
          <a:p>
            <a:pPr indent="320864" algn="just" eaLnBrk="0" hangingPunct="0">
              <a:lnSpc>
                <a:spcPct val="150000"/>
              </a:lnSpc>
            </a:pPr>
            <a:r>
              <a:rPr lang="uz-Cyrl-UZ" sz="1700" dirty="0">
                <a:latin typeface="Times New Roman" pitchFamily="18" charset="0"/>
                <a:ea typeface="Calibri" pitchFamily="34" charset="0"/>
                <a:cs typeface="Times New Roman" pitchFamily="18" charset="0"/>
              </a:rPr>
              <a:t>Пачкамар сув омбори асосан қуйидаги ҳолатларда бузилиши мумкин.</a:t>
            </a:r>
            <a:endParaRPr lang="ru-RU" sz="1700" dirty="0">
              <a:latin typeface="Times New Roman" pitchFamily="18" charset="0"/>
              <a:ea typeface="Calibri" pitchFamily="34" charset="0"/>
              <a:cs typeface="Times New Roman" pitchFamily="18" charset="0"/>
            </a:endParaRPr>
          </a:p>
          <a:p>
            <a:pPr indent="320864" algn="just" eaLnBrk="0" hangingPunct="0">
              <a:lnSpc>
                <a:spcPct val="150000"/>
              </a:lnSpc>
            </a:pPr>
            <a:r>
              <a:rPr lang="uz-Cyrl-UZ" sz="1700" dirty="0">
                <a:latin typeface="Times New Roman" pitchFamily="18" charset="0"/>
                <a:ea typeface="Calibri" pitchFamily="34" charset="0"/>
                <a:cs typeface="Times New Roman" pitchFamily="18" charset="0"/>
              </a:rPr>
              <a:t>- сувнинг тўғон ўркачидан ошиб ўтишда </a:t>
            </a:r>
            <a:endParaRPr lang="ru-RU" sz="1700" dirty="0">
              <a:latin typeface="Times New Roman" pitchFamily="18" charset="0"/>
              <a:ea typeface="Calibri" pitchFamily="34" charset="0"/>
              <a:cs typeface="Times New Roman" pitchFamily="18" charset="0"/>
            </a:endParaRPr>
          </a:p>
          <a:p>
            <a:pPr indent="320864" algn="just" eaLnBrk="0" hangingPunct="0">
              <a:lnSpc>
                <a:spcPct val="150000"/>
              </a:lnSpc>
            </a:pPr>
            <a:r>
              <a:rPr lang="uz-Cyrl-UZ" sz="1700" dirty="0">
                <a:latin typeface="Times New Roman" pitchFamily="18" charset="0"/>
                <a:ea typeface="Calibri" pitchFamily="34" charset="0"/>
                <a:cs typeface="Times New Roman" pitchFamily="18" charset="0"/>
              </a:rPr>
              <a:t>- гидротехника иншооти асоси ва танасидаги тупроқларнинг фильтрация мустаҳкамлиги йўқолганда</a:t>
            </a:r>
            <a:endParaRPr lang="ru-RU" sz="1700" dirty="0">
              <a:latin typeface="Times New Roman" pitchFamily="18" charset="0"/>
              <a:ea typeface="Calibri" pitchFamily="34" charset="0"/>
              <a:cs typeface="Times New Roman" pitchFamily="18" charset="0"/>
            </a:endParaRPr>
          </a:p>
          <a:p>
            <a:pPr indent="320864" algn="just" eaLnBrk="0" hangingPunct="0">
              <a:lnSpc>
                <a:spcPct val="150000"/>
              </a:lnSpc>
            </a:pPr>
            <a:r>
              <a:rPr lang="uz-Cyrl-UZ" sz="1700" dirty="0">
                <a:latin typeface="Times New Roman" pitchFamily="18" charset="0"/>
                <a:ea typeface="Calibri" pitchFamily="34" charset="0"/>
                <a:cs typeface="Times New Roman" pitchFamily="18" charset="0"/>
              </a:rPr>
              <a:t>- тўғон қияликлари бузилганда, бу ҳолатлар юз бериши мумкин.</a:t>
            </a: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6500826" y="833511"/>
            <a:ext cx="228598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pPr>
            <a:r>
              <a:rPr kumimoji="0" lang="uz-Cyrl-UZ"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Тупроқнинг фильтрацияга чидамлилиги фильтрациянинг мумкин бўлган тартиби, депрессия эгрилиги ҳолати, дренаж сарфи катталиги ва босим градиетига боғлиқ. Қуйидаги жадвалда меъёрдаги димланиш сатҳида юқори бьеф сатҳи ва пьезометрдаги сув сатҳи орасидаги боғланишлар асосида хавфсизлик мезонлари келтирилган.</a:t>
            </a:r>
            <a:endParaRPr kumimoji="0" lang="uz-Cyrl-UZ" sz="16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285721" y="285728"/>
          <a:ext cx="6072229" cy="6390391"/>
        </p:xfrm>
        <a:graphic>
          <a:graphicData uri="http://schemas.openxmlformats.org/drawingml/2006/table">
            <a:tbl>
              <a:tblPr>
                <a:tableStyleId>{3C2FFA5D-87B4-456A-9821-1D502468CF0F}</a:tableStyleId>
              </a:tblPr>
              <a:tblGrid>
                <a:gridCol w="1028319">
                  <a:extLst>
                    <a:ext uri="{9D8B030D-6E8A-4147-A177-3AD203B41FA5}">
                      <a16:colId xmlns:a16="http://schemas.microsoft.com/office/drawing/2014/main" val="20000"/>
                    </a:ext>
                  </a:extLst>
                </a:gridCol>
                <a:gridCol w="935255">
                  <a:extLst>
                    <a:ext uri="{9D8B030D-6E8A-4147-A177-3AD203B41FA5}">
                      <a16:colId xmlns:a16="http://schemas.microsoft.com/office/drawing/2014/main" val="20001"/>
                    </a:ext>
                  </a:extLst>
                </a:gridCol>
                <a:gridCol w="1028319">
                  <a:extLst>
                    <a:ext uri="{9D8B030D-6E8A-4147-A177-3AD203B41FA5}">
                      <a16:colId xmlns:a16="http://schemas.microsoft.com/office/drawing/2014/main" val="20002"/>
                    </a:ext>
                  </a:extLst>
                </a:gridCol>
                <a:gridCol w="1060660">
                  <a:extLst>
                    <a:ext uri="{9D8B030D-6E8A-4147-A177-3AD203B41FA5}">
                      <a16:colId xmlns:a16="http://schemas.microsoft.com/office/drawing/2014/main" val="20003"/>
                    </a:ext>
                  </a:extLst>
                </a:gridCol>
                <a:gridCol w="1060660">
                  <a:extLst>
                    <a:ext uri="{9D8B030D-6E8A-4147-A177-3AD203B41FA5}">
                      <a16:colId xmlns:a16="http://schemas.microsoft.com/office/drawing/2014/main" val="20004"/>
                    </a:ext>
                  </a:extLst>
                </a:gridCol>
                <a:gridCol w="959016">
                  <a:extLst>
                    <a:ext uri="{9D8B030D-6E8A-4147-A177-3AD203B41FA5}">
                      <a16:colId xmlns:a16="http://schemas.microsoft.com/office/drawing/2014/main" val="20005"/>
                    </a:ext>
                  </a:extLst>
                </a:gridCol>
              </a:tblGrid>
              <a:tr h="424431">
                <a:tc rowSpan="2">
                  <a:txBody>
                    <a:bodyPr/>
                    <a:lstStyle/>
                    <a:p>
                      <a:pPr algn="ctr">
                        <a:lnSpc>
                          <a:spcPct val="115000"/>
                        </a:lnSpc>
                        <a:spcAft>
                          <a:spcPts val="0"/>
                        </a:spcAft>
                      </a:pPr>
                      <a:r>
                        <a:rPr lang="ru-RU" sz="1200" spc="-25" dirty="0"/>
                        <a:t>№№</a:t>
                      </a:r>
                      <a:endParaRPr lang="ru-RU" sz="1200" dirty="0"/>
                    </a:p>
                    <a:p>
                      <a:pPr algn="ctr">
                        <a:lnSpc>
                          <a:spcPct val="115000"/>
                        </a:lnSpc>
                        <a:spcAft>
                          <a:spcPts val="0"/>
                        </a:spcAft>
                      </a:pPr>
                      <a:r>
                        <a:rPr lang="ru-RU" sz="1200" spc="-25" dirty="0"/>
                        <a:t>пьез</a:t>
                      </a:r>
                      <a:r>
                        <a:rPr lang="uz-Cyrl-UZ" sz="1200" spc="-25" dirty="0"/>
                        <a:t>о</a:t>
                      </a:r>
                      <a:endParaRPr lang="ru-RU" sz="1200" dirty="0"/>
                    </a:p>
                    <a:p>
                      <a:pPr algn="ctr">
                        <a:lnSpc>
                          <a:spcPct val="115000"/>
                        </a:lnSpc>
                        <a:spcAft>
                          <a:spcPts val="0"/>
                        </a:spcAft>
                      </a:pPr>
                      <a:r>
                        <a:rPr lang="ru-RU" sz="1200" spc="-35" dirty="0"/>
                        <a:t>метр</a:t>
                      </a:r>
                      <a:r>
                        <a:rPr lang="uz-Cyrl-UZ" sz="1200" spc="-35" dirty="0"/>
                        <a:t>лар</a:t>
                      </a:r>
                      <a:endParaRPr lang="ru-RU" sz="1200" dirty="0">
                        <a:latin typeface="Calibri"/>
                        <a:ea typeface="Times New Roman"/>
                        <a:cs typeface="Times New Roman"/>
                      </a:endParaRPr>
                    </a:p>
                  </a:txBody>
                  <a:tcPr marL="0" marR="0" marT="0" marB="0"/>
                </a:tc>
                <a:tc rowSpan="2">
                  <a:txBody>
                    <a:bodyPr/>
                    <a:lstStyle/>
                    <a:p>
                      <a:pPr algn="ctr">
                        <a:lnSpc>
                          <a:spcPct val="115000"/>
                        </a:lnSpc>
                        <a:spcAft>
                          <a:spcPts val="0"/>
                        </a:spcAft>
                      </a:pPr>
                      <a:r>
                        <a:rPr lang="ru-RU" sz="1200" spc="-75"/>
                        <a:t>Стандарт</a:t>
                      </a:r>
                      <a:endParaRPr lang="ru-RU" sz="1200"/>
                    </a:p>
                    <a:p>
                      <a:pPr algn="ctr">
                        <a:lnSpc>
                          <a:spcPct val="115000"/>
                        </a:lnSpc>
                        <a:spcAft>
                          <a:spcPts val="0"/>
                        </a:spcAft>
                      </a:pPr>
                      <a:r>
                        <a:rPr lang="ru-RU" sz="1200" spc="15"/>
                        <a:t>σ,</a:t>
                      </a:r>
                      <a:endParaRPr lang="ru-RU" sz="1200"/>
                    </a:p>
                    <a:p>
                      <a:pPr algn="ctr">
                        <a:lnSpc>
                          <a:spcPct val="115000"/>
                        </a:lnSpc>
                        <a:spcAft>
                          <a:spcPts val="0"/>
                        </a:spcAft>
                      </a:pPr>
                      <a:r>
                        <a:rPr lang="ru-RU" sz="1200"/>
                        <a:t>м</a:t>
                      </a:r>
                      <a:endParaRPr lang="ru-RU" sz="1200">
                        <a:latin typeface="Calibri"/>
                        <a:ea typeface="Times New Roman"/>
                        <a:cs typeface="Times New Roman"/>
                      </a:endParaRPr>
                    </a:p>
                  </a:txBody>
                  <a:tcPr marL="0" marR="0" marT="0" marB="0"/>
                </a:tc>
                <a:tc gridSpan="2">
                  <a:txBody>
                    <a:bodyPr/>
                    <a:lstStyle/>
                    <a:p>
                      <a:pPr algn="ctr">
                        <a:lnSpc>
                          <a:spcPts val="1405"/>
                        </a:lnSpc>
                        <a:spcAft>
                          <a:spcPts val="0"/>
                        </a:spcAft>
                      </a:pPr>
                      <a:r>
                        <a:rPr lang="uz-Cyrl-UZ" sz="1200"/>
                        <a:t>меъёрдаги димланиш сатҳида юқори бьеф сатҳи</a:t>
                      </a:r>
                      <a:endParaRPr lang="ru-RU" sz="1200">
                        <a:latin typeface="Calibri"/>
                        <a:ea typeface="Times New Roman"/>
                        <a:cs typeface="Times New Roman"/>
                      </a:endParaRPr>
                    </a:p>
                  </a:txBody>
                  <a:tcPr marL="0" marR="0" marT="0" marB="0"/>
                </a:tc>
                <a:tc hMerge="1">
                  <a:txBody>
                    <a:bodyPr/>
                    <a:lstStyle/>
                    <a:p>
                      <a:endParaRPr lang="ru-RU"/>
                    </a:p>
                  </a:txBody>
                  <a:tcPr/>
                </a:tc>
                <a:tc gridSpan="2">
                  <a:txBody>
                    <a:bodyPr/>
                    <a:lstStyle/>
                    <a:p>
                      <a:pPr algn="ctr">
                        <a:lnSpc>
                          <a:spcPts val="1370"/>
                        </a:lnSpc>
                        <a:spcAft>
                          <a:spcPts val="0"/>
                        </a:spcAft>
                        <a:tabLst>
                          <a:tab pos="2103755" algn="l"/>
                        </a:tabLst>
                      </a:pPr>
                      <a:r>
                        <a:rPr lang="uz-Cyrl-UZ" sz="1200"/>
                        <a:t>пьезометрдаги сув сатҳи орасидаги боғланишлар</a:t>
                      </a:r>
                      <a:endParaRPr lang="ru-RU" sz="1200">
                        <a:latin typeface="Calibri"/>
                        <a:ea typeface="Times New Roman"/>
                        <a:cs typeface="Times New Roman"/>
                      </a:endParaRPr>
                    </a:p>
                  </a:txBody>
                  <a:tcPr marL="0" marR="0" marT="0" marB="0"/>
                </a:tc>
                <a:tc hMerge="1">
                  <a:txBody>
                    <a:bodyPr/>
                    <a:lstStyle/>
                    <a:p>
                      <a:endParaRPr lang="ru-RU"/>
                    </a:p>
                  </a:txBody>
                  <a:tcPr/>
                </a:tc>
                <a:extLst>
                  <a:ext uri="{0D108BD9-81ED-4DB2-BD59-A6C34878D82A}">
                    <a16:rowId xmlns:a16="http://schemas.microsoft.com/office/drawing/2014/main" val="10000"/>
                  </a:ext>
                </a:extLst>
              </a:tr>
              <a:tr h="205566">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200" spc="-5"/>
                        <a:t>K</a:t>
                      </a:r>
                      <a:r>
                        <a:rPr lang="uz-Cyrl-UZ" sz="1200" spc="-5"/>
                        <a:t>1 </a:t>
                      </a:r>
                      <a:r>
                        <a:rPr lang="ru-RU" sz="1200" spc="-5"/>
                        <a:t>(+2</a:t>
                      </a:r>
                      <a:r>
                        <a:rPr lang="ru-RU" sz="1200" spc="15"/>
                        <a:t> σ</a:t>
                      </a:r>
                      <a:r>
                        <a:rPr lang="ru-RU" sz="1200" spc="-5"/>
                        <a:t>)</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5"/>
                        <a:t>К2 (+3</a:t>
                      </a:r>
                      <a:r>
                        <a:rPr lang="ru-RU" sz="1200" spc="15"/>
                        <a:t> σ</a:t>
                      </a:r>
                      <a:r>
                        <a:rPr lang="ru-RU" sz="1200" spc="-5"/>
                        <a:t>)</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en-US" sz="1200" spc="-15"/>
                        <a:t>K</a:t>
                      </a:r>
                      <a:r>
                        <a:rPr lang="uz-Cyrl-UZ" sz="1200" spc="-15"/>
                        <a:t>1</a:t>
                      </a:r>
                      <a:r>
                        <a:rPr lang="ru-RU" sz="1200" spc="-15"/>
                        <a:t>(-2</a:t>
                      </a:r>
                      <a:r>
                        <a:rPr lang="ru-RU" sz="1200" spc="15"/>
                        <a:t> σ</a:t>
                      </a:r>
                      <a:r>
                        <a:rPr lang="ru-RU" sz="1200" spc="-15"/>
                        <a:t>)</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en-US" sz="1200" spc="-15"/>
                        <a:t>K</a:t>
                      </a:r>
                      <a:r>
                        <a:rPr lang="uz-Cyrl-UZ" sz="1200" spc="-15"/>
                        <a:t>2</a:t>
                      </a:r>
                      <a:r>
                        <a:rPr lang="ru-RU" sz="1200" spc="-15"/>
                        <a:t>(-2</a:t>
                      </a:r>
                      <a:r>
                        <a:rPr lang="ru-RU" sz="1200" spc="15"/>
                        <a:t> σ</a:t>
                      </a:r>
                      <a:r>
                        <a:rPr lang="ru-RU" sz="1200" spc="-15"/>
                        <a:t>)</a:t>
                      </a:r>
                      <a:endParaRPr lang="ru-RU" sz="1200">
                        <a:latin typeface="Calibri"/>
                        <a:ea typeface="Times New Roman"/>
                        <a:cs typeface="Times New Roman"/>
                      </a:endParaRPr>
                    </a:p>
                  </a:txBody>
                  <a:tcPr marL="0" marR="0" marT="0" marB="0"/>
                </a:tc>
                <a:extLst>
                  <a:ext uri="{0D108BD9-81ED-4DB2-BD59-A6C34878D82A}">
                    <a16:rowId xmlns:a16="http://schemas.microsoft.com/office/drawing/2014/main" val="10001"/>
                  </a:ext>
                </a:extLst>
              </a:tr>
              <a:tr h="205566">
                <a:tc gridSpan="6">
                  <a:txBody>
                    <a:bodyPr/>
                    <a:lstStyle/>
                    <a:p>
                      <a:pPr algn="ctr">
                        <a:lnSpc>
                          <a:spcPct val="115000"/>
                        </a:lnSpc>
                        <a:spcAft>
                          <a:spcPts val="0"/>
                        </a:spcAft>
                      </a:pPr>
                      <a:r>
                        <a:rPr lang="ru-RU" sz="1200" spc="10"/>
                        <a:t>Створ 1,ПК5+47 -ПК5+54</a:t>
                      </a:r>
                      <a:endParaRPr lang="ru-RU" sz="1200">
                        <a:latin typeface="Calibri"/>
                        <a:ea typeface="Times New Roman"/>
                        <a:cs typeface="Times New Roman"/>
                      </a:endParaRPr>
                    </a:p>
                  </a:txBody>
                  <a:tcPr marL="0" marR="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205566">
                <a:tc>
                  <a:txBody>
                    <a:bodyPr/>
                    <a:lstStyle/>
                    <a:p>
                      <a:pPr algn="ctr">
                        <a:lnSpc>
                          <a:spcPct val="115000"/>
                        </a:lnSpc>
                        <a:spcAft>
                          <a:spcPts val="0"/>
                        </a:spcAft>
                      </a:pPr>
                      <a:r>
                        <a:rPr lang="ru-RU" sz="1200"/>
                        <a:t>21</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5"/>
                        <a:t>0.35</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0"/>
                        <a:t>676,00</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5"/>
                        <a:t>676,00</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0"/>
                        <a:t>674,67</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a:t>674,32</a:t>
                      </a:r>
                      <a:endParaRPr lang="ru-RU" sz="1200">
                        <a:latin typeface="Calibri"/>
                        <a:ea typeface="Times New Roman"/>
                        <a:cs typeface="Times New Roman"/>
                      </a:endParaRPr>
                    </a:p>
                  </a:txBody>
                  <a:tcPr marL="0" marR="0" marT="0" marB="0"/>
                </a:tc>
                <a:extLst>
                  <a:ext uri="{0D108BD9-81ED-4DB2-BD59-A6C34878D82A}">
                    <a16:rowId xmlns:a16="http://schemas.microsoft.com/office/drawing/2014/main" val="10003"/>
                  </a:ext>
                </a:extLst>
              </a:tr>
              <a:tr h="205566">
                <a:tc>
                  <a:txBody>
                    <a:bodyPr/>
                    <a:lstStyle/>
                    <a:p>
                      <a:pPr algn="ctr">
                        <a:lnSpc>
                          <a:spcPct val="115000"/>
                        </a:lnSpc>
                        <a:spcAft>
                          <a:spcPts val="0"/>
                        </a:spcAft>
                      </a:pPr>
                      <a:r>
                        <a:rPr lang="ru-RU" sz="1200"/>
                        <a:t>22</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5"/>
                        <a:t>0,37</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5"/>
                        <a:t>675,56</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5"/>
                        <a:t>675,93</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5"/>
                        <a:t>674,06</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a:t>673,69</a:t>
                      </a:r>
                      <a:endParaRPr lang="ru-RU" sz="1200">
                        <a:latin typeface="Calibri"/>
                        <a:ea typeface="Times New Roman"/>
                        <a:cs typeface="Times New Roman"/>
                      </a:endParaRPr>
                    </a:p>
                  </a:txBody>
                  <a:tcPr marL="0" marR="0" marT="0" marB="0"/>
                </a:tc>
                <a:extLst>
                  <a:ext uri="{0D108BD9-81ED-4DB2-BD59-A6C34878D82A}">
                    <a16:rowId xmlns:a16="http://schemas.microsoft.com/office/drawing/2014/main" val="10004"/>
                  </a:ext>
                </a:extLst>
              </a:tr>
              <a:tr h="205566">
                <a:tc>
                  <a:txBody>
                    <a:bodyPr/>
                    <a:lstStyle/>
                    <a:p>
                      <a:pPr algn="ctr">
                        <a:lnSpc>
                          <a:spcPct val="115000"/>
                        </a:lnSpc>
                        <a:spcAft>
                          <a:spcPts val="0"/>
                        </a:spcAft>
                      </a:pPr>
                      <a:r>
                        <a:rPr lang="ru-RU" sz="1200"/>
                        <a:t>24</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40"/>
                        <a:t>0,61</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5"/>
                        <a:t>675,57</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10"/>
                        <a:t>676,00</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0"/>
                        <a:t>673,13</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a:t>672,56</a:t>
                      </a:r>
                      <a:endParaRPr lang="ru-RU" sz="1200">
                        <a:latin typeface="Calibri"/>
                        <a:ea typeface="Times New Roman"/>
                        <a:cs typeface="Times New Roman"/>
                      </a:endParaRPr>
                    </a:p>
                  </a:txBody>
                  <a:tcPr marL="0" marR="0" marT="0" marB="0"/>
                </a:tc>
                <a:extLst>
                  <a:ext uri="{0D108BD9-81ED-4DB2-BD59-A6C34878D82A}">
                    <a16:rowId xmlns:a16="http://schemas.microsoft.com/office/drawing/2014/main" val="10005"/>
                  </a:ext>
                </a:extLst>
              </a:tr>
              <a:tr h="205566">
                <a:tc>
                  <a:txBody>
                    <a:bodyPr/>
                    <a:lstStyle/>
                    <a:p>
                      <a:pPr algn="ctr">
                        <a:lnSpc>
                          <a:spcPct val="115000"/>
                        </a:lnSpc>
                        <a:spcAft>
                          <a:spcPts val="0"/>
                        </a:spcAft>
                      </a:pPr>
                      <a:r>
                        <a:rPr lang="ru-RU" sz="1200"/>
                        <a:t>25</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5"/>
                        <a:t>0,38</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0"/>
                        <a:t>674,78</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0"/>
                        <a:t>675,16</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5"/>
                        <a:t>673,24</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a:t>672,86</a:t>
                      </a:r>
                      <a:endParaRPr lang="ru-RU" sz="1200">
                        <a:latin typeface="Calibri"/>
                        <a:ea typeface="Times New Roman"/>
                        <a:cs typeface="Times New Roman"/>
                      </a:endParaRPr>
                    </a:p>
                  </a:txBody>
                  <a:tcPr marL="0" marR="0" marT="0" marB="0"/>
                </a:tc>
                <a:extLst>
                  <a:ext uri="{0D108BD9-81ED-4DB2-BD59-A6C34878D82A}">
                    <a16:rowId xmlns:a16="http://schemas.microsoft.com/office/drawing/2014/main" val="10006"/>
                  </a:ext>
                </a:extLst>
              </a:tr>
              <a:tr h="205566">
                <a:tc gridSpan="6">
                  <a:txBody>
                    <a:bodyPr/>
                    <a:lstStyle/>
                    <a:p>
                      <a:pPr algn="ctr">
                        <a:lnSpc>
                          <a:spcPct val="115000"/>
                        </a:lnSpc>
                        <a:spcAft>
                          <a:spcPts val="0"/>
                        </a:spcAft>
                      </a:pPr>
                      <a:r>
                        <a:rPr lang="ru-RU" sz="1200" spc="10"/>
                        <a:t>Створ 2</a:t>
                      </a:r>
                      <a:r>
                        <a:rPr lang="uz-Cyrl-UZ" sz="1200" spc="10" baseline="-25000"/>
                        <a:t>,</a:t>
                      </a:r>
                      <a:r>
                        <a:rPr lang="ru-RU" sz="1200" spc="10"/>
                        <a:t> ПК4+47 -ПК4+ 54</a:t>
                      </a:r>
                      <a:endParaRPr lang="ru-RU" sz="1200">
                        <a:latin typeface="Calibri"/>
                        <a:ea typeface="Times New Roman"/>
                        <a:cs typeface="Times New Roman"/>
                      </a:endParaRPr>
                    </a:p>
                  </a:txBody>
                  <a:tcPr marL="0" marR="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7"/>
                  </a:ext>
                </a:extLst>
              </a:tr>
              <a:tr h="205566">
                <a:tc>
                  <a:txBody>
                    <a:bodyPr/>
                    <a:lstStyle/>
                    <a:p>
                      <a:pPr algn="ctr">
                        <a:lnSpc>
                          <a:spcPct val="115000"/>
                        </a:lnSpc>
                        <a:spcAft>
                          <a:spcPts val="0"/>
                        </a:spcAft>
                      </a:pPr>
                      <a:r>
                        <a:rPr lang="ru-RU" sz="1200"/>
                        <a:t>27</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5"/>
                        <a:t>0,98</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40"/>
                        <a:t>659,61</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5"/>
                        <a:t>660,59</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0"/>
                        <a:t>655,68</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a:t>654,70</a:t>
                      </a:r>
                      <a:endParaRPr lang="ru-RU" sz="1200">
                        <a:latin typeface="Calibri"/>
                        <a:ea typeface="Times New Roman"/>
                        <a:cs typeface="Times New Roman"/>
                      </a:endParaRPr>
                    </a:p>
                  </a:txBody>
                  <a:tcPr marL="0" marR="0" marT="0" marB="0"/>
                </a:tc>
                <a:extLst>
                  <a:ext uri="{0D108BD9-81ED-4DB2-BD59-A6C34878D82A}">
                    <a16:rowId xmlns:a16="http://schemas.microsoft.com/office/drawing/2014/main" val="10008"/>
                  </a:ext>
                </a:extLst>
              </a:tr>
              <a:tr h="205566">
                <a:tc>
                  <a:txBody>
                    <a:bodyPr/>
                    <a:lstStyle/>
                    <a:p>
                      <a:pPr algn="ctr">
                        <a:lnSpc>
                          <a:spcPct val="115000"/>
                        </a:lnSpc>
                        <a:spcAft>
                          <a:spcPts val="0"/>
                        </a:spcAft>
                      </a:pPr>
                      <a:r>
                        <a:rPr lang="ru-RU" sz="1200"/>
                        <a:t>28</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0"/>
                        <a:t>0,74</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0"/>
                        <a:t>659,94</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5"/>
                        <a:t>660,68</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0"/>
                        <a:t>656,97</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5"/>
                        <a:t>656.26</a:t>
                      </a:r>
                      <a:endParaRPr lang="ru-RU" sz="1200">
                        <a:latin typeface="Calibri"/>
                        <a:ea typeface="Times New Roman"/>
                        <a:cs typeface="Times New Roman"/>
                      </a:endParaRPr>
                    </a:p>
                  </a:txBody>
                  <a:tcPr marL="0" marR="0" marT="0" marB="0"/>
                </a:tc>
                <a:extLst>
                  <a:ext uri="{0D108BD9-81ED-4DB2-BD59-A6C34878D82A}">
                    <a16:rowId xmlns:a16="http://schemas.microsoft.com/office/drawing/2014/main" val="10009"/>
                  </a:ext>
                </a:extLst>
              </a:tr>
              <a:tr h="205566">
                <a:tc>
                  <a:txBody>
                    <a:bodyPr/>
                    <a:lstStyle/>
                    <a:p>
                      <a:pPr algn="ctr">
                        <a:lnSpc>
                          <a:spcPct val="115000"/>
                        </a:lnSpc>
                        <a:spcAft>
                          <a:spcPts val="0"/>
                        </a:spcAft>
                      </a:pPr>
                      <a:r>
                        <a:rPr lang="ru-RU" sz="1200"/>
                        <a:t>30</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0"/>
                        <a:t>0,70</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5"/>
                        <a:t>660,55</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0"/>
                        <a:t>661,25</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5"/>
                        <a:t>657,74</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a:t>657,04</a:t>
                      </a:r>
                      <a:endParaRPr lang="ru-RU" sz="1200">
                        <a:latin typeface="Calibri"/>
                        <a:ea typeface="Times New Roman"/>
                        <a:cs typeface="Times New Roman"/>
                      </a:endParaRPr>
                    </a:p>
                  </a:txBody>
                  <a:tcPr marL="0" marR="0" marT="0" marB="0"/>
                </a:tc>
                <a:extLst>
                  <a:ext uri="{0D108BD9-81ED-4DB2-BD59-A6C34878D82A}">
                    <a16:rowId xmlns:a16="http://schemas.microsoft.com/office/drawing/2014/main" val="10010"/>
                  </a:ext>
                </a:extLst>
              </a:tr>
              <a:tr h="205566">
                <a:tc>
                  <a:txBody>
                    <a:bodyPr/>
                    <a:lstStyle/>
                    <a:p>
                      <a:pPr algn="ctr">
                        <a:lnSpc>
                          <a:spcPct val="115000"/>
                        </a:lnSpc>
                        <a:spcAft>
                          <a:spcPts val="0"/>
                        </a:spcAft>
                      </a:pPr>
                      <a:r>
                        <a:rPr lang="ru-RU" sz="1200"/>
                        <a:t>31</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0"/>
                        <a:t>0,69</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5"/>
                        <a:t>657,19</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60"/>
                        <a:t>657</a:t>
                      </a:r>
                      <a:r>
                        <a:rPr lang="uz-Cyrl-UZ" sz="1200" spc="-60"/>
                        <a:t>,</a:t>
                      </a:r>
                      <a:r>
                        <a:rPr lang="ru-RU" sz="1200" spc="-60"/>
                        <a:t>88</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5"/>
                        <a:t>654,42</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55"/>
                        <a:t>653.73</a:t>
                      </a:r>
                      <a:endParaRPr lang="ru-RU" sz="1200">
                        <a:latin typeface="Calibri"/>
                        <a:ea typeface="Times New Roman"/>
                        <a:cs typeface="Times New Roman"/>
                      </a:endParaRPr>
                    </a:p>
                  </a:txBody>
                  <a:tcPr marL="0" marR="0" marT="0" marB="0"/>
                </a:tc>
                <a:extLst>
                  <a:ext uri="{0D108BD9-81ED-4DB2-BD59-A6C34878D82A}">
                    <a16:rowId xmlns:a16="http://schemas.microsoft.com/office/drawing/2014/main" val="10011"/>
                  </a:ext>
                </a:extLst>
              </a:tr>
              <a:tr h="205566">
                <a:tc gridSpan="6">
                  <a:txBody>
                    <a:bodyPr/>
                    <a:lstStyle/>
                    <a:p>
                      <a:pPr algn="ctr">
                        <a:lnSpc>
                          <a:spcPct val="115000"/>
                        </a:lnSpc>
                        <a:spcAft>
                          <a:spcPts val="0"/>
                        </a:spcAft>
                      </a:pPr>
                      <a:r>
                        <a:rPr lang="ru-RU" sz="1200" spc="35"/>
                        <a:t>Створ 3, ПКЗ+47 –Г</a:t>
                      </a:r>
                      <a:r>
                        <a:rPr lang="uz-Cyrl-UZ" sz="1200" spc="35"/>
                        <a:t>П3</a:t>
                      </a:r>
                      <a:r>
                        <a:rPr lang="ru-RU" sz="1200" spc="35"/>
                        <a:t>+54</a:t>
                      </a:r>
                      <a:endParaRPr lang="ru-RU" sz="1200">
                        <a:latin typeface="Calibri"/>
                        <a:ea typeface="Times New Roman"/>
                        <a:cs typeface="Times New Roman"/>
                      </a:endParaRPr>
                    </a:p>
                  </a:txBody>
                  <a:tcPr marL="0" marR="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2"/>
                  </a:ext>
                </a:extLst>
              </a:tr>
              <a:tr h="205566">
                <a:tc>
                  <a:txBody>
                    <a:bodyPr/>
                    <a:lstStyle/>
                    <a:p>
                      <a:pPr algn="ctr">
                        <a:lnSpc>
                          <a:spcPct val="115000"/>
                        </a:lnSpc>
                        <a:spcAft>
                          <a:spcPts val="0"/>
                        </a:spcAft>
                      </a:pPr>
                      <a:r>
                        <a:rPr lang="ru-RU" sz="1200"/>
                        <a:t>38</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5"/>
                        <a:t>0,95</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5"/>
                        <a:t>659,55</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0"/>
                        <a:t>660,50</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0"/>
                        <a:t>655,77</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dirty="0"/>
                        <a:t>654,82</a:t>
                      </a:r>
                      <a:endParaRPr lang="ru-RU" sz="1200" dirty="0">
                        <a:latin typeface="Calibri"/>
                        <a:ea typeface="Times New Roman"/>
                        <a:cs typeface="Times New Roman"/>
                      </a:endParaRPr>
                    </a:p>
                  </a:txBody>
                  <a:tcPr marL="0" marR="0" marT="0" marB="0"/>
                </a:tc>
                <a:extLst>
                  <a:ext uri="{0D108BD9-81ED-4DB2-BD59-A6C34878D82A}">
                    <a16:rowId xmlns:a16="http://schemas.microsoft.com/office/drawing/2014/main" val="10013"/>
                  </a:ext>
                </a:extLst>
              </a:tr>
              <a:tr h="207839">
                <a:tc>
                  <a:txBody>
                    <a:bodyPr/>
                    <a:lstStyle/>
                    <a:p>
                      <a:pPr algn="ctr">
                        <a:lnSpc>
                          <a:spcPct val="115000"/>
                        </a:lnSpc>
                        <a:spcAft>
                          <a:spcPts val="0"/>
                        </a:spcAft>
                      </a:pPr>
                      <a:endParaRPr lang="ru-RU" sz="1200">
                        <a:latin typeface="Times New Roman"/>
                        <a:ea typeface="Times New Roman"/>
                        <a:cs typeface="Times New Roman"/>
                      </a:endParaRPr>
                    </a:p>
                  </a:txBody>
                  <a:tcPr marL="0" marR="0" marT="0" marB="0"/>
                </a:tc>
                <a:tc>
                  <a:txBody>
                    <a:bodyPr/>
                    <a:lstStyle/>
                    <a:p>
                      <a:pPr algn="ctr">
                        <a:lnSpc>
                          <a:spcPct val="115000"/>
                        </a:lnSpc>
                        <a:spcAft>
                          <a:spcPts val="0"/>
                        </a:spcAft>
                      </a:pPr>
                      <a:r>
                        <a:rPr lang="ru-RU" sz="1200" spc="-20"/>
                        <a:t>0,77</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0"/>
                        <a:t>665,34</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10"/>
                        <a:t>666,12</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5"/>
                        <a:t>662,26</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a:t>661,48</a:t>
                      </a:r>
                      <a:endParaRPr lang="ru-RU" sz="1200">
                        <a:latin typeface="Calibri"/>
                        <a:ea typeface="Times New Roman"/>
                        <a:cs typeface="Times New Roman"/>
                      </a:endParaRPr>
                    </a:p>
                  </a:txBody>
                  <a:tcPr marL="0" marR="0" marT="0" marB="0"/>
                </a:tc>
                <a:extLst>
                  <a:ext uri="{0D108BD9-81ED-4DB2-BD59-A6C34878D82A}">
                    <a16:rowId xmlns:a16="http://schemas.microsoft.com/office/drawing/2014/main" val="10014"/>
                  </a:ext>
                </a:extLst>
              </a:tr>
              <a:tr h="205566">
                <a:tc gridSpan="6">
                  <a:txBody>
                    <a:bodyPr/>
                    <a:lstStyle/>
                    <a:p>
                      <a:pPr algn="ctr">
                        <a:lnSpc>
                          <a:spcPct val="115000"/>
                        </a:lnSpc>
                        <a:spcAft>
                          <a:spcPts val="0"/>
                        </a:spcAft>
                      </a:pPr>
                      <a:r>
                        <a:rPr lang="ru-RU" sz="1200" spc="-15"/>
                        <a:t>Створ 5,  ПК1+95,7 - </a:t>
                      </a:r>
                      <a:r>
                        <a:rPr lang="uz-Cyrl-UZ" sz="1200" spc="-15"/>
                        <a:t>П</a:t>
                      </a:r>
                      <a:r>
                        <a:rPr lang="ru-RU" sz="1200" spc="-15"/>
                        <a:t>К2+02,7</a:t>
                      </a:r>
                      <a:endParaRPr lang="ru-RU" sz="1200">
                        <a:latin typeface="Calibri"/>
                        <a:ea typeface="Times New Roman"/>
                        <a:cs typeface="Times New Roman"/>
                      </a:endParaRPr>
                    </a:p>
                  </a:txBody>
                  <a:tcPr marL="0" marR="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5"/>
                  </a:ext>
                </a:extLst>
              </a:tr>
              <a:tr h="205566">
                <a:tc>
                  <a:txBody>
                    <a:bodyPr/>
                    <a:lstStyle/>
                    <a:p>
                      <a:pPr algn="ctr">
                        <a:lnSpc>
                          <a:spcPct val="115000"/>
                        </a:lnSpc>
                        <a:spcAft>
                          <a:spcPts val="0"/>
                        </a:spcAft>
                      </a:pPr>
                      <a:r>
                        <a:rPr lang="ru-RU" sz="1200"/>
                        <a:t>53</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50"/>
                        <a:t>1,07</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5"/>
                        <a:t>647,85</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5"/>
                        <a:t>648,92</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5"/>
                        <a:t>643,55</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a:t>642,48</a:t>
                      </a:r>
                      <a:endParaRPr lang="ru-RU" sz="1200">
                        <a:latin typeface="Calibri"/>
                        <a:ea typeface="Times New Roman"/>
                        <a:cs typeface="Times New Roman"/>
                      </a:endParaRPr>
                    </a:p>
                  </a:txBody>
                  <a:tcPr marL="0" marR="0" marT="0" marB="0"/>
                </a:tc>
                <a:extLst>
                  <a:ext uri="{0D108BD9-81ED-4DB2-BD59-A6C34878D82A}">
                    <a16:rowId xmlns:a16="http://schemas.microsoft.com/office/drawing/2014/main" val="10016"/>
                  </a:ext>
                </a:extLst>
              </a:tr>
              <a:tr h="205566">
                <a:tc>
                  <a:txBody>
                    <a:bodyPr/>
                    <a:lstStyle/>
                    <a:p>
                      <a:pPr algn="ctr">
                        <a:lnSpc>
                          <a:spcPct val="115000"/>
                        </a:lnSpc>
                        <a:spcAft>
                          <a:spcPts val="0"/>
                        </a:spcAft>
                      </a:pPr>
                      <a:r>
                        <a:rPr lang="en-US" sz="1200" spc="310"/>
                        <a:t>56</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5"/>
                        <a:t>0,73</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5"/>
                        <a:t>624,75</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5"/>
                        <a:t>625,48</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5"/>
                        <a:t>621,81</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a:t>621,08</a:t>
                      </a:r>
                      <a:endParaRPr lang="ru-RU" sz="1200">
                        <a:latin typeface="Calibri"/>
                        <a:ea typeface="Times New Roman"/>
                        <a:cs typeface="Times New Roman"/>
                      </a:endParaRPr>
                    </a:p>
                  </a:txBody>
                  <a:tcPr marL="0" marR="0" marT="0" marB="0"/>
                </a:tc>
                <a:extLst>
                  <a:ext uri="{0D108BD9-81ED-4DB2-BD59-A6C34878D82A}">
                    <a16:rowId xmlns:a16="http://schemas.microsoft.com/office/drawing/2014/main" val="10017"/>
                  </a:ext>
                </a:extLst>
              </a:tr>
              <a:tr h="205566">
                <a:tc>
                  <a:txBody>
                    <a:bodyPr/>
                    <a:lstStyle/>
                    <a:p>
                      <a:pPr algn="ctr">
                        <a:lnSpc>
                          <a:spcPct val="115000"/>
                        </a:lnSpc>
                        <a:spcAft>
                          <a:spcPts val="0"/>
                        </a:spcAft>
                      </a:pPr>
                      <a:r>
                        <a:rPr lang="ru-RU" sz="1200"/>
                        <a:t>59</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0"/>
                        <a:t>0,30</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10"/>
                        <a:t>615,86</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0"/>
                        <a:t>616,16</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0"/>
                        <a:t>614,64</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5"/>
                        <a:t>614,34</a:t>
                      </a:r>
                      <a:endParaRPr lang="ru-RU" sz="1200">
                        <a:latin typeface="Calibri"/>
                        <a:ea typeface="Times New Roman"/>
                        <a:cs typeface="Times New Roman"/>
                      </a:endParaRPr>
                    </a:p>
                  </a:txBody>
                  <a:tcPr marL="0" marR="0" marT="0" marB="0"/>
                </a:tc>
                <a:extLst>
                  <a:ext uri="{0D108BD9-81ED-4DB2-BD59-A6C34878D82A}">
                    <a16:rowId xmlns:a16="http://schemas.microsoft.com/office/drawing/2014/main" val="10018"/>
                  </a:ext>
                </a:extLst>
              </a:tr>
              <a:tr h="205566">
                <a:tc>
                  <a:txBody>
                    <a:bodyPr/>
                    <a:lstStyle/>
                    <a:p>
                      <a:pPr algn="ctr">
                        <a:lnSpc>
                          <a:spcPct val="115000"/>
                        </a:lnSpc>
                        <a:spcAft>
                          <a:spcPts val="0"/>
                        </a:spcAft>
                      </a:pPr>
                      <a:r>
                        <a:rPr lang="ru-RU" sz="1200"/>
                        <a:t>60</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0"/>
                        <a:t>0,22</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0"/>
                        <a:t>616,35</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5"/>
                        <a:t>616,58</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5"/>
                        <a:t>615,45</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5"/>
                        <a:t>615,23</a:t>
                      </a:r>
                      <a:endParaRPr lang="ru-RU" sz="1200">
                        <a:latin typeface="Calibri"/>
                        <a:ea typeface="Times New Roman"/>
                        <a:cs typeface="Times New Roman"/>
                      </a:endParaRPr>
                    </a:p>
                  </a:txBody>
                  <a:tcPr marL="0" marR="0" marT="0" marB="0"/>
                </a:tc>
                <a:extLst>
                  <a:ext uri="{0D108BD9-81ED-4DB2-BD59-A6C34878D82A}">
                    <a16:rowId xmlns:a16="http://schemas.microsoft.com/office/drawing/2014/main" val="10019"/>
                  </a:ext>
                </a:extLst>
              </a:tr>
              <a:tr h="205566">
                <a:tc gridSpan="6">
                  <a:txBody>
                    <a:bodyPr/>
                    <a:lstStyle/>
                    <a:p>
                      <a:pPr algn="ctr">
                        <a:lnSpc>
                          <a:spcPct val="115000"/>
                        </a:lnSpc>
                        <a:spcAft>
                          <a:spcPts val="0"/>
                        </a:spcAft>
                      </a:pPr>
                      <a:r>
                        <a:rPr lang="ru-RU" sz="1200" spc="-15"/>
                        <a:t>Створ 6,  ПК</a:t>
                      </a:r>
                      <a:r>
                        <a:rPr lang="uz-Cyrl-UZ" sz="1200" spc="-15"/>
                        <a:t>0</a:t>
                      </a:r>
                      <a:r>
                        <a:rPr lang="ru-RU" sz="1200" spc="-15"/>
                        <a:t>+95,7 + ПК1+02,7</a:t>
                      </a:r>
                      <a:endParaRPr lang="ru-RU" sz="1200">
                        <a:latin typeface="Calibri"/>
                        <a:ea typeface="Times New Roman"/>
                        <a:cs typeface="Times New Roman"/>
                      </a:endParaRPr>
                    </a:p>
                  </a:txBody>
                  <a:tcPr marL="0" marR="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20"/>
                  </a:ext>
                </a:extLst>
              </a:tr>
              <a:tr h="205566">
                <a:tc>
                  <a:txBody>
                    <a:bodyPr/>
                    <a:lstStyle/>
                    <a:p>
                      <a:pPr algn="ctr">
                        <a:lnSpc>
                          <a:spcPct val="115000"/>
                        </a:lnSpc>
                        <a:spcAft>
                          <a:spcPts val="0"/>
                        </a:spcAft>
                      </a:pPr>
                      <a:r>
                        <a:rPr lang="ru-RU" sz="1200"/>
                        <a:t>64</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40"/>
                        <a:t>0,71</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10"/>
                        <a:t>624,62</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0"/>
                        <a:t>625,33</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10"/>
                        <a:t>621,80</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a:t>621,09</a:t>
                      </a:r>
                      <a:endParaRPr lang="ru-RU" sz="1200">
                        <a:latin typeface="Calibri"/>
                        <a:ea typeface="Times New Roman"/>
                        <a:cs typeface="Times New Roman"/>
                      </a:endParaRPr>
                    </a:p>
                  </a:txBody>
                  <a:tcPr marL="0" marR="0" marT="0" marB="0"/>
                </a:tc>
                <a:extLst>
                  <a:ext uri="{0D108BD9-81ED-4DB2-BD59-A6C34878D82A}">
                    <a16:rowId xmlns:a16="http://schemas.microsoft.com/office/drawing/2014/main" val="10021"/>
                  </a:ext>
                </a:extLst>
              </a:tr>
              <a:tr h="205566">
                <a:tc>
                  <a:txBody>
                    <a:bodyPr/>
                    <a:lstStyle/>
                    <a:p>
                      <a:pPr algn="ctr">
                        <a:lnSpc>
                          <a:spcPct val="115000"/>
                        </a:lnSpc>
                        <a:spcAft>
                          <a:spcPts val="0"/>
                        </a:spcAft>
                      </a:pPr>
                      <a:r>
                        <a:rPr lang="uz-Cyrl-UZ" sz="1200"/>
                        <a:t>65</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0"/>
                        <a:t>0,56</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0"/>
                        <a:t>675,80</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0"/>
                        <a:t>676,00</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0"/>
                        <a:t>673,56</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a:t>672,99</a:t>
                      </a:r>
                      <a:endParaRPr lang="ru-RU" sz="1200">
                        <a:latin typeface="Calibri"/>
                        <a:ea typeface="Times New Roman"/>
                        <a:cs typeface="Times New Roman"/>
                      </a:endParaRPr>
                    </a:p>
                  </a:txBody>
                  <a:tcPr marL="0" marR="0" marT="0" marB="0"/>
                </a:tc>
                <a:extLst>
                  <a:ext uri="{0D108BD9-81ED-4DB2-BD59-A6C34878D82A}">
                    <a16:rowId xmlns:a16="http://schemas.microsoft.com/office/drawing/2014/main" val="10022"/>
                  </a:ext>
                </a:extLst>
              </a:tr>
              <a:tr h="205566">
                <a:tc gridSpan="6">
                  <a:txBody>
                    <a:bodyPr/>
                    <a:lstStyle/>
                    <a:p>
                      <a:pPr algn="ctr">
                        <a:lnSpc>
                          <a:spcPct val="115000"/>
                        </a:lnSpc>
                        <a:spcAft>
                          <a:spcPts val="0"/>
                        </a:spcAft>
                      </a:pPr>
                      <a:r>
                        <a:rPr lang="ru-RU" sz="1200" spc="5"/>
                        <a:t>Створ</a:t>
                      </a:r>
                      <a:r>
                        <a:rPr lang="uz-Cyrl-UZ" sz="1200" spc="5"/>
                        <a:t> 7,</a:t>
                      </a:r>
                      <a:r>
                        <a:rPr lang="ru-RU" sz="1200" spc="5"/>
                        <a:t>  ПК</a:t>
                      </a:r>
                      <a:r>
                        <a:rPr lang="uz-Cyrl-UZ" sz="1200" spc="5"/>
                        <a:t>0</a:t>
                      </a:r>
                      <a:r>
                        <a:rPr lang="ru-RU" sz="1200" spc="5"/>
                        <a:t>+47 – ПК</a:t>
                      </a:r>
                      <a:r>
                        <a:rPr lang="uz-Cyrl-UZ" sz="1200" spc="5"/>
                        <a:t>0</a:t>
                      </a:r>
                      <a:r>
                        <a:rPr lang="ru-RU" sz="1200" spc="5"/>
                        <a:t>+54</a:t>
                      </a:r>
                      <a:endParaRPr lang="ru-RU" sz="1200">
                        <a:latin typeface="Calibri"/>
                        <a:ea typeface="Times New Roman"/>
                        <a:cs typeface="Times New Roman"/>
                      </a:endParaRPr>
                    </a:p>
                  </a:txBody>
                  <a:tcPr marL="0" marR="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23"/>
                  </a:ext>
                </a:extLst>
              </a:tr>
              <a:tr h="205566">
                <a:tc>
                  <a:txBody>
                    <a:bodyPr/>
                    <a:lstStyle/>
                    <a:p>
                      <a:pPr algn="ctr">
                        <a:lnSpc>
                          <a:spcPct val="115000"/>
                        </a:lnSpc>
                        <a:spcAft>
                          <a:spcPts val="0"/>
                        </a:spcAft>
                      </a:pPr>
                      <a:r>
                        <a:rPr lang="ru-RU" sz="1200"/>
                        <a:t>73</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0"/>
                        <a:t>2,06</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10"/>
                        <a:t>651,88</a:t>
                      </a:r>
                      <a:endParaRPr lang="ru-RU" sz="1200">
                        <a:latin typeface="Calibri"/>
                        <a:ea typeface="Times New Roman"/>
                        <a:cs typeface="Times New Roman"/>
                      </a:endParaRPr>
                    </a:p>
                  </a:txBody>
                  <a:tcPr marL="0" marR="0" marT="0" marB="0"/>
                </a:tc>
                <a:tc>
                  <a:txBody>
                    <a:bodyPr/>
                    <a:lstStyle/>
                    <a:p>
                      <a:pPr marL="247650">
                        <a:lnSpc>
                          <a:spcPct val="115000"/>
                        </a:lnSpc>
                        <a:spcAft>
                          <a:spcPts val="0"/>
                        </a:spcAft>
                      </a:pPr>
                      <a:r>
                        <a:rPr lang="ru-RU" sz="1200" spc="-10"/>
                        <a:t>653,95</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0"/>
                        <a:t>643,64</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a:t>641,58</a:t>
                      </a:r>
                      <a:endParaRPr lang="ru-RU" sz="1200">
                        <a:latin typeface="Calibri"/>
                        <a:ea typeface="Times New Roman"/>
                        <a:cs typeface="Times New Roman"/>
                      </a:endParaRPr>
                    </a:p>
                  </a:txBody>
                  <a:tcPr marL="0" marR="0" marT="0" marB="0"/>
                </a:tc>
                <a:extLst>
                  <a:ext uri="{0D108BD9-81ED-4DB2-BD59-A6C34878D82A}">
                    <a16:rowId xmlns:a16="http://schemas.microsoft.com/office/drawing/2014/main" val="10024"/>
                  </a:ext>
                </a:extLst>
              </a:tr>
              <a:tr h="205566">
                <a:tc gridSpan="6">
                  <a:txBody>
                    <a:bodyPr/>
                    <a:lstStyle/>
                    <a:p>
                      <a:pPr algn="ctr">
                        <a:lnSpc>
                          <a:spcPct val="115000"/>
                        </a:lnSpc>
                        <a:spcAft>
                          <a:spcPts val="0"/>
                        </a:spcAft>
                      </a:pPr>
                      <a:r>
                        <a:rPr lang="ru-RU" sz="1200" spc="-15"/>
                        <a:t>Створ </a:t>
                      </a:r>
                      <a:r>
                        <a:rPr lang="en-US" sz="1200" spc="-15"/>
                        <a:t>I</a:t>
                      </a:r>
                      <a:r>
                        <a:rPr lang="ru-RU" sz="1200" spc="-15"/>
                        <a:t>-</a:t>
                      </a:r>
                      <a:r>
                        <a:rPr lang="en-US" sz="1200" spc="-15"/>
                        <a:t>I</a:t>
                      </a:r>
                      <a:r>
                        <a:rPr lang="ru-RU" sz="1200" spc="-15"/>
                        <a:t>. </a:t>
                      </a:r>
                      <a:r>
                        <a:rPr lang="uz-Cyrl-UZ" sz="1200" spc="-15"/>
                        <a:t>ўнг</a:t>
                      </a:r>
                      <a:r>
                        <a:rPr lang="ru-RU" sz="1200" spc="-15"/>
                        <a:t> борт</a:t>
                      </a:r>
                      <a:endParaRPr lang="ru-RU" sz="1200">
                        <a:latin typeface="Calibri"/>
                        <a:ea typeface="Times New Roman"/>
                        <a:cs typeface="Times New Roman"/>
                      </a:endParaRPr>
                    </a:p>
                  </a:txBody>
                  <a:tcPr marL="0" marR="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25"/>
                  </a:ext>
                </a:extLst>
              </a:tr>
              <a:tr h="205566">
                <a:tc>
                  <a:txBody>
                    <a:bodyPr/>
                    <a:lstStyle/>
                    <a:p>
                      <a:pPr algn="ctr">
                        <a:lnSpc>
                          <a:spcPct val="115000"/>
                        </a:lnSpc>
                        <a:spcAft>
                          <a:spcPts val="0"/>
                        </a:spcAft>
                      </a:pPr>
                      <a:r>
                        <a:rPr lang="ru-RU" sz="1200"/>
                        <a:t>80</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50"/>
                        <a:t>1,45</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10"/>
                        <a:t>676,00</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0"/>
                        <a:t>676,00</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5"/>
                        <a:t>671,07</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40"/>
                        <a:t>669.63</a:t>
                      </a:r>
                      <a:endParaRPr lang="ru-RU" sz="1200">
                        <a:latin typeface="Calibri"/>
                        <a:ea typeface="Times New Roman"/>
                        <a:cs typeface="Times New Roman"/>
                      </a:endParaRPr>
                    </a:p>
                  </a:txBody>
                  <a:tcPr marL="0" marR="0" marT="0" marB="0"/>
                </a:tc>
                <a:extLst>
                  <a:ext uri="{0D108BD9-81ED-4DB2-BD59-A6C34878D82A}">
                    <a16:rowId xmlns:a16="http://schemas.microsoft.com/office/drawing/2014/main" val="10026"/>
                  </a:ext>
                </a:extLst>
              </a:tr>
              <a:tr h="205566">
                <a:tc gridSpan="6">
                  <a:txBody>
                    <a:bodyPr/>
                    <a:lstStyle/>
                    <a:p>
                      <a:pPr algn="ctr">
                        <a:lnSpc>
                          <a:spcPct val="115000"/>
                        </a:lnSpc>
                        <a:spcAft>
                          <a:spcPts val="0"/>
                        </a:spcAft>
                      </a:pPr>
                      <a:r>
                        <a:rPr lang="ru-RU" sz="1200" spc="-15"/>
                        <a:t>Створ </a:t>
                      </a:r>
                      <a:r>
                        <a:rPr lang="en-US" sz="1200" spc="-15"/>
                        <a:t>II</a:t>
                      </a:r>
                      <a:r>
                        <a:rPr lang="ru-RU" sz="1200" spc="-15"/>
                        <a:t>-</a:t>
                      </a:r>
                      <a:r>
                        <a:rPr lang="en-US" sz="1200" spc="-15"/>
                        <a:t>II </a:t>
                      </a:r>
                      <a:r>
                        <a:rPr lang="uz-Cyrl-UZ" sz="1200" spc="-15"/>
                        <a:t>ўнг</a:t>
                      </a:r>
                      <a:r>
                        <a:rPr lang="ru-RU" sz="1200" spc="-15"/>
                        <a:t> борт</a:t>
                      </a:r>
                      <a:endParaRPr lang="ru-RU" sz="1200">
                        <a:latin typeface="Calibri"/>
                        <a:ea typeface="Times New Roman"/>
                        <a:cs typeface="Times New Roman"/>
                      </a:endParaRPr>
                    </a:p>
                  </a:txBody>
                  <a:tcPr marL="0" marR="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27"/>
                  </a:ext>
                </a:extLst>
              </a:tr>
              <a:tr h="207839">
                <a:tc>
                  <a:txBody>
                    <a:bodyPr/>
                    <a:lstStyle/>
                    <a:p>
                      <a:pPr algn="ctr">
                        <a:lnSpc>
                          <a:spcPct val="115000"/>
                        </a:lnSpc>
                        <a:spcAft>
                          <a:spcPts val="0"/>
                        </a:spcAft>
                      </a:pPr>
                      <a:endParaRPr lang="ru-RU" sz="1200">
                        <a:latin typeface="Times New Roman"/>
                        <a:ea typeface="Times New Roman"/>
                        <a:cs typeface="Times New Roman"/>
                      </a:endParaRPr>
                    </a:p>
                  </a:txBody>
                  <a:tcPr marL="0" marR="0" marT="0" marB="0"/>
                </a:tc>
                <a:tc>
                  <a:txBody>
                    <a:bodyPr/>
                    <a:lstStyle/>
                    <a:p>
                      <a:pPr algn="ctr">
                        <a:lnSpc>
                          <a:spcPct val="115000"/>
                        </a:lnSpc>
                        <a:spcAft>
                          <a:spcPts val="0"/>
                        </a:spcAft>
                      </a:pPr>
                      <a:r>
                        <a:rPr lang="ru-RU" sz="1200" spc="-35"/>
                        <a:t>0,76</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0"/>
                        <a:t>668,93</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5"/>
                        <a:t>669,70</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5"/>
                        <a:t>665,89</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0"/>
                        <a:t>665.12</a:t>
                      </a:r>
                      <a:endParaRPr lang="ru-RU" sz="1200">
                        <a:latin typeface="Calibri"/>
                        <a:ea typeface="Times New Roman"/>
                        <a:cs typeface="Times New Roman"/>
                      </a:endParaRPr>
                    </a:p>
                  </a:txBody>
                  <a:tcPr marL="0" marR="0" marT="0" marB="0"/>
                </a:tc>
                <a:extLst>
                  <a:ext uri="{0D108BD9-81ED-4DB2-BD59-A6C34878D82A}">
                    <a16:rowId xmlns:a16="http://schemas.microsoft.com/office/drawing/2014/main" val="10028"/>
                  </a:ext>
                </a:extLst>
              </a:tr>
              <a:tr h="205566">
                <a:tc>
                  <a:txBody>
                    <a:bodyPr/>
                    <a:lstStyle/>
                    <a:p>
                      <a:pPr algn="ctr">
                        <a:lnSpc>
                          <a:spcPct val="115000"/>
                        </a:lnSpc>
                        <a:spcAft>
                          <a:spcPts val="0"/>
                        </a:spcAft>
                      </a:pPr>
                      <a:r>
                        <a:rPr lang="ru-RU" sz="1200"/>
                        <a:t>85</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35"/>
                        <a:t>0,79</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20"/>
                        <a:t>667,30</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uz-Cyrl-UZ" sz="1200"/>
                        <a:t>6</a:t>
                      </a:r>
                      <a:r>
                        <a:rPr lang="ru-RU" sz="1200"/>
                        <a:t>68,09</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10"/>
                        <a:t>664,13</a:t>
                      </a:r>
                      <a:endParaRPr lang="ru-RU" sz="1200">
                        <a:latin typeface="Calibri"/>
                        <a:ea typeface="Times New Roman"/>
                        <a:cs typeface="Times New Roman"/>
                      </a:endParaRPr>
                    </a:p>
                  </a:txBody>
                  <a:tcPr marL="0" marR="0" marT="0" marB="0"/>
                </a:tc>
                <a:tc>
                  <a:txBody>
                    <a:bodyPr/>
                    <a:lstStyle/>
                    <a:p>
                      <a:pPr algn="ctr">
                        <a:lnSpc>
                          <a:spcPct val="115000"/>
                        </a:lnSpc>
                        <a:spcAft>
                          <a:spcPts val="0"/>
                        </a:spcAft>
                      </a:pPr>
                      <a:r>
                        <a:rPr lang="ru-RU" sz="1200" spc="5" dirty="0"/>
                        <a:t>663,34</a:t>
                      </a:r>
                      <a:endParaRPr lang="ru-RU" sz="1200" dirty="0">
                        <a:latin typeface="Calibri"/>
                        <a:ea typeface="Times New Roman"/>
                        <a:cs typeface="Times New Roman"/>
                      </a:endParaRPr>
                    </a:p>
                  </a:txBody>
                  <a:tcPr marL="0" marR="0" marT="0" marB="0"/>
                </a:tc>
                <a:extLst>
                  <a:ext uri="{0D108BD9-81ED-4DB2-BD59-A6C34878D82A}">
                    <a16:rowId xmlns:a16="http://schemas.microsoft.com/office/drawing/2014/main" val="10029"/>
                  </a:ext>
                </a:extLst>
              </a:tr>
            </a:tbl>
          </a:graphicData>
        </a:graphic>
      </p:graphicFrame>
      <p:sp>
        <p:nvSpPr>
          <p:cNvPr id="6" name="TextBox 5"/>
          <p:cNvSpPr txBox="1"/>
          <p:nvPr/>
        </p:nvSpPr>
        <p:spPr>
          <a:xfrm>
            <a:off x="7429520" y="428604"/>
            <a:ext cx="1104598" cy="369332"/>
          </a:xfrm>
          <a:prstGeom prst="rect">
            <a:avLst/>
          </a:prstGeom>
          <a:noFill/>
        </p:spPr>
        <p:txBody>
          <a:bodyPr wrap="none" rtlCol="0">
            <a:spAutoFit/>
          </a:bodyPr>
          <a:lstStyle/>
          <a:p>
            <a:r>
              <a:rPr lang="ru-RU" dirty="0">
                <a:solidFill>
                  <a:srgbClr val="FF0000"/>
                </a:solidFill>
              </a:rPr>
              <a:t>1-жадвал</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85720" y="214290"/>
          <a:ext cx="5388436" cy="6476411"/>
        </p:xfrm>
        <a:graphic>
          <a:graphicData uri="http://schemas.openxmlformats.org/drawingml/2006/table">
            <a:tbl>
              <a:tblPr>
                <a:tableStyleId>{3C2FFA5D-87B4-456A-9821-1D502468CF0F}</a:tableStyleId>
              </a:tblPr>
              <a:tblGrid>
                <a:gridCol w="519199">
                  <a:extLst>
                    <a:ext uri="{9D8B030D-6E8A-4147-A177-3AD203B41FA5}">
                      <a16:colId xmlns:a16="http://schemas.microsoft.com/office/drawing/2014/main" val="20000"/>
                    </a:ext>
                  </a:extLst>
                </a:gridCol>
                <a:gridCol w="534506">
                  <a:extLst>
                    <a:ext uri="{9D8B030D-6E8A-4147-A177-3AD203B41FA5}">
                      <a16:colId xmlns:a16="http://schemas.microsoft.com/office/drawing/2014/main" val="20001"/>
                    </a:ext>
                  </a:extLst>
                </a:gridCol>
                <a:gridCol w="566397">
                  <a:extLst>
                    <a:ext uri="{9D8B030D-6E8A-4147-A177-3AD203B41FA5}">
                      <a16:colId xmlns:a16="http://schemas.microsoft.com/office/drawing/2014/main" val="20002"/>
                    </a:ext>
                  </a:extLst>
                </a:gridCol>
                <a:gridCol w="582983">
                  <a:extLst>
                    <a:ext uri="{9D8B030D-6E8A-4147-A177-3AD203B41FA5}">
                      <a16:colId xmlns:a16="http://schemas.microsoft.com/office/drawing/2014/main" val="20003"/>
                    </a:ext>
                  </a:extLst>
                </a:gridCol>
                <a:gridCol w="692689">
                  <a:extLst>
                    <a:ext uri="{9D8B030D-6E8A-4147-A177-3AD203B41FA5}">
                      <a16:colId xmlns:a16="http://schemas.microsoft.com/office/drawing/2014/main" val="20004"/>
                    </a:ext>
                  </a:extLst>
                </a:gridCol>
                <a:gridCol w="872559">
                  <a:extLst>
                    <a:ext uri="{9D8B030D-6E8A-4147-A177-3AD203B41FA5}">
                      <a16:colId xmlns:a16="http://schemas.microsoft.com/office/drawing/2014/main" val="20005"/>
                    </a:ext>
                  </a:extLst>
                </a:gridCol>
                <a:gridCol w="787090">
                  <a:extLst>
                    <a:ext uri="{9D8B030D-6E8A-4147-A177-3AD203B41FA5}">
                      <a16:colId xmlns:a16="http://schemas.microsoft.com/office/drawing/2014/main" val="20006"/>
                    </a:ext>
                  </a:extLst>
                </a:gridCol>
                <a:gridCol w="833013">
                  <a:extLst>
                    <a:ext uri="{9D8B030D-6E8A-4147-A177-3AD203B41FA5}">
                      <a16:colId xmlns:a16="http://schemas.microsoft.com/office/drawing/2014/main" val="20007"/>
                    </a:ext>
                  </a:extLst>
                </a:gridCol>
              </a:tblGrid>
              <a:tr h="400594">
                <a:tc rowSpan="3">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z-Cyrl-UZ" sz="1400" u="none" strike="noStrike" cap="none" normalizeH="0" baseline="0" dirty="0">
                          <a:ln>
                            <a:noFill/>
                          </a:ln>
                          <a:effectLst/>
                          <a:latin typeface="Times New Roman" pitchFamily="18" charset="0"/>
                          <a:cs typeface="Times New Roman" pitchFamily="18" charset="0"/>
                        </a:rPr>
                        <a:t>Соат </a:t>
                      </a:r>
                      <a:endPar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16386" marR="16386" marT="0" marB="0" anchor="ctr" horzOverflow="overflow"/>
                </a:tc>
                <a:tc gridSpan="3">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z-Cyrl-UZ" sz="1400" u="none" strike="noStrike" cap="none" normalizeH="0" baseline="0">
                          <a:ln>
                            <a:noFill/>
                          </a:ln>
                          <a:effectLst/>
                          <a:latin typeface="Times New Roman" pitchFamily="18" charset="0"/>
                          <a:cs typeface="Times New Roman" pitchFamily="18" charset="0"/>
                        </a:rPr>
                        <a:t>Сарф  м</a:t>
                      </a:r>
                      <a:r>
                        <a:rPr kumimoji="0" lang="uz-Cyrl-UZ" sz="1400" u="none" strike="noStrike" cap="none" normalizeH="0" baseline="30000">
                          <a:ln>
                            <a:noFill/>
                          </a:ln>
                          <a:effectLst/>
                          <a:latin typeface="Times New Roman" pitchFamily="18" charset="0"/>
                          <a:cs typeface="Times New Roman" pitchFamily="18" charset="0"/>
                        </a:rPr>
                        <a:t>3</a:t>
                      </a:r>
                      <a:r>
                        <a:rPr kumimoji="0" lang="ru-RU" sz="1400" u="none" strike="noStrike" cap="none" normalizeH="0" baseline="0">
                          <a:ln>
                            <a:noFill/>
                          </a:ln>
                          <a:effectLst/>
                          <a:latin typeface="Times New Roman" pitchFamily="18" charset="0"/>
                          <a:cs typeface="Times New Roman" pitchFamily="18" charset="0"/>
                        </a:rPr>
                        <a:t>/с</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hMerge="1">
                  <a:txBody>
                    <a:bodyPr/>
                    <a:lstStyle/>
                    <a:p>
                      <a:endParaRPr lang="ru-RU"/>
                    </a:p>
                  </a:txBody>
                  <a:tcPr/>
                </a:tc>
                <a:tc hMerge="1">
                  <a:txBody>
                    <a:bodyPr/>
                    <a:lstStyle/>
                    <a:p>
                      <a:endParaRPr lang="ru-RU"/>
                    </a:p>
                  </a:txBody>
                  <a:tcPr/>
                </a:tc>
                <a:tc gridSpan="2">
                  <a:txBody>
                    <a:bodyPr/>
                    <a:lstStyle/>
                    <a:p>
                      <a:pPr marL="214313" marR="0" lvl="0" indent="0" algn="ctr" defTabSz="914400" rtl="0" eaLnBrk="1" fontAlgn="base" latinLnBrk="0" hangingPunct="1">
                        <a:lnSpc>
                          <a:spcPct val="100000"/>
                        </a:lnSpc>
                        <a:spcBef>
                          <a:spcPct val="0"/>
                        </a:spcBef>
                        <a:spcAft>
                          <a:spcPts val="100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Хажм этишмовчилиги </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400" u="none" strike="noStrike" cap="none" normalizeH="0" baseline="0">
                          <a:ln>
                            <a:noFill/>
                          </a:ln>
                          <a:effectLst/>
                          <a:latin typeface="Times New Roman" pitchFamily="18" charset="0"/>
                          <a:cs typeface="Times New Roman" pitchFamily="18" charset="0"/>
                        </a:rPr>
                        <a:t>Хажм</a:t>
                      </a:r>
                      <a:endParaRPr kumimoji="0" lang="ru-RU" sz="1400" u="none" strike="noStrike" cap="none" normalizeH="0" baseline="0">
                        <a:ln>
                          <a:noFill/>
                        </a:ln>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СО</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anchor="ctr" horzOverflow="overflow"/>
                </a:tc>
                <a:tc rowSpan="3">
                  <a:txBody>
                    <a:bodyPr/>
                    <a:lstStyle/>
                    <a:p>
                      <a:pPr marL="17463" marR="0" lvl="0" indent="3175" algn="ctr" defTabSz="914400" rtl="0" eaLnBrk="1" fontAlgn="base" latinLnBrk="0" hangingPunct="1">
                        <a:lnSpc>
                          <a:spcPct val="100000"/>
                        </a:lnSpc>
                        <a:spcBef>
                          <a:spcPct val="0"/>
                        </a:spcBef>
                        <a:spcAft>
                          <a:spcPts val="1000"/>
                        </a:spcAft>
                        <a:buClrTx/>
                        <a:buSzTx/>
                        <a:buFontTx/>
                        <a:buNone/>
                        <a:tabLst/>
                      </a:pPr>
                      <a:r>
                        <a:rPr kumimoji="0" lang="uz-Cyrl-UZ" sz="1400" u="none" strike="noStrike" cap="none" normalizeH="0" baseline="0" dirty="0">
                          <a:ln>
                            <a:noFill/>
                          </a:ln>
                          <a:effectLst/>
                          <a:latin typeface="Times New Roman" pitchFamily="18" charset="0"/>
                          <a:cs typeface="Times New Roman" pitchFamily="18" charset="0"/>
                        </a:rPr>
                        <a:t>Сатҳи  </a:t>
                      </a:r>
                    </a:p>
                    <a:p>
                      <a:pPr marL="17463" marR="0" lvl="0" indent="3175" algn="ctr" defTabSz="914400" rtl="0" eaLnBrk="1" fontAlgn="base" latinLnBrk="0" hangingPunct="1">
                        <a:lnSpc>
                          <a:spcPct val="100000"/>
                        </a:lnSpc>
                        <a:spcBef>
                          <a:spcPct val="0"/>
                        </a:spcBef>
                        <a:spcAft>
                          <a:spcPts val="1000"/>
                        </a:spcAft>
                        <a:buClrTx/>
                        <a:buSzTx/>
                        <a:buFontTx/>
                        <a:buNone/>
                        <a:tabLst/>
                      </a:pPr>
                      <a:r>
                        <a:rPr kumimoji="0" lang="uz-Cyrl-UZ" sz="1400" u="none" strike="noStrike" cap="none" normalizeH="0" baseline="0" dirty="0">
                          <a:ln>
                            <a:noFill/>
                          </a:ln>
                          <a:effectLst/>
                          <a:latin typeface="Times New Roman" pitchFamily="18" charset="0"/>
                          <a:cs typeface="Times New Roman" pitchFamily="18" charset="0"/>
                        </a:rPr>
                        <a:t>МДС</a:t>
                      </a:r>
                      <a:endParaRPr kumimoji="0" lang="ru-RU" sz="1400" u="none" strike="noStrike" cap="none" normalizeH="0" baseline="0" dirty="0">
                        <a:ln>
                          <a:noFill/>
                        </a:ln>
                        <a:effectLst/>
                        <a:latin typeface="Times New Roman" pitchFamily="18" charset="0"/>
                        <a:cs typeface="Times New Roman" pitchFamily="18" charset="0"/>
                      </a:endParaRPr>
                    </a:p>
                    <a:p>
                      <a:pPr marL="17463" marR="0" lvl="0" indent="3175" algn="ctr" defTabSz="914400" rtl="0" eaLnBrk="1" fontAlgn="base" latinLnBrk="0" hangingPunct="1">
                        <a:lnSpc>
                          <a:spcPct val="100000"/>
                        </a:lnSpc>
                        <a:spcBef>
                          <a:spcPct val="0"/>
                        </a:spcBef>
                        <a:spcAft>
                          <a:spcPts val="1000"/>
                        </a:spcAft>
                        <a:buClrTx/>
                        <a:buSzTx/>
                        <a:buFontTx/>
                        <a:buNone/>
                        <a:tabLst/>
                      </a:pPr>
                      <a:r>
                        <a:rPr kumimoji="0" lang="ru-RU" sz="1400" u="none" strike="noStrike" cap="none" normalizeH="0" baseline="0" dirty="0">
                          <a:ln>
                            <a:noFill/>
                          </a:ln>
                          <a:effectLst/>
                          <a:latin typeface="Times New Roman" pitchFamily="18" charset="0"/>
                          <a:cs typeface="Times New Roman" pitchFamily="18" charset="0"/>
                        </a:rPr>
                        <a:t>м</a:t>
                      </a:r>
                      <a:endPar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extLst>
                  <a:ext uri="{0D108BD9-81ED-4DB2-BD59-A6C34878D82A}">
                    <a16:rowId xmlns:a16="http://schemas.microsoft.com/office/drawing/2014/main" val="10000"/>
                  </a:ext>
                </a:extLst>
              </a:tr>
              <a:tr h="206375">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z-Cyrl-UZ" sz="1400" u="none" strike="noStrike" cap="none" normalizeH="0" baseline="0">
                          <a:ln>
                            <a:noFill/>
                          </a:ln>
                          <a:effectLst/>
                          <a:latin typeface="Times New Roman" pitchFamily="18" charset="0"/>
                          <a:cs typeface="Times New Roman" pitchFamily="18" charset="0"/>
                        </a:rPr>
                        <a:t>келиш</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z-Cyrl-UZ" sz="1400" u="none" strike="noStrike" cap="none" normalizeH="0" baseline="0">
                          <a:ln>
                            <a:noFill/>
                          </a:ln>
                          <a:effectLst/>
                          <a:latin typeface="Times New Roman" pitchFamily="18" charset="0"/>
                          <a:cs typeface="Times New Roman" pitchFamily="18" charset="0"/>
                        </a:rPr>
                        <a:t>чиқиш</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z-Cyrl-UZ" sz="1400" u="none" strike="noStrike" cap="none" normalizeH="0" baseline="0">
                          <a:ln>
                            <a:noFill/>
                          </a:ln>
                          <a:effectLst/>
                          <a:latin typeface="Times New Roman" pitchFamily="18" charset="0"/>
                          <a:cs typeface="Times New Roman" pitchFamily="18" charset="0"/>
                        </a:rPr>
                        <a:t>фарқи </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z-Cyrl-UZ" sz="1400" u="none" strike="noStrike" cap="none" normalizeH="0" baseline="0">
                          <a:ln>
                            <a:noFill/>
                          </a:ln>
                          <a:effectLst/>
                          <a:latin typeface="Times New Roman" pitchFamily="18" charset="0"/>
                          <a:cs typeface="Times New Roman" pitchFamily="18" charset="0"/>
                        </a:rPr>
                        <a:t>бир соат</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z-Cyrl-UZ" sz="1400" u="none" strike="noStrike" cap="none" normalizeH="0" baseline="0">
                          <a:ln>
                            <a:noFill/>
                          </a:ln>
                          <a:effectLst/>
                          <a:latin typeface="Times New Roman" pitchFamily="18" charset="0"/>
                          <a:cs typeface="Times New Roman" pitchFamily="18" charset="0"/>
                        </a:rPr>
                        <a:t>ҳисоби </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1"/>
                  </a:ext>
                </a:extLst>
              </a:tr>
              <a:tr h="200297">
                <a:tc vMerge="1">
                  <a:txBody>
                    <a:bodyPr/>
                    <a:lstStyle/>
                    <a:p>
                      <a:endParaRPr lang="ru-RU"/>
                    </a:p>
                  </a:txBody>
                  <a:tcPr/>
                </a:tc>
                <a:tc gridSpan="3">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z-Cyrl-UZ" sz="1400" u="none" strike="noStrike" cap="none" normalizeH="0" baseline="0">
                          <a:ln>
                            <a:noFill/>
                          </a:ln>
                          <a:effectLst/>
                          <a:latin typeface="Times New Roman" pitchFamily="18" charset="0"/>
                          <a:cs typeface="Times New Roman" pitchFamily="18" charset="0"/>
                        </a:rPr>
                        <a:t>м</a:t>
                      </a:r>
                      <a:r>
                        <a:rPr kumimoji="0" lang="uz-Cyrl-UZ" sz="1400" u="none" strike="noStrike" cap="none" normalizeH="0" baseline="30000">
                          <a:ln>
                            <a:noFill/>
                          </a:ln>
                          <a:effectLst/>
                          <a:latin typeface="Times New Roman" pitchFamily="18" charset="0"/>
                          <a:cs typeface="Times New Roman" pitchFamily="18" charset="0"/>
                        </a:rPr>
                        <a:t>3</a:t>
                      </a:r>
                      <a:r>
                        <a:rPr kumimoji="0" lang="ru-RU" sz="1400" u="none" strike="noStrike" cap="none" normalizeH="0" baseline="0">
                          <a:ln>
                            <a:noFill/>
                          </a:ln>
                          <a:effectLst/>
                          <a:latin typeface="Times New Roman" pitchFamily="18" charset="0"/>
                          <a:cs typeface="Times New Roman" pitchFamily="18" charset="0"/>
                        </a:rPr>
                        <a:t>/с</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hMerge="1">
                  <a:txBody>
                    <a:bodyPr/>
                    <a:lstStyle/>
                    <a:p>
                      <a:endParaRPr lang="ru-RU"/>
                    </a:p>
                  </a:txBody>
                  <a:tcPr/>
                </a:tc>
                <a:tc hMerge="1">
                  <a:txBody>
                    <a:bodyPr/>
                    <a:lstStyle/>
                    <a:p>
                      <a:endParaRPr lang="ru-RU"/>
                    </a:p>
                  </a:txBody>
                  <a:tcPr/>
                </a:tc>
                <a:tc gridSpan="3">
                  <a:txBody>
                    <a:bodyPr/>
                    <a:lstStyle/>
                    <a:p>
                      <a:pPr marL="914400" marR="0" lvl="0" indent="0" algn="ctr" defTabSz="914400" rtl="0" eaLnBrk="1" fontAlgn="base" latinLnBrk="0" hangingPunct="1">
                        <a:lnSpc>
                          <a:spcPct val="100000"/>
                        </a:lnSpc>
                        <a:spcBef>
                          <a:spcPct val="0"/>
                        </a:spcBef>
                        <a:spcAft>
                          <a:spcPts val="100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млн.м</a:t>
                      </a:r>
                      <a:r>
                        <a:rPr kumimoji="0" lang="uz-Cyrl-UZ" sz="1400" u="none" strike="noStrike" cap="none" normalizeH="0" baseline="0">
                          <a:ln>
                            <a:noFill/>
                          </a:ln>
                          <a:effectLst/>
                          <a:latin typeface="Times New Roman" pitchFamily="18" charset="0"/>
                          <a:cs typeface="Times New Roman" pitchFamily="18" charset="0"/>
                        </a:rPr>
                        <a:t>3</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hMerge="1">
                  <a:txBody>
                    <a:bodyPr/>
                    <a:lstStyle/>
                    <a:p>
                      <a:endParaRPr lang="ru-RU"/>
                    </a:p>
                  </a:txBody>
                  <a:tcPr/>
                </a:tc>
                <a:tc hMerge="1">
                  <a:txBody>
                    <a:bodyPr/>
                    <a:lstStyle/>
                    <a:p>
                      <a:endParaRPr lang="ru-RU"/>
                    </a:p>
                  </a:txBody>
                  <a:tcPr/>
                </a:tc>
                <a:tc vMerge="1">
                  <a:txBody>
                    <a:bodyPr/>
                    <a:lstStyle/>
                    <a:p>
                      <a:endParaRPr lang="ru-RU"/>
                    </a:p>
                  </a:txBody>
                  <a:tcPr/>
                </a:tc>
                <a:extLst>
                  <a:ext uri="{0D108BD9-81ED-4DB2-BD59-A6C34878D82A}">
                    <a16:rowId xmlns:a16="http://schemas.microsoft.com/office/drawing/2014/main" val="10002"/>
                  </a:ext>
                </a:extLst>
              </a:tr>
              <a:tr h="2002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1</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3</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4</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400" u="none" strike="noStrike" cap="none" normalizeH="0" baseline="0">
                          <a:ln>
                            <a:noFill/>
                          </a:ln>
                          <a:effectLst/>
                          <a:latin typeface="Times New Roman" pitchFamily="18" charset="0"/>
                          <a:cs typeface="Times New Roman" pitchFamily="18" charset="0"/>
                        </a:rPr>
                        <a:t>5</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7</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265113"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8</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extLst>
                  <a:ext uri="{0D108BD9-81ED-4DB2-BD59-A6C34878D82A}">
                    <a16:rowId xmlns:a16="http://schemas.microsoft.com/office/drawing/2014/main" val="10003"/>
                  </a:ext>
                </a:extLst>
              </a:tr>
              <a:tr h="2002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11,3</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11.3</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207,453</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117475"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676,00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extLst>
                  <a:ext uri="{0D108BD9-81ED-4DB2-BD59-A6C34878D82A}">
                    <a16:rowId xmlns:a16="http://schemas.microsoft.com/office/drawing/2014/main" val="10004"/>
                  </a:ext>
                </a:extLst>
              </a:tr>
              <a:tr h="2002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1</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11.3</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11.3</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a:t>
                      </a:r>
                      <a:r>
                        <a:rPr kumimoji="0" lang="ru-RU" sz="1400" u="none" strike="noStrike" cap="none" normalizeH="0" baseline="-25000">
                          <a:ln>
                            <a:noFill/>
                          </a:ln>
                          <a:effectLst/>
                          <a:latin typeface="Times New Roman" pitchFamily="18" charset="0"/>
                          <a:cs typeface="Times New Roman" pitchFamily="18" charset="0"/>
                        </a:rPr>
                        <a:t>:</a:t>
                      </a:r>
                      <a:r>
                        <a:rPr kumimoji="0" lang="ru-RU" sz="1400" u="none" strike="noStrike" cap="none" normalizeH="0" baseline="0">
                          <a:ln>
                            <a:noFill/>
                          </a:ln>
                          <a:effectLst/>
                          <a:latin typeface="Times New Roman" pitchFamily="18" charset="0"/>
                          <a:cs typeface="Times New Roman" pitchFamily="18" charset="0"/>
                        </a:rPr>
                        <a:t>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207,453</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117475"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676.00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extLst>
                  <a:ext uri="{0D108BD9-81ED-4DB2-BD59-A6C34878D82A}">
                    <a16:rowId xmlns:a16="http://schemas.microsoft.com/office/drawing/2014/main" val="10005"/>
                  </a:ext>
                </a:extLst>
              </a:tr>
              <a:tr h="2002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33</a:t>
                      </a:r>
                      <a:r>
                        <a:rPr kumimoji="0" lang="ru-RU" sz="1400" u="none" strike="noStrike" cap="none" normalizeH="0" baseline="-25000">
                          <a:ln>
                            <a:noFill/>
                          </a:ln>
                          <a:effectLst/>
                          <a:latin typeface="Times New Roman" pitchFamily="18" charset="0"/>
                          <a:cs typeface="Times New Roman" pitchFamily="18" charset="0"/>
                        </a:rPr>
                        <a:t>;</a:t>
                      </a:r>
                      <a:r>
                        <a:rPr kumimoji="0" lang="ru-RU" sz="1400" u="none" strike="noStrike" cap="none" normalizeH="0" baseline="0">
                          <a:ln>
                            <a:noFill/>
                          </a:ln>
                          <a:effectLst/>
                          <a:latin typeface="Times New Roman" pitchFamily="18" charset="0"/>
                          <a:cs typeface="Times New Roman" pitchFamily="18" charset="0"/>
                        </a:rPr>
                        <a:t>9</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33.9</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207.453</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117475"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676.00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extLst>
                  <a:ext uri="{0D108BD9-81ED-4DB2-BD59-A6C34878D82A}">
                    <a16:rowId xmlns:a16="http://schemas.microsoft.com/office/drawing/2014/main" val="10006"/>
                  </a:ext>
                </a:extLst>
              </a:tr>
              <a:tr h="2002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3</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45,9</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45.9</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207.453</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117475"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676.00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extLst>
                  <a:ext uri="{0D108BD9-81ED-4DB2-BD59-A6C34878D82A}">
                    <a16:rowId xmlns:a16="http://schemas.microsoft.com/office/drawing/2014/main" val="10007"/>
                  </a:ext>
                </a:extLst>
              </a:tr>
              <a:tr h="2002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4</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204.0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204.0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207.453</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117475"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676,00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extLst>
                  <a:ext uri="{0D108BD9-81ED-4DB2-BD59-A6C34878D82A}">
                    <a16:rowId xmlns:a16="http://schemas.microsoft.com/office/drawing/2014/main" val="10008"/>
                  </a:ext>
                </a:extLst>
              </a:tr>
              <a:tr h="2002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5</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441,0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260,0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181,0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0.652</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0,652</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208,105</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117475"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676,05</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extLst>
                  <a:ext uri="{0D108BD9-81ED-4DB2-BD59-A6C34878D82A}">
                    <a16:rowId xmlns:a16="http://schemas.microsoft.com/office/drawing/2014/main" val="10009"/>
                  </a:ext>
                </a:extLst>
              </a:tr>
              <a:tr h="2002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724.0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260,0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464,0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1.670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2.322</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209.775</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117475"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676.19</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extLst>
                  <a:ext uri="{0D108BD9-81ED-4DB2-BD59-A6C34878D82A}">
                    <a16:rowId xmlns:a16="http://schemas.microsoft.com/office/drawing/2014/main" val="10010"/>
                  </a:ext>
                </a:extLst>
              </a:tr>
              <a:tr h="2002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7</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1131,0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260,0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891,0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3,136</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5.458</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212.911</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117475"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676.45</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extLst>
                  <a:ext uri="{0D108BD9-81ED-4DB2-BD59-A6C34878D82A}">
                    <a16:rowId xmlns:a16="http://schemas.microsoft.com/office/drawing/2014/main" val="10011"/>
                  </a:ext>
                </a:extLst>
              </a:tr>
              <a:tr h="2002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8</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905.0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260,0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645.0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2.322</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7.780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215,233</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117475"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676,64</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extLst>
                  <a:ext uri="{0D108BD9-81ED-4DB2-BD59-A6C34878D82A}">
                    <a16:rowId xmlns:a16="http://schemas.microsoft.com/office/drawing/2014/main" val="10012"/>
                  </a:ext>
                </a:extLst>
              </a:tr>
              <a:tr h="2002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9</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679,0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260,0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419.0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1.508</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9.288</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216,741</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122238"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676,77</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extLst>
                  <a:ext uri="{0D108BD9-81ED-4DB2-BD59-A6C34878D82A}">
                    <a16:rowId xmlns:a16="http://schemas.microsoft.com/office/drawing/2014/main" val="10013"/>
                  </a:ext>
                </a:extLst>
              </a:tr>
              <a:tr h="2002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10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486.0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260,0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226,0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0.814</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10.102</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217.555</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117475"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676,83   </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extLst>
                  <a:ext uri="{0D108BD9-81ED-4DB2-BD59-A6C34878D82A}">
                    <a16:rowId xmlns:a16="http://schemas.microsoft.com/office/drawing/2014/main" val="10014"/>
                  </a:ext>
                </a:extLst>
              </a:tr>
              <a:tr h="2002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11</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328.0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260,0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68.0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0,245</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10,364</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217,799</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122238"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676,85</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extLst>
                  <a:ext uri="{0D108BD9-81ED-4DB2-BD59-A6C34878D82A}">
                    <a16:rowId xmlns:a16="http://schemas.microsoft.com/office/drawing/2014/main" val="10015"/>
                  </a:ext>
                </a:extLst>
              </a:tr>
              <a:tr h="2002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12</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170.0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260,0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-90,0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-0.324</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10.022</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217,475</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117475"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676.83</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extLst>
                  <a:ext uri="{0D108BD9-81ED-4DB2-BD59-A6C34878D82A}">
                    <a16:rowId xmlns:a16="http://schemas.microsoft.com/office/drawing/2014/main" val="10016"/>
                  </a:ext>
                </a:extLst>
              </a:tr>
              <a:tr h="2483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13</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90.5</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260,0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-169.5</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-0.610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9,412</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100013"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216.865   </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117475"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676,78      </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extLst>
                  <a:ext uri="{0D108BD9-81ED-4DB2-BD59-A6C34878D82A}">
                    <a16:rowId xmlns:a16="http://schemas.microsoft.com/office/drawing/2014/main" val="10017"/>
                  </a:ext>
                </a:extLst>
              </a:tr>
              <a:tr h="2002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14</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56.6</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260,0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-203,4</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-0/732</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8.680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216.133</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117475"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676,72   </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extLst>
                  <a:ext uri="{0D108BD9-81ED-4DB2-BD59-A6C34878D82A}">
                    <a16:rowId xmlns:a16="http://schemas.microsoft.com/office/drawing/2014/main" val="10018"/>
                  </a:ext>
                </a:extLst>
              </a:tr>
              <a:tr h="2002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15</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33.9</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260,0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-226 </a:t>
                      </a:r>
                      <a:r>
                        <a:rPr kumimoji="0" lang="en-US" sz="1400" u="none" strike="noStrike" cap="none" normalizeH="0" baseline="0">
                          <a:ln>
                            <a:noFill/>
                          </a:ln>
                          <a:effectLst/>
                          <a:latin typeface="Times New Roman" pitchFamily="18" charset="0"/>
                          <a:cs typeface="Times New Roman" pitchFamily="18" charset="0"/>
                        </a:rPr>
                        <a:t>J</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-0.814</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7,866</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215,319</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rowSpan="2">
                  <a:txBody>
                    <a:bodyPr/>
                    <a:lstStyle/>
                    <a:p>
                      <a:pPr marL="117475" marR="0" lvl="0" indent="3175"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676</a:t>
                      </a:r>
                      <a:r>
                        <a:rPr kumimoji="0" lang="ru-RU" sz="1400" u="none" strike="noStrike" cap="none" normalizeH="0" baseline="-25000">
                          <a:ln>
                            <a:noFill/>
                          </a:ln>
                          <a:effectLst/>
                          <a:latin typeface="Times New Roman" pitchFamily="18" charset="0"/>
                          <a:cs typeface="Times New Roman" pitchFamily="18" charset="0"/>
                        </a:rPr>
                        <a:t>:</a:t>
                      </a:r>
                      <a:r>
                        <a:rPr kumimoji="0" lang="ru-RU" sz="1400" u="none" strike="noStrike" cap="none" normalizeH="0" baseline="0">
                          <a:ln>
                            <a:noFill/>
                          </a:ln>
                          <a:effectLst/>
                          <a:latin typeface="Times New Roman" pitchFamily="18" charset="0"/>
                          <a:cs typeface="Times New Roman" pitchFamily="18" charset="0"/>
                        </a:rPr>
                        <a:t>б5 </a:t>
                      </a:r>
                    </a:p>
                    <a:p>
                      <a:pPr marL="117475" marR="0" lvl="0" indent="3175"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676.58</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extLst>
                  <a:ext uri="{0D108BD9-81ED-4DB2-BD59-A6C34878D82A}">
                    <a16:rowId xmlns:a16="http://schemas.microsoft.com/office/drawing/2014/main" val="10019"/>
                  </a:ext>
                </a:extLst>
              </a:tr>
              <a:tr h="2002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16</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33.9</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260,0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-226.1</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-0.814</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7.052</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214.505</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vMerge="1">
                  <a:txBody>
                    <a:bodyPr/>
                    <a:lstStyle/>
                    <a:p>
                      <a:endParaRPr lang="ru-RU"/>
                    </a:p>
                  </a:txBody>
                  <a:tcPr/>
                </a:tc>
                <a:extLst>
                  <a:ext uri="{0D108BD9-81ED-4DB2-BD59-A6C34878D82A}">
                    <a16:rowId xmlns:a16="http://schemas.microsoft.com/office/drawing/2014/main" val="10020"/>
                  </a:ext>
                </a:extLst>
              </a:tr>
              <a:tr h="2002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17</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33.9</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260,0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-226.1</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-0.814</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6.238</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213,691</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122238"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676,51</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extLst>
                  <a:ext uri="{0D108BD9-81ED-4DB2-BD59-A6C34878D82A}">
                    <a16:rowId xmlns:a16="http://schemas.microsoft.com/office/drawing/2014/main" val="10021"/>
                  </a:ext>
                </a:extLst>
              </a:tr>
              <a:tr h="2002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18</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33.9</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260,0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-226.1</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-0,814</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5.424</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212.877</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117475"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676,45</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extLst>
                  <a:ext uri="{0D108BD9-81ED-4DB2-BD59-A6C34878D82A}">
                    <a16:rowId xmlns:a16="http://schemas.microsoft.com/office/drawing/2014/main" val="10022"/>
                  </a:ext>
                </a:extLst>
              </a:tr>
              <a:tr h="2002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19</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33.9</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260,0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-226,1</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-0.814</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4.610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212,063</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117475"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676.38</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extLst>
                  <a:ext uri="{0D108BD9-81ED-4DB2-BD59-A6C34878D82A}">
                    <a16:rowId xmlns:a16="http://schemas.microsoft.com/office/drawing/2014/main" val="10023"/>
                  </a:ext>
                </a:extLst>
              </a:tr>
              <a:tr h="2002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33.9</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260,0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-226.1</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-0,814</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3,796</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211,249</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122238"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676,31</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extLst>
                  <a:ext uri="{0D108BD9-81ED-4DB2-BD59-A6C34878D82A}">
                    <a16:rowId xmlns:a16="http://schemas.microsoft.com/office/drawing/2014/main" val="10024"/>
                  </a:ext>
                </a:extLst>
              </a:tr>
              <a:tr h="2002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21</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33,9</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260,0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-226Л</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-0.814</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    </a:t>
                      </a:r>
                      <a:r>
                        <a:rPr kumimoji="0" lang="uz-Cyrl-UZ" sz="1400" u="none" strike="noStrike" cap="none" normalizeH="0" baseline="0">
                          <a:ln>
                            <a:noFill/>
                          </a:ln>
                          <a:effectLst/>
                          <a:latin typeface="Times New Roman" pitchFamily="18" charset="0"/>
                          <a:cs typeface="Times New Roman" pitchFamily="18" charset="0"/>
                        </a:rPr>
                        <a:t>   </a:t>
                      </a:r>
                      <a:r>
                        <a:rPr kumimoji="0" lang="ru-RU" sz="1400" u="none" strike="noStrike" cap="none" normalizeH="0" baseline="0">
                          <a:ln>
                            <a:noFill/>
                          </a:ln>
                          <a:effectLst/>
                          <a:latin typeface="Times New Roman" pitchFamily="18" charset="0"/>
                          <a:cs typeface="Times New Roman" pitchFamily="18" charset="0"/>
                        </a:rPr>
                        <a:t>2.982</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210.435</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117475"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676,25</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extLst>
                  <a:ext uri="{0D108BD9-81ED-4DB2-BD59-A6C34878D82A}">
                    <a16:rowId xmlns:a16="http://schemas.microsoft.com/office/drawing/2014/main" val="10025"/>
                  </a:ext>
                </a:extLst>
              </a:tr>
              <a:tr h="2002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22</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22.6</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260,0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-237.4</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  -0.855</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2,127</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209,581</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122238"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676Д8</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extLst>
                  <a:ext uri="{0D108BD9-81ED-4DB2-BD59-A6C34878D82A}">
                    <a16:rowId xmlns:a16="http://schemas.microsoft.com/office/drawing/2014/main" val="10026"/>
                  </a:ext>
                </a:extLst>
              </a:tr>
              <a:tr h="2002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23</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22.6</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260,0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-237,4</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-0,855</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1,273</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208.726</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122238"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676,11</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extLst>
                  <a:ext uri="{0D108BD9-81ED-4DB2-BD59-A6C34878D82A}">
                    <a16:rowId xmlns:a16="http://schemas.microsoft.com/office/drawing/2014/main" val="10027"/>
                  </a:ext>
                </a:extLst>
              </a:tr>
              <a:tr h="2002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24</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11.3</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260,0</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-248.7</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-0.895</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0.378</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a:ln>
                            <a:noFill/>
                          </a:ln>
                          <a:effectLst/>
                          <a:latin typeface="Times New Roman" pitchFamily="18" charset="0"/>
                          <a:cs typeface="Times New Roman" pitchFamily="18" charset="0"/>
                        </a:rPr>
                        <a:t>207.831</a:t>
                      </a:r>
                      <a:endPar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tc>
                  <a:txBody>
                    <a:bodyPr/>
                    <a:lstStyle/>
                    <a:p>
                      <a:pPr marL="122238"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a:ln>
                            <a:noFill/>
                          </a:ln>
                          <a:effectLst/>
                          <a:latin typeface="Times New Roman" pitchFamily="18" charset="0"/>
                          <a:cs typeface="Times New Roman" pitchFamily="18" charset="0"/>
                        </a:rPr>
                        <a:t>676,03 </a:t>
                      </a:r>
                      <a:endPar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marL="16386" marR="16386" marT="0" marB="0" horzOverflow="overflow"/>
                </a:tc>
                <a:extLst>
                  <a:ext uri="{0D108BD9-81ED-4DB2-BD59-A6C34878D82A}">
                    <a16:rowId xmlns:a16="http://schemas.microsoft.com/office/drawing/2014/main" val="10028"/>
                  </a:ext>
                </a:extLst>
              </a:tr>
            </a:tbl>
          </a:graphicData>
        </a:graphic>
      </p:graphicFrame>
      <p:sp>
        <p:nvSpPr>
          <p:cNvPr id="15625" name="Rectangle 2"/>
          <p:cNvSpPr>
            <a:spLocks noChangeArrowheads="1"/>
          </p:cNvSpPr>
          <p:nvPr/>
        </p:nvSpPr>
        <p:spPr bwMode="auto">
          <a:xfrm>
            <a:off x="6072198" y="1143001"/>
            <a:ext cx="2636373" cy="5236590"/>
          </a:xfrm>
          <a:prstGeom prst="rect">
            <a:avLst/>
          </a:prstGeom>
          <a:noFill/>
          <a:ln w="9525">
            <a:noFill/>
            <a:miter lim="800000"/>
            <a:headEnd/>
            <a:tailEnd/>
          </a:ln>
        </p:spPr>
        <p:txBody>
          <a:bodyPr wrap="square" lIns="65306" tIns="32653" rIns="65306" bIns="32653" anchor="ctr">
            <a:spAutoFit/>
          </a:bodyPr>
          <a:lstStyle/>
          <a:p>
            <a:pPr indent="320864" algn="just"/>
            <a:r>
              <a:rPr lang="uz-Cyrl-UZ" sz="1600" dirty="0">
                <a:latin typeface="Times New Roman" pitchFamily="18" charset="0"/>
                <a:ea typeface="Calibri" pitchFamily="34" charset="0"/>
                <a:cs typeface="Times New Roman" pitchFamily="18" charset="0"/>
              </a:rPr>
              <a:t>Ушбу  жадвал ва графикдан тошқин сувлари 260 м</a:t>
            </a:r>
            <a:r>
              <a:rPr lang="uz-Cyrl-UZ" sz="1600" baseline="30000" dirty="0">
                <a:latin typeface="Times New Roman" pitchFamily="18" charset="0"/>
                <a:ea typeface="Calibri" pitchFamily="34" charset="0"/>
                <a:cs typeface="Times New Roman" pitchFamily="18" charset="0"/>
              </a:rPr>
              <a:t>3</a:t>
            </a:r>
            <a:r>
              <a:rPr lang="uz-Cyrl-UZ" sz="1600" dirty="0">
                <a:latin typeface="Times New Roman" pitchFamily="18" charset="0"/>
                <a:ea typeface="Calibri" pitchFamily="34" charset="0"/>
                <a:cs typeface="Times New Roman" pitchFamily="18" charset="0"/>
              </a:rPr>
              <a:t>/сек гача чегараланганда сув омбори сатҳи 676,85 м белгида бўлиб, ўтказиладиган сув миқдори 10,346 млн.м</a:t>
            </a:r>
            <a:r>
              <a:rPr lang="uz-Cyrl-UZ" sz="1600" baseline="30000" dirty="0">
                <a:latin typeface="Times New Roman" pitchFamily="18" charset="0"/>
                <a:ea typeface="Calibri" pitchFamily="34" charset="0"/>
                <a:cs typeface="Times New Roman" pitchFamily="18" charset="0"/>
              </a:rPr>
              <a:t>3</a:t>
            </a:r>
            <a:r>
              <a:rPr lang="uz-Cyrl-UZ" sz="1600" dirty="0">
                <a:latin typeface="Times New Roman" pitchFamily="18" charset="0"/>
                <a:ea typeface="Calibri" pitchFamily="34" charset="0"/>
                <a:cs typeface="Times New Roman" pitchFamily="18" charset="0"/>
              </a:rPr>
              <a:t> бўлади (графикдан). Тошқин сувларини йиғиш учун сув омборининг имконияти 20,97 млн.м</a:t>
            </a:r>
            <a:r>
              <a:rPr lang="uz-Cyrl-UZ" sz="1600" baseline="30000" dirty="0">
                <a:latin typeface="Times New Roman" pitchFamily="18" charset="0"/>
                <a:ea typeface="Calibri" pitchFamily="34" charset="0"/>
                <a:cs typeface="Times New Roman" pitchFamily="18" charset="0"/>
              </a:rPr>
              <a:t>3</a:t>
            </a:r>
            <a:r>
              <a:rPr lang="uz-Cyrl-UZ" sz="1600" dirty="0">
                <a:latin typeface="Times New Roman" pitchFamily="18" charset="0"/>
                <a:ea typeface="Calibri" pitchFamily="34" charset="0"/>
                <a:cs typeface="Times New Roman" pitchFamily="18" charset="0"/>
              </a:rPr>
              <a:t>га тенг, шундай қилиб гидроузел иншоотининг сув ўтказиш қурилмаси 0,1% (1000 дан 1 эҳтимолли) тошқинларини ўтказишга тайёр. </a:t>
            </a:r>
            <a:endParaRPr lang="ru-RU" sz="1600" dirty="0">
              <a:latin typeface="Times New Roman" pitchFamily="18" charset="0"/>
              <a:ea typeface="Calibri" pitchFamily="34" charset="0"/>
              <a:cs typeface="Times New Roman" pitchFamily="18" charset="0"/>
            </a:endParaRPr>
          </a:p>
          <a:p>
            <a:pPr indent="320864" algn="just" eaLnBrk="0" hangingPunct="0"/>
            <a:r>
              <a:rPr lang="uz-Cyrl-UZ" sz="1600" b="1" u="sng" dirty="0">
                <a:solidFill>
                  <a:srgbClr val="FF0000"/>
                </a:solidFill>
                <a:latin typeface="Times New Roman" pitchFamily="18" charset="0"/>
                <a:ea typeface="Calibri" pitchFamily="34" charset="0"/>
                <a:cs typeface="Times New Roman" pitchFamily="18" charset="0"/>
              </a:rPr>
              <a:t>Хулоса:</a:t>
            </a:r>
            <a:r>
              <a:rPr lang="uz-Cyrl-UZ" sz="1600" dirty="0">
                <a:latin typeface="Times New Roman" pitchFamily="18" charset="0"/>
                <a:ea typeface="Calibri" pitchFamily="34" charset="0"/>
                <a:cs typeface="Times New Roman" pitchFamily="18" charset="0"/>
              </a:rPr>
              <a:t> Сувнинг тўғон ўркачи ва кўтарма дамбадан ошиб ўтиши нормал эксплуатация шароитларида юз бермайди.</a:t>
            </a:r>
          </a:p>
        </p:txBody>
      </p:sp>
      <p:sp>
        <p:nvSpPr>
          <p:cNvPr id="5" name="TextBox 4"/>
          <p:cNvSpPr txBox="1"/>
          <p:nvPr/>
        </p:nvSpPr>
        <p:spPr>
          <a:xfrm>
            <a:off x="7643834" y="714356"/>
            <a:ext cx="1104598" cy="369332"/>
          </a:xfrm>
          <a:prstGeom prst="rect">
            <a:avLst/>
          </a:prstGeom>
          <a:noFill/>
        </p:spPr>
        <p:txBody>
          <a:bodyPr wrap="none" rtlCol="0">
            <a:spAutoFit/>
          </a:bodyPr>
          <a:lstStyle/>
          <a:p>
            <a:r>
              <a:rPr lang="ru-RU" dirty="0">
                <a:solidFill>
                  <a:srgbClr val="FF0000"/>
                </a:solidFill>
              </a:rPr>
              <a:t>2-жадвал</a:t>
            </a:r>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571472" y="571480"/>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uz-Cyrl-UZ"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Қуйидаги жадвалда МДС белгисидаги ЮБС да булоқлар сарфининг хавфсизлик мезонлари берилган.</a:t>
            </a:r>
            <a:endParaRPr kumimoji="0" lang="uz-Cyrl-UZ" b="0" i="0" u="none" strike="noStrike" cap="none" normalizeH="0" baseline="0" dirty="0">
              <a:ln>
                <a:noFill/>
              </a:ln>
              <a:solidFill>
                <a:srgbClr val="FF0000"/>
              </a:solidFill>
              <a:effectLst/>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1714480" y="1785926"/>
          <a:ext cx="5891236" cy="3277650"/>
        </p:xfrm>
        <a:graphic>
          <a:graphicData uri="http://schemas.openxmlformats.org/drawingml/2006/table">
            <a:tbl>
              <a:tblPr>
                <a:tableStyleId>{3C2FFA5D-87B4-456A-9821-1D502468CF0F}</a:tableStyleId>
              </a:tblPr>
              <a:tblGrid>
                <a:gridCol w="1219988">
                  <a:extLst>
                    <a:ext uri="{9D8B030D-6E8A-4147-A177-3AD203B41FA5}">
                      <a16:colId xmlns:a16="http://schemas.microsoft.com/office/drawing/2014/main" val="20000"/>
                    </a:ext>
                  </a:extLst>
                </a:gridCol>
                <a:gridCol w="938762">
                  <a:extLst>
                    <a:ext uri="{9D8B030D-6E8A-4147-A177-3AD203B41FA5}">
                      <a16:colId xmlns:a16="http://schemas.microsoft.com/office/drawing/2014/main" val="20001"/>
                    </a:ext>
                  </a:extLst>
                </a:gridCol>
                <a:gridCol w="998391">
                  <a:extLst>
                    <a:ext uri="{9D8B030D-6E8A-4147-A177-3AD203B41FA5}">
                      <a16:colId xmlns:a16="http://schemas.microsoft.com/office/drawing/2014/main" val="20002"/>
                    </a:ext>
                  </a:extLst>
                </a:gridCol>
                <a:gridCol w="982276">
                  <a:extLst>
                    <a:ext uri="{9D8B030D-6E8A-4147-A177-3AD203B41FA5}">
                      <a16:colId xmlns:a16="http://schemas.microsoft.com/office/drawing/2014/main" val="20003"/>
                    </a:ext>
                  </a:extLst>
                </a:gridCol>
                <a:gridCol w="833202">
                  <a:extLst>
                    <a:ext uri="{9D8B030D-6E8A-4147-A177-3AD203B41FA5}">
                      <a16:colId xmlns:a16="http://schemas.microsoft.com/office/drawing/2014/main" val="20004"/>
                    </a:ext>
                  </a:extLst>
                </a:gridCol>
                <a:gridCol w="918617">
                  <a:extLst>
                    <a:ext uri="{9D8B030D-6E8A-4147-A177-3AD203B41FA5}">
                      <a16:colId xmlns:a16="http://schemas.microsoft.com/office/drawing/2014/main" val="20005"/>
                    </a:ext>
                  </a:extLst>
                </a:gridCol>
              </a:tblGrid>
              <a:tr h="367111">
                <a:tc rowSpan="2">
                  <a:txBody>
                    <a:bodyPr/>
                    <a:lstStyle/>
                    <a:p>
                      <a:pPr algn="ctr">
                        <a:lnSpc>
                          <a:spcPct val="115000"/>
                        </a:lnSpc>
                        <a:spcAft>
                          <a:spcPts val="1000"/>
                        </a:spcAft>
                      </a:pPr>
                      <a:r>
                        <a:rPr lang="uz-Cyrl-UZ" sz="1600"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ctr">
                        <a:lnSpc>
                          <a:spcPct val="115000"/>
                        </a:lnSpc>
                        <a:spcAft>
                          <a:spcPts val="1000"/>
                        </a:spcAft>
                      </a:pPr>
                      <a:r>
                        <a:rPr lang="uz-Cyrl-UZ" sz="1600" dirty="0">
                          <a:latin typeface="Times New Roman" pitchFamily="18" charset="0"/>
                          <a:cs typeface="Times New Roman" pitchFamily="18" charset="0"/>
                        </a:rPr>
                        <a:t>булоқлар </a:t>
                      </a:r>
                      <a:endParaRPr lang="ru-RU" sz="1600" dirty="0">
                        <a:latin typeface="Times New Roman" pitchFamily="18" charset="0"/>
                        <a:ea typeface="Times New Roman"/>
                        <a:cs typeface="Times New Roman" pitchFamily="18" charset="0"/>
                      </a:endParaRPr>
                    </a:p>
                  </a:txBody>
                  <a:tcPr marL="0" marR="0" marT="0" marB="0"/>
                </a:tc>
                <a:tc rowSpan="2">
                  <a:txBody>
                    <a:bodyPr/>
                    <a:lstStyle/>
                    <a:p>
                      <a:pPr algn="ctr">
                        <a:lnSpc>
                          <a:spcPct val="115000"/>
                        </a:lnSpc>
                        <a:spcAft>
                          <a:spcPts val="0"/>
                        </a:spcAft>
                      </a:pPr>
                      <a:r>
                        <a:rPr lang="ru-RU" sz="1600" spc="-75">
                          <a:latin typeface="Times New Roman" pitchFamily="18" charset="0"/>
                          <a:cs typeface="Times New Roman" pitchFamily="18" charset="0"/>
                        </a:rPr>
                        <a:t>Стандарт</a:t>
                      </a:r>
                      <a:endParaRPr lang="ru-RU" sz="1600">
                        <a:latin typeface="Times New Roman" pitchFamily="18" charset="0"/>
                        <a:cs typeface="Times New Roman" pitchFamily="18" charset="0"/>
                      </a:endParaRPr>
                    </a:p>
                    <a:p>
                      <a:pPr algn="ctr">
                        <a:lnSpc>
                          <a:spcPct val="115000"/>
                        </a:lnSpc>
                        <a:spcAft>
                          <a:spcPts val="0"/>
                        </a:spcAft>
                      </a:pPr>
                      <a:r>
                        <a:rPr lang="ru-RU" sz="1600" spc="15">
                          <a:latin typeface="Times New Roman" pitchFamily="18" charset="0"/>
                          <a:cs typeface="Times New Roman" pitchFamily="18" charset="0"/>
                        </a:rPr>
                        <a:t>σ,</a:t>
                      </a:r>
                      <a:endParaRPr lang="ru-RU" sz="1600">
                        <a:latin typeface="Times New Roman" pitchFamily="18" charset="0"/>
                        <a:cs typeface="Times New Roman" pitchFamily="18" charset="0"/>
                      </a:endParaRPr>
                    </a:p>
                    <a:p>
                      <a:pPr algn="ctr">
                        <a:lnSpc>
                          <a:spcPct val="115000"/>
                        </a:lnSpc>
                        <a:spcAft>
                          <a:spcPts val="1000"/>
                        </a:spcAft>
                      </a:pPr>
                      <a:r>
                        <a:rPr lang="ru-RU" sz="1600">
                          <a:latin typeface="Times New Roman" pitchFamily="18" charset="0"/>
                          <a:cs typeface="Times New Roman" pitchFamily="18" charset="0"/>
                        </a:rPr>
                        <a:t>м</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0"/>
                        </a:spcAft>
                      </a:pPr>
                      <a:r>
                        <a:rPr lang="en-US" sz="1600" spc="-5">
                          <a:latin typeface="Times New Roman" pitchFamily="18" charset="0"/>
                          <a:cs typeface="Times New Roman" pitchFamily="18" charset="0"/>
                        </a:rPr>
                        <a:t>K</a:t>
                      </a:r>
                      <a:r>
                        <a:rPr lang="uz-Cyrl-UZ" sz="1600" spc="-5">
                          <a:latin typeface="Times New Roman" pitchFamily="18" charset="0"/>
                          <a:cs typeface="Times New Roman" pitchFamily="18" charset="0"/>
                        </a:rPr>
                        <a:t>1 </a:t>
                      </a:r>
                      <a:r>
                        <a:rPr lang="ru-RU" sz="1600" spc="-5">
                          <a:latin typeface="Times New Roman" pitchFamily="18" charset="0"/>
                          <a:cs typeface="Times New Roman" pitchFamily="18" charset="0"/>
                        </a:rPr>
                        <a:t>(+2</a:t>
                      </a:r>
                      <a:r>
                        <a:rPr lang="ru-RU" sz="1600" spc="15">
                          <a:latin typeface="Times New Roman" pitchFamily="18" charset="0"/>
                          <a:cs typeface="Times New Roman" pitchFamily="18" charset="0"/>
                        </a:rPr>
                        <a:t> σ</a:t>
                      </a:r>
                      <a:r>
                        <a:rPr lang="ru-RU" sz="1600" spc="-5">
                          <a:latin typeface="Times New Roman" pitchFamily="18" charset="0"/>
                          <a:cs typeface="Times New Roman" pitchFamily="18" charset="0"/>
                        </a:rPr>
                        <a:t>)</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0"/>
                        </a:spcAft>
                      </a:pPr>
                      <a:r>
                        <a:rPr lang="ru-RU" sz="1600" spc="-5">
                          <a:latin typeface="Times New Roman" pitchFamily="18" charset="0"/>
                          <a:cs typeface="Times New Roman" pitchFamily="18" charset="0"/>
                        </a:rPr>
                        <a:t>К2 (+3</a:t>
                      </a:r>
                      <a:r>
                        <a:rPr lang="ru-RU" sz="1600" spc="15">
                          <a:latin typeface="Times New Roman" pitchFamily="18" charset="0"/>
                          <a:cs typeface="Times New Roman" pitchFamily="18" charset="0"/>
                        </a:rPr>
                        <a:t> σ</a:t>
                      </a:r>
                      <a:r>
                        <a:rPr lang="ru-RU" sz="1600" spc="-5">
                          <a:latin typeface="Times New Roman" pitchFamily="18" charset="0"/>
                          <a:cs typeface="Times New Roman" pitchFamily="18" charset="0"/>
                        </a:rPr>
                        <a:t>)</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0"/>
                        </a:spcAft>
                      </a:pPr>
                      <a:r>
                        <a:rPr lang="en-US" sz="1600" spc="-15">
                          <a:latin typeface="Times New Roman" pitchFamily="18" charset="0"/>
                          <a:cs typeface="Times New Roman" pitchFamily="18" charset="0"/>
                        </a:rPr>
                        <a:t>K</a:t>
                      </a:r>
                      <a:r>
                        <a:rPr lang="uz-Cyrl-UZ" sz="1600" spc="-15">
                          <a:latin typeface="Times New Roman" pitchFamily="18" charset="0"/>
                          <a:cs typeface="Times New Roman" pitchFamily="18" charset="0"/>
                        </a:rPr>
                        <a:t>1</a:t>
                      </a:r>
                      <a:r>
                        <a:rPr lang="ru-RU" sz="1600" spc="-15">
                          <a:latin typeface="Times New Roman" pitchFamily="18" charset="0"/>
                          <a:cs typeface="Times New Roman" pitchFamily="18" charset="0"/>
                        </a:rPr>
                        <a:t>(-2</a:t>
                      </a:r>
                      <a:r>
                        <a:rPr lang="ru-RU" sz="1600" spc="15">
                          <a:latin typeface="Times New Roman" pitchFamily="18" charset="0"/>
                          <a:cs typeface="Times New Roman" pitchFamily="18" charset="0"/>
                        </a:rPr>
                        <a:t> σ</a:t>
                      </a:r>
                      <a:r>
                        <a:rPr lang="ru-RU" sz="1600" spc="-15">
                          <a:latin typeface="Times New Roman" pitchFamily="18" charset="0"/>
                          <a:cs typeface="Times New Roman" pitchFamily="18" charset="0"/>
                        </a:rPr>
                        <a:t>)</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0"/>
                        </a:spcAft>
                      </a:pPr>
                      <a:r>
                        <a:rPr lang="en-US" sz="1600" spc="-15">
                          <a:latin typeface="Times New Roman" pitchFamily="18" charset="0"/>
                          <a:cs typeface="Times New Roman" pitchFamily="18" charset="0"/>
                        </a:rPr>
                        <a:t>K</a:t>
                      </a:r>
                      <a:r>
                        <a:rPr lang="uz-Cyrl-UZ" sz="1600" spc="-15">
                          <a:latin typeface="Times New Roman" pitchFamily="18" charset="0"/>
                          <a:cs typeface="Times New Roman" pitchFamily="18" charset="0"/>
                        </a:rPr>
                        <a:t>2</a:t>
                      </a:r>
                      <a:r>
                        <a:rPr lang="ru-RU" sz="1600" spc="-15">
                          <a:latin typeface="Times New Roman" pitchFamily="18" charset="0"/>
                          <a:cs typeface="Times New Roman" pitchFamily="18" charset="0"/>
                        </a:rPr>
                        <a:t>(-2</a:t>
                      </a:r>
                      <a:r>
                        <a:rPr lang="ru-RU" sz="1600" spc="15">
                          <a:latin typeface="Times New Roman" pitchFamily="18" charset="0"/>
                          <a:cs typeface="Times New Roman" pitchFamily="18" charset="0"/>
                        </a:rPr>
                        <a:t> σ</a:t>
                      </a:r>
                      <a:r>
                        <a:rPr lang="ru-RU" sz="1600" spc="-15">
                          <a:latin typeface="Times New Roman" pitchFamily="18" charset="0"/>
                          <a:cs typeface="Times New Roman" pitchFamily="18" charset="0"/>
                        </a:rPr>
                        <a:t>)</a:t>
                      </a:r>
                      <a:endParaRPr lang="ru-RU" sz="1600">
                        <a:latin typeface="Times New Roman" pitchFamily="18" charset="0"/>
                        <a:ea typeface="Times New Roman"/>
                        <a:cs typeface="Times New Roman" pitchFamily="18" charset="0"/>
                      </a:endParaRPr>
                    </a:p>
                  </a:txBody>
                  <a:tcPr marL="0" marR="0" marT="0" marB="0"/>
                </a:tc>
                <a:extLst>
                  <a:ext uri="{0D108BD9-81ED-4DB2-BD59-A6C34878D82A}">
                    <a16:rowId xmlns:a16="http://schemas.microsoft.com/office/drawing/2014/main" val="10000"/>
                  </a:ext>
                </a:extLst>
              </a:tr>
              <a:tr h="490145">
                <a:tc vMerge="1">
                  <a:txBody>
                    <a:bodyPr/>
                    <a:lstStyle/>
                    <a:p>
                      <a:endParaRPr lang="ru-RU"/>
                    </a:p>
                  </a:txBody>
                  <a:tcPr/>
                </a:tc>
                <a:tc vMerge="1">
                  <a:txBody>
                    <a:bodyPr/>
                    <a:lstStyle/>
                    <a:p>
                      <a:endParaRPr lang="ru-RU"/>
                    </a:p>
                  </a:txBody>
                  <a:tcPr/>
                </a:tc>
                <a:tc gridSpan="4">
                  <a:txBody>
                    <a:bodyPr/>
                    <a:lstStyle/>
                    <a:p>
                      <a:pPr algn="ctr">
                        <a:lnSpc>
                          <a:spcPct val="115000"/>
                        </a:lnSpc>
                        <a:spcAft>
                          <a:spcPts val="0"/>
                        </a:spcAft>
                      </a:pPr>
                      <a:r>
                        <a:rPr lang="uz-Cyrl-UZ" sz="1600">
                          <a:latin typeface="Times New Roman" pitchFamily="18" charset="0"/>
                          <a:cs typeface="Times New Roman" pitchFamily="18" charset="0"/>
                        </a:rPr>
                        <a:t>Сарфи, л/с</a:t>
                      </a:r>
                      <a:endParaRPr lang="ru-RU" sz="1600">
                        <a:latin typeface="Times New Roman" pitchFamily="18" charset="0"/>
                        <a:ea typeface="Times New Roman"/>
                        <a:cs typeface="Times New Roman" pitchFamily="18" charset="0"/>
                      </a:endParaRPr>
                    </a:p>
                  </a:txBody>
                  <a:tcPr marL="0" marR="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402103">
                <a:tc>
                  <a:txBody>
                    <a:bodyPr/>
                    <a:lstStyle/>
                    <a:p>
                      <a:pPr algn="ctr">
                        <a:lnSpc>
                          <a:spcPct val="115000"/>
                        </a:lnSpc>
                        <a:spcAft>
                          <a:spcPts val="1000"/>
                        </a:spcAft>
                      </a:pPr>
                      <a:r>
                        <a:rPr lang="ru-RU" sz="1600">
                          <a:latin typeface="Times New Roman" pitchFamily="18" charset="0"/>
                          <a:cs typeface="Times New Roman" pitchFamily="18" charset="0"/>
                        </a:rPr>
                        <a:t>2</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ru-RU" sz="1600" spc="-35">
                          <a:latin typeface="Times New Roman" pitchFamily="18" charset="0"/>
                          <a:cs typeface="Times New Roman" pitchFamily="18" charset="0"/>
                        </a:rPr>
                        <a:t>0,62</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uz-Cyrl-UZ" sz="1600">
                          <a:latin typeface="Times New Roman" pitchFamily="18" charset="0"/>
                          <a:cs typeface="Times New Roman" pitchFamily="18" charset="0"/>
                        </a:rPr>
                        <a:t>8,13</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ru-RU" sz="1600" spc="-35">
                          <a:latin typeface="Times New Roman" pitchFamily="18" charset="0"/>
                          <a:cs typeface="Times New Roman" pitchFamily="18" charset="0"/>
                        </a:rPr>
                        <a:t>8,76</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ru-RU" sz="1600" spc="-60">
                          <a:latin typeface="Times New Roman" pitchFamily="18" charset="0"/>
                          <a:cs typeface="Times New Roman" pitchFamily="18" charset="0"/>
                        </a:rPr>
                        <a:t>5,64</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en-US" sz="1600">
                          <a:latin typeface="Times New Roman" pitchFamily="18" charset="0"/>
                          <a:cs typeface="Times New Roman" pitchFamily="18" charset="0"/>
                        </a:rPr>
                        <a:t>5</a:t>
                      </a:r>
                      <a:r>
                        <a:rPr lang="uz-Cyrl-UZ" sz="1600">
                          <a:latin typeface="Times New Roman" pitchFamily="18" charset="0"/>
                          <a:cs typeface="Times New Roman" pitchFamily="18" charset="0"/>
                        </a:rPr>
                        <a:t>,02</a:t>
                      </a:r>
                      <a:endParaRPr lang="ru-RU" sz="1600">
                        <a:latin typeface="Times New Roman" pitchFamily="18" charset="0"/>
                        <a:ea typeface="Times New Roman"/>
                        <a:cs typeface="Times New Roman" pitchFamily="18" charset="0"/>
                      </a:endParaRPr>
                    </a:p>
                  </a:txBody>
                  <a:tcPr marL="0" marR="0" marT="0" marB="0"/>
                </a:tc>
                <a:extLst>
                  <a:ext uri="{0D108BD9-81ED-4DB2-BD59-A6C34878D82A}">
                    <a16:rowId xmlns:a16="http://schemas.microsoft.com/office/drawing/2014/main" val="10002"/>
                  </a:ext>
                </a:extLst>
              </a:tr>
              <a:tr h="436891">
                <a:tc>
                  <a:txBody>
                    <a:bodyPr/>
                    <a:lstStyle/>
                    <a:p>
                      <a:pPr algn="ctr">
                        <a:lnSpc>
                          <a:spcPct val="115000"/>
                        </a:lnSpc>
                        <a:spcAft>
                          <a:spcPts val="1000"/>
                        </a:spcAft>
                      </a:pPr>
                      <a:r>
                        <a:rPr lang="ru-RU" sz="1600">
                          <a:latin typeface="Times New Roman" pitchFamily="18" charset="0"/>
                          <a:cs typeface="Times New Roman" pitchFamily="18" charset="0"/>
                        </a:rPr>
                        <a:t>3</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ru-RU" sz="1600" spc="-80">
                          <a:latin typeface="Times New Roman" pitchFamily="18" charset="0"/>
                          <a:cs typeface="Times New Roman" pitchFamily="18" charset="0"/>
                        </a:rPr>
                        <a:t>1,63</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uz-Cyrl-UZ" sz="1600">
                          <a:latin typeface="Times New Roman" pitchFamily="18" charset="0"/>
                          <a:cs typeface="Times New Roman" pitchFamily="18" charset="0"/>
                        </a:rPr>
                        <a:t>24,63</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ru-RU" sz="1600" spc="-30">
                          <a:latin typeface="Times New Roman" pitchFamily="18" charset="0"/>
                          <a:cs typeface="Times New Roman" pitchFamily="18" charset="0"/>
                        </a:rPr>
                        <a:t>26,25</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ru-RU" sz="1600" spc="-65">
                          <a:latin typeface="Times New Roman" pitchFamily="18" charset="0"/>
                          <a:cs typeface="Times New Roman" pitchFamily="18" charset="0"/>
                        </a:rPr>
                        <a:t>18,12</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uz-Cyrl-UZ" sz="1600">
                          <a:latin typeface="Times New Roman" pitchFamily="18" charset="0"/>
                          <a:cs typeface="Times New Roman" pitchFamily="18" charset="0"/>
                        </a:rPr>
                        <a:t>16,49</a:t>
                      </a:r>
                      <a:endParaRPr lang="ru-RU" sz="1600">
                        <a:latin typeface="Times New Roman" pitchFamily="18" charset="0"/>
                        <a:ea typeface="Times New Roman"/>
                        <a:cs typeface="Times New Roman" pitchFamily="18" charset="0"/>
                      </a:endParaRPr>
                    </a:p>
                  </a:txBody>
                  <a:tcPr marL="0" marR="0" marT="0" marB="0"/>
                </a:tc>
                <a:extLst>
                  <a:ext uri="{0D108BD9-81ED-4DB2-BD59-A6C34878D82A}">
                    <a16:rowId xmlns:a16="http://schemas.microsoft.com/office/drawing/2014/main" val="10003"/>
                  </a:ext>
                </a:extLst>
              </a:tr>
              <a:tr h="395350">
                <a:tc>
                  <a:txBody>
                    <a:bodyPr/>
                    <a:lstStyle/>
                    <a:p>
                      <a:pPr algn="ctr">
                        <a:lnSpc>
                          <a:spcPct val="115000"/>
                        </a:lnSpc>
                        <a:spcAft>
                          <a:spcPts val="1000"/>
                        </a:spcAft>
                      </a:pPr>
                      <a:r>
                        <a:rPr lang="ru-RU" sz="1600">
                          <a:latin typeface="Times New Roman" pitchFamily="18" charset="0"/>
                          <a:cs typeface="Times New Roman" pitchFamily="18" charset="0"/>
                        </a:rPr>
                        <a:t>4</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ru-RU" sz="1600" spc="-35">
                          <a:latin typeface="Times New Roman" pitchFamily="18" charset="0"/>
                          <a:cs typeface="Times New Roman" pitchFamily="18" charset="0"/>
                        </a:rPr>
                        <a:t>0,02</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uz-Cyrl-UZ" sz="1600">
                          <a:latin typeface="Times New Roman" pitchFamily="18" charset="0"/>
                          <a:cs typeface="Times New Roman" pitchFamily="18" charset="0"/>
                        </a:rPr>
                        <a:t>0,37</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ru-RU" sz="1600" spc="-35">
                          <a:latin typeface="Times New Roman" pitchFamily="18" charset="0"/>
                          <a:cs typeface="Times New Roman" pitchFamily="18" charset="0"/>
                        </a:rPr>
                        <a:t>0,39</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ru-RU" sz="1600" spc="-55">
                          <a:latin typeface="Times New Roman" pitchFamily="18" charset="0"/>
                          <a:cs typeface="Times New Roman" pitchFamily="18" charset="0"/>
                        </a:rPr>
                        <a:t>0,29</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uz-Cyrl-UZ" sz="1600" dirty="0">
                          <a:latin typeface="Times New Roman" pitchFamily="18" charset="0"/>
                          <a:cs typeface="Times New Roman" pitchFamily="18" charset="0"/>
                        </a:rPr>
                        <a:t>0,27</a:t>
                      </a:r>
                      <a:endParaRPr lang="ru-RU" sz="1600" dirty="0">
                        <a:latin typeface="Times New Roman" pitchFamily="18" charset="0"/>
                        <a:ea typeface="Times New Roman"/>
                        <a:cs typeface="Times New Roman" pitchFamily="18" charset="0"/>
                      </a:endParaRPr>
                    </a:p>
                  </a:txBody>
                  <a:tcPr marL="0" marR="0" marT="0" marB="0"/>
                </a:tc>
                <a:extLst>
                  <a:ext uri="{0D108BD9-81ED-4DB2-BD59-A6C34878D82A}">
                    <a16:rowId xmlns:a16="http://schemas.microsoft.com/office/drawing/2014/main" val="10004"/>
                  </a:ext>
                </a:extLst>
              </a:tr>
              <a:tr h="395350">
                <a:tc>
                  <a:txBody>
                    <a:bodyPr/>
                    <a:lstStyle/>
                    <a:p>
                      <a:pPr algn="ctr">
                        <a:lnSpc>
                          <a:spcPct val="115000"/>
                        </a:lnSpc>
                        <a:spcAft>
                          <a:spcPts val="1000"/>
                        </a:spcAft>
                      </a:pPr>
                      <a:r>
                        <a:rPr lang="ru-RU" sz="1600">
                          <a:latin typeface="Times New Roman" pitchFamily="18" charset="0"/>
                          <a:cs typeface="Times New Roman" pitchFamily="18" charset="0"/>
                        </a:rPr>
                        <a:t>5</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ru-RU" sz="1600" spc="-35">
                          <a:latin typeface="Times New Roman" pitchFamily="18" charset="0"/>
                          <a:cs typeface="Times New Roman" pitchFamily="18" charset="0"/>
                        </a:rPr>
                        <a:t>0,18</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uz-Cyrl-UZ" sz="1600">
                          <a:latin typeface="Times New Roman" pitchFamily="18" charset="0"/>
                          <a:cs typeface="Times New Roman" pitchFamily="18" charset="0"/>
                        </a:rPr>
                        <a:t>4,74</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ru-RU" sz="1600" spc="-20">
                          <a:latin typeface="Times New Roman" pitchFamily="18" charset="0"/>
                          <a:cs typeface="Times New Roman" pitchFamily="18" charset="0"/>
                        </a:rPr>
                        <a:t>4,92</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ru-RU" sz="1600" spc="-35">
                          <a:latin typeface="Times New Roman" pitchFamily="18" charset="0"/>
                          <a:cs typeface="Times New Roman" pitchFamily="18" charset="0"/>
                        </a:rPr>
                        <a:t>4,02</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uz-Cyrl-UZ" sz="1600">
                          <a:latin typeface="Times New Roman" pitchFamily="18" charset="0"/>
                          <a:cs typeface="Times New Roman" pitchFamily="18" charset="0"/>
                        </a:rPr>
                        <a:t>3,84</a:t>
                      </a:r>
                      <a:endParaRPr lang="ru-RU" sz="1600">
                        <a:latin typeface="Times New Roman" pitchFamily="18" charset="0"/>
                        <a:ea typeface="Times New Roman"/>
                        <a:cs typeface="Times New Roman" pitchFamily="18" charset="0"/>
                      </a:endParaRPr>
                    </a:p>
                  </a:txBody>
                  <a:tcPr marL="0" marR="0" marT="0" marB="0"/>
                </a:tc>
                <a:extLst>
                  <a:ext uri="{0D108BD9-81ED-4DB2-BD59-A6C34878D82A}">
                    <a16:rowId xmlns:a16="http://schemas.microsoft.com/office/drawing/2014/main" val="10005"/>
                  </a:ext>
                </a:extLst>
              </a:tr>
              <a:tr h="395350">
                <a:tc>
                  <a:txBody>
                    <a:bodyPr/>
                    <a:lstStyle/>
                    <a:p>
                      <a:pPr algn="ctr">
                        <a:lnSpc>
                          <a:spcPct val="115000"/>
                        </a:lnSpc>
                        <a:spcAft>
                          <a:spcPts val="1000"/>
                        </a:spcAft>
                      </a:pPr>
                      <a:r>
                        <a:rPr lang="ru-RU" sz="1600">
                          <a:latin typeface="Times New Roman" pitchFamily="18" charset="0"/>
                          <a:cs typeface="Times New Roman" pitchFamily="18" charset="0"/>
                        </a:rPr>
                        <a:t>7</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ru-RU" sz="1600" spc="-60">
                          <a:latin typeface="Times New Roman" pitchFamily="18" charset="0"/>
                          <a:cs typeface="Times New Roman" pitchFamily="18" charset="0"/>
                        </a:rPr>
                        <a:t>1,16</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uz-Cyrl-UZ" sz="1600">
                          <a:latin typeface="Times New Roman" pitchFamily="18" charset="0"/>
                          <a:cs typeface="Times New Roman" pitchFamily="18" charset="0"/>
                        </a:rPr>
                        <a:t>13,91</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ru-RU" sz="1600" spc="-50">
                          <a:latin typeface="Times New Roman" pitchFamily="18" charset="0"/>
                          <a:cs typeface="Times New Roman" pitchFamily="18" charset="0"/>
                        </a:rPr>
                        <a:t>15,07</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ru-RU" sz="1600" spc="-55">
                          <a:latin typeface="Times New Roman" pitchFamily="18" charset="0"/>
                          <a:cs typeface="Times New Roman" pitchFamily="18" charset="0"/>
                        </a:rPr>
                        <a:t>9,29</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uz-Cyrl-UZ" sz="1600">
                          <a:latin typeface="Times New Roman" pitchFamily="18" charset="0"/>
                          <a:cs typeface="Times New Roman" pitchFamily="18" charset="0"/>
                        </a:rPr>
                        <a:t>8,14</a:t>
                      </a:r>
                      <a:endParaRPr lang="ru-RU" sz="1600">
                        <a:latin typeface="Times New Roman" pitchFamily="18" charset="0"/>
                        <a:ea typeface="Times New Roman"/>
                        <a:cs typeface="Times New Roman" pitchFamily="18" charset="0"/>
                      </a:endParaRPr>
                    </a:p>
                  </a:txBody>
                  <a:tcPr marL="0" marR="0" marT="0" marB="0"/>
                </a:tc>
                <a:extLst>
                  <a:ext uri="{0D108BD9-81ED-4DB2-BD59-A6C34878D82A}">
                    <a16:rowId xmlns:a16="http://schemas.microsoft.com/office/drawing/2014/main" val="10006"/>
                  </a:ext>
                </a:extLst>
              </a:tr>
              <a:tr h="395350">
                <a:tc>
                  <a:txBody>
                    <a:bodyPr/>
                    <a:lstStyle/>
                    <a:p>
                      <a:pPr algn="ctr">
                        <a:lnSpc>
                          <a:spcPct val="115000"/>
                        </a:lnSpc>
                        <a:spcAft>
                          <a:spcPts val="1000"/>
                        </a:spcAft>
                      </a:pPr>
                      <a:r>
                        <a:rPr lang="en-US" sz="1600">
                          <a:latin typeface="Times New Roman" pitchFamily="18" charset="0"/>
                          <a:cs typeface="Times New Roman" pitchFamily="18" charset="0"/>
                        </a:rPr>
                        <a:t>8</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ru-RU" sz="1600" spc="-45">
                          <a:latin typeface="Times New Roman" pitchFamily="18" charset="0"/>
                          <a:cs typeface="Times New Roman" pitchFamily="18" charset="0"/>
                        </a:rPr>
                        <a:t>0,15</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uz-Cyrl-UZ" sz="1600" dirty="0">
                          <a:latin typeface="Times New Roman" pitchFamily="18" charset="0"/>
                          <a:cs typeface="Times New Roman" pitchFamily="18" charset="0"/>
                        </a:rPr>
                        <a:t>3,54</a:t>
                      </a:r>
                      <a:endParaRPr lang="ru-RU" sz="1600" dirty="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ru-RU" sz="1600" spc="-45">
                          <a:latin typeface="Times New Roman" pitchFamily="18" charset="0"/>
                          <a:cs typeface="Times New Roman" pitchFamily="18" charset="0"/>
                        </a:rPr>
                        <a:t>3,68</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ru-RU" sz="1600" spc="-60">
                          <a:latin typeface="Times New Roman" pitchFamily="18" charset="0"/>
                          <a:cs typeface="Times New Roman" pitchFamily="18" charset="0"/>
                        </a:rPr>
                        <a:t>2,95</a:t>
                      </a:r>
                      <a:endParaRPr lang="ru-RU" sz="1600">
                        <a:latin typeface="Times New Roman" pitchFamily="18" charset="0"/>
                        <a:ea typeface="Times New Roman"/>
                        <a:cs typeface="Times New Roman" pitchFamily="18" charset="0"/>
                      </a:endParaRPr>
                    </a:p>
                  </a:txBody>
                  <a:tcPr marL="0" marR="0" marT="0" marB="0"/>
                </a:tc>
                <a:tc>
                  <a:txBody>
                    <a:bodyPr/>
                    <a:lstStyle/>
                    <a:p>
                      <a:pPr algn="ctr">
                        <a:lnSpc>
                          <a:spcPct val="115000"/>
                        </a:lnSpc>
                        <a:spcAft>
                          <a:spcPts val="1000"/>
                        </a:spcAft>
                      </a:pPr>
                      <a:r>
                        <a:rPr lang="uz-Cyrl-UZ" sz="1600" dirty="0">
                          <a:latin typeface="Times New Roman" pitchFamily="18" charset="0"/>
                          <a:cs typeface="Times New Roman" pitchFamily="18" charset="0"/>
                        </a:rPr>
                        <a:t>2,81</a:t>
                      </a:r>
                      <a:endParaRPr lang="ru-RU" sz="1600" dirty="0">
                        <a:latin typeface="Times New Roman" pitchFamily="18" charset="0"/>
                        <a:ea typeface="Times New Roman"/>
                        <a:cs typeface="Times New Roman" pitchFamily="18" charset="0"/>
                      </a:endParaRPr>
                    </a:p>
                  </a:txBody>
                  <a:tcPr marL="0" marR="0" marT="0" marB="0"/>
                </a:tc>
                <a:extLst>
                  <a:ext uri="{0D108BD9-81ED-4DB2-BD59-A6C34878D82A}">
                    <a16:rowId xmlns:a16="http://schemas.microsoft.com/office/drawing/2014/main" val="10007"/>
                  </a:ext>
                </a:extLst>
              </a:tr>
            </a:tbl>
          </a:graphicData>
        </a:graphic>
      </p:graphicFrame>
      <p:sp>
        <p:nvSpPr>
          <p:cNvPr id="6" name="TextBox 5"/>
          <p:cNvSpPr txBox="1"/>
          <p:nvPr/>
        </p:nvSpPr>
        <p:spPr>
          <a:xfrm>
            <a:off x="7500958" y="1285860"/>
            <a:ext cx="1104598" cy="369332"/>
          </a:xfrm>
          <a:prstGeom prst="rect">
            <a:avLst/>
          </a:prstGeom>
          <a:noFill/>
        </p:spPr>
        <p:txBody>
          <a:bodyPr wrap="none" rtlCol="0">
            <a:spAutoFit/>
          </a:bodyPr>
          <a:lstStyle/>
          <a:p>
            <a:r>
              <a:rPr lang="ru-RU" dirty="0">
                <a:solidFill>
                  <a:srgbClr val="FF0000"/>
                </a:solidFill>
              </a:rPr>
              <a:t>3-жадвал</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3"/>
          <p:cNvSpPr>
            <a:spLocks noChangeArrowheads="1"/>
          </p:cNvSpPr>
          <p:nvPr/>
        </p:nvSpPr>
        <p:spPr bwMode="auto">
          <a:xfrm>
            <a:off x="428596" y="285728"/>
            <a:ext cx="6708339" cy="593045"/>
          </a:xfrm>
          <a:prstGeom prst="rect">
            <a:avLst/>
          </a:prstGeom>
          <a:noFill/>
          <a:ln w="9525">
            <a:noFill/>
            <a:miter lim="800000"/>
            <a:headEnd/>
            <a:tailEnd/>
          </a:ln>
        </p:spPr>
        <p:txBody>
          <a:bodyPr wrap="square" lIns="65306" tIns="32653" rIns="65306" bIns="32653">
            <a:spAutoFit/>
          </a:bodyPr>
          <a:lstStyle/>
          <a:p>
            <a:pPr algn="just" eaLnBrk="0" hangingPunct="0"/>
            <a:r>
              <a:rPr lang="uz-Cyrl-UZ" sz="1700" dirty="0">
                <a:solidFill>
                  <a:srgbClr val="FF0000"/>
                </a:solidFill>
                <a:latin typeface="Times New Roman" pitchFamily="18" charset="0"/>
                <a:ea typeface="Calibri" pitchFamily="34" charset="0"/>
                <a:cs typeface="Times New Roman" pitchFamily="18" charset="0"/>
              </a:rPr>
              <a:t>Ўрганиш натижалари жамланиб Пачкамар сув омбори учун қуйидаги хавфсизлик мезонлари қабул қилинган.</a:t>
            </a:r>
          </a:p>
        </p:txBody>
      </p:sp>
      <p:graphicFrame>
        <p:nvGraphicFramePr>
          <p:cNvPr id="5" name="Таблица 4"/>
          <p:cNvGraphicFramePr>
            <a:graphicFrameLocks noGrp="1"/>
          </p:cNvGraphicFramePr>
          <p:nvPr/>
        </p:nvGraphicFramePr>
        <p:xfrm>
          <a:off x="1143000" y="1034143"/>
          <a:ext cx="7239000" cy="5510351"/>
        </p:xfrm>
        <a:graphic>
          <a:graphicData uri="http://schemas.openxmlformats.org/drawingml/2006/table">
            <a:tbl>
              <a:tblPr>
                <a:tableStyleId>{3C2FFA5D-87B4-456A-9821-1D502468CF0F}</a:tableStyleId>
              </a:tblPr>
              <a:tblGrid>
                <a:gridCol w="653143">
                  <a:extLst>
                    <a:ext uri="{9D8B030D-6E8A-4147-A177-3AD203B41FA5}">
                      <a16:colId xmlns:a16="http://schemas.microsoft.com/office/drawing/2014/main" val="20000"/>
                    </a:ext>
                  </a:extLst>
                </a:gridCol>
                <a:gridCol w="4027714">
                  <a:extLst>
                    <a:ext uri="{9D8B030D-6E8A-4147-A177-3AD203B41FA5}">
                      <a16:colId xmlns:a16="http://schemas.microsoft.com/office/drawing/2014/main" val="20001"/>
                    </a:ext>
                  </a:extLst>
                </a:gridCol>
                <a:gridCol w="1360714">
                  <a:extLst>
                    <a:ext uri="{9D8B030D-6E8A-4147-A177-3AD203B41FA5}">
                      <a16:colId xmlns:a16="http://schemas.microsoft.com/office/drawing/2014/main" val="20002"/>
                    </a:ext>
                  </a:extLst>
                </a:gridCol>
                <a:gridCol w="1197429">
                  <a:extLst>
                    <a:ext uri="{9D8B030D-6E8A-4147-A177-3AD203B41FA5}">
                      <a16:colId xmlns:a16="http://schemas.microsoft.com/office/drawing/2014/main" val="20003"/>
                    </a:ext>
                  </a:extLst>
                </a:gridCol>
              </a:tblGrid>
              <a:tr h="381000">
                <a:tc>
                  <a:txBody>
                    <a:bodyPr/>
                    <a:lstStyle/>
                    <a:p>
                      <a:pPr algn="ctr">
                        <a:lnSpc>
                          <a:spcPct val="115000"/>
                        </a:lnSpc>
                        <a:spcAft>
                          <a:spcPts val="0"/>
                        </a:spcAft>
                      </a:pPr>
                      <a:r>
                        <a:rPr lang="uz-Cyrl-UZ" sz="1700" dirty="0">
                          <a:latin typeface="Times New Roman" pitchFamily="18" charset="0"/>
                          <a:cs typeface="Times New Roman" pitchFamily="18" charset="0"/>
                        </a:rPr>
                        <a:t>Т.р.</a:t>
                      </a:r>
                      <a:endParaRPr lang="ru-RU" sz="1700" dirty="0">
                        <a:latin typeface="Times New Roman" pitchFamily="18" charset="0"/>
                        <a:ea typeface="Calibri"/>
                        <a:cs typeface="Times New Roman" pitchFamily="18" charset="0"/>
                      </a:endParaRPr>
                    </a:p>
                  </a:txBody>
                  <a:tcPr marL="48986" marR="48986" marT="0" marB="0"/>
                </a:tc>
                <a:tc>
                  <a:txBody>
                    <a:bodyPr/>
                    <a:lstStyle/>
                    <a:p>
                      <a:pPr algn="ctr">
                        <a:lnSpc>
                          <a:spcPct val="115000"/>
                        </a:lnSpc>
                        <a:spcAft>
                          <a:spcPts val="0"/>
                        </a:spcAft>
                      </a:pPr>
                      <a:r>
                        <a:rPr lang="uz-Cyrl-UZ" sz="1700" dirty="0">
                          <a:latin typeface="Times New Roman" pitchFamily="18" charset="0"/>
                          <a:cs typeface="Times New Roman" pitchFamily="18" charset="0"/>
                        </a:rPr>
                        <a:t>Таъсир омиллари</a:t>
                      </a:r>
                      <a:endParaRPr lang="ru-RU" sz="1700" dirty="0">
                        <a:latin typeface="Times New Roman" pitchFamily="18" charset="0"/>
                        <a:ea typeface="Calibri"/>
                        <a:cs typeface="Times New Roman" pitchFamily="18" charset="0"/>
                      </a:endParaRPr>
                    </a:p>
                  </a:txBody>
                  <a:tcPr marL="48986" marR="48986" marT="0" marB="0"/>
                </a:tc>
                <a:tc>
                  <a:txBody>
                    <a:bodyPr/>
                    <a:lstStyle/>
                    <a:p>
                      <a:pPr algn="ctr">
                        <a:lnSpc>
                          <a:spcPct val="115000"/>
                        </a:lnSpc>
                        <a:spcAft>
                          <a:spcPts val="0"/>
                        </a:spcAft>
                      </a:pPr>
                      <a:r>
                        <a:rPr lang="uz-Cyrl-UZ" sz="1700">
                          <a:latin typeface="Times New Roman" pitchFamily="18" charset="0"/>
                          <a:cs typeface="Times New Roman" pitchFamily="18" charset="0"/>
                        </a:rPr>
                        <a:t>К</a:t>
                      </a:r>
                      <a:r>
                        <a:rPr lang="uz-Cyrl-UZ" sz="1700" baseline="-25000">
                          <a:latin typeface="Times New Roman" pitchFamily="18" charset="0"/>
                          <a:cs typeface="Times New Roman" pitchFamily="18" charset="0"/>
                        </a:rPr>
                        <a:t>1</a:t>
                      </a:r>
                      <a:r>
                        <a:rPr lang="uz-Cyrl-UZ" sz="1700">
                          <a:latin typeface="Times New Roman" pitchFamily="18" charset="0"/>
                          <a:cs typeface="Times New Roman" pitchFamily="18" charset="0"/>
                        </a:rPr>
                        <a:t>(М</a:t>
                      </a:r>
                      <a:r>
                        <a:rPr lang="uz-Cyrl-UZ" sz="1700" baseline="-25000">
                          <a:latin typeface="Times New Roman" pitchFamily="18" charset="0"/>
                          <a:cs typeface="Times New Roman" pitchFamily="18" charset="0"/>
                        </a:rPr>
                        <a:t>1</a:t>
                      </a:r>
                      <a:r>
                        <a:rPr lang="uz-Cyrl-UZ" sz="1700">
                          <a:latin typeface="Times New Roman" pitchFamily="18" charset="0"/>
                          <a:cs typeface="Times New Roman" pitchFamily="18" charset="0"/>
                        </a:rPr>
                        <a:t>)</a:t>
                      </a:r>
                      <a:endParaRPr lang="ru-RU" sz="1700">
                        <a:latin typeface="Times New Roman" pitchFamily="18" charset="0"/>
                        <a:ea typeface="Calibri"/>
                        <a:cs typeface="Times New Roman" pitchFamily="18" charset="0"/>
                      </a:endParaRPr>
                    </a:p>
                  </a:txBody>
                  <a:tcPr marL="48986" marR="48986" marT="0" marB="0"/>
                </a:tc>
                <a:tc>
                  <a:txBody>
                    <a:bodyPr/>
                    <a:lstStyle/>
                    <a:p>
                      <a:pPr algn="ctr">
                        <a:lnSpc>
                          <a:spcPct val="115000"/>
                        </a:lnSpc>
                        <a:spcAft>
                          <a:spcPts val="0"/>
                        </a:spcAft>
                      </a:pPr>
                      <a:r>
                        <a:rPr lang="uz-Cyrl-UZ" sz="1700">
                          <a:latin typeface="Times New Roman" pitchFamily="18" charset="0"/>
                          <a:cs typeface="Times New Roman" pitchFamily="18" charset="0"/>
                        </a:rPr>
                        <a:t>К</a:t>
                      </a:r>
                      <a:r>
                        <a:rPr lang="uz-Cyrl-UZ" sz="1700" baseline="-25000">
                          <a:latin typeface="Times New Roman" pitchFamily="18" charset="0"/>
                          <a:cs typeface="Times New Roman" pitchFamily="18" charset="0"/>
                        </a:rPr>
                        <a:t>2</a:t>
                      </a:r>
                      <a:r>
                        <a:rPr lang="uz-Cyrl-UZ" sz="1700">
                          <a:latin typeface="Times New Roman" pitchFamily="18" charset="0"/>
                          <a:cs typeface="Times New Roman" pitchFamily="18" charset="0"/>
                        </a:rPr>
                        <a:t>(М</a:t>
                      </a:r>
                      <a:r>
                        <a:rPr lang="uz-Cyrl-UZ" sz="1700" baseline="-25000">
                          <a:latin typeface="Times New Roman" pitchFamily="18" charset="0"/>
                          <a:cs typeface="Times New Roman" pitchFamily="18" charset="0"/>
                        </a:rPr>
                        <a:t>2</a:t>
                      </a:r>
                      <a:r>
                        <a:rPr lang="uz-Cyrl-UZ" sz="1700">
                          <a:latin typeface="Times New Roman" pitchFamily="18" charset="0"/>
                          <a:cs typeface="Times New Roman" pitchFamily="18" charset="0"/>
                        </a:rPr>
                        <a:t>)</a:t>
                      </a:r>
                      <a:endParaRPr lang="ru-RU" sz="1700">
                        <a:latin typeface="Times New Roman" pitchFamily="18" charset="0"/>
                        <a:ea typeface="Calibri"/>
                        <a:cs typeface="Times New Roman" pitchFamily="18" charset="0"/>
                      </a:endParaRPr>
                    </a:p>
                  </a:txBody>
                  <a:tcPr marL="48986" marR="48986" marT="0" marB="0"/>
                </a:tc>
                <a:extLst>
                  <a:ext uri="{0D108BD9-81ED-4DB2-BD59-A6C34878D82A}">
                    <a16:rowId xmlns:a16="http://schemas.microsoft.com/office/drawing/2014/main" val="10000"/>
                  </a:ext>
                </a:extLst>
              </a:tr>
              <a:tr h="300446">
                <a:tc>
                  <a:txBody>
                    <a:bodyPr/>
                    <a:lstStyle/>
                    <a:p>
                      <a:pPr algn="ctr">
                        <a:lnSpc>
                          <a:spcPct val="115000"/>
                        </a:lnSpc>
                        <a:spcAft>
                          <a:spcPts val="0"/>
                        </a:spcAft>
                      </a:pPr>
                      <a:r>
                        <a:rPr lang="uz-Cyrl-UZ" sz="1700">
                          <a:latin typeface="Times New Roman" pitchFamily="18" charset="0"/>
                          <a:cs typeface="Times New Roman" pitchFamily="18" charset="0"/>
                        </a:rPr>
                        <a:t>1</a:t>
                      </a:r>
                      <a:endParaRPr lang="ru-RU" sz="1700">
                        <a:latin typeface="Times New Roman" pitchFamily="18" charset="0"/>
                        <a:ea typeface="Calibri"/>
                        <a:cs typeface="Times New Roman" pitchFamily="18" charset="0"/>
                      </a:endParaRPr>
                    </a:p>
                  </a:txBody>
                  <a:tcPr marL="48986" marR="48986" marT="0" marB="0"/>
                </a:tc>
                <a:tc>
                  <a:txBody>
                    <a:bodyPr/>
                    <a:lstStyle/>
                    <a:p>
                      <a:pPr>
                        <a:lnSpc>
                          <a:spcPct val="115000"/>
                        </a:lnSpc>
                        <a:spcAft>
                          <a:spcPts val="0"/>
                        </a:spcAft>
                      </a:pPr>
                      <a:r>
                        <a:rPr lang="uz-Cyrl-UZ" sz="1700">
                          <a:latin typeface="Times New Roman" pitchFamily="18" charset="0"/>
                          <a:cs typeface="Times New Roman" pitchFamily="18" charset="0"/>
                        </a:rPr>
                        <a:t>Тошқиннинг асосий тўлқини, м</a:t>
                      </a:r>
                      <a:r>
                        <a:rPr lang="uz-Cyrl-UZ" sz="1700" baseline="30000">
                          <a:latin typeface="Times New Roman" pitchFamily="18" charset="0"/>
                          <a:cs typeface="Times New Roman" pitchFamily="18" charset="0"/>
                        </a:rPr>
                        <a:t>3</a:t>
                      </a:r>
                      <a:r>
                        <a:rPr lang="uz-Cyrl-UZ" sz="1700">
                          <a:latin typeface="Times New Roman" pitchFamily="18" charset="0"/>
                          <a:cs typeface="Times New Roman" pitchFamily="18" charset="0"/>
                        </a:rPr>
                        <a:t>/с</a:t>
                      </a:r>
                      <a:endParaRPr lang="ru-RU" sz="1700">
                        <a:latin typeface="Times New Roman" pitchFamily="18" charset="0"/>
                        <a:ea typeface="Calibri"/>
                        <a:cs typeface="Times New Roman" pitchFamily="18" charset="0"/>
                      </a:endParaRPr>
                    </a:p>
                  </a:txBody>
                  <a:tcPr marL="48986" marR="48986" marT="0" marB="0"/>
                </a:tc>
                <a:tc>
                  <a:txBody>
                    <a:bodyPr/>
                    <a:lstStyle/>
                    <a:p>
                      <a:pPr algn="ctr">
                        <a:lnSpc>
                          <a:spcPct val="115000"/>
                        </a:lnSpc>
                        <a:spcAft>
                          <a:spcPts val="0"/>
                        </a:spcAft>
                      </a:pPr>
                      <a:r>
                        <a:rPr lang="uz-Cyrl-UZ" sz="1700">
                          <a:latin typeface="Times New Roman" pitchFamily="18" charset="0"/>
                          <a:cs typeface="Times New Roman" pitchFamily="18" charset="0"/>
                        </a:rPr>
                        <a:t>1131,0</a:t>
                      </a:r>
                      <a:endParaRPr lang="ru-RU" sz="1700">
                        <a:latin typeface="Times New Roman" pitchFamily="18" charset="0"/>
                        <a:ea typeface="Calibri"/>
                        <a:cs typeface="Times New Roman" pitchFamily="18" charset="0"/>
                      </a:endParaRPr>
                    </a:p>
                  </a:txBody>
                  <a:tcPr marL="48986" marR="48986" marT="0" marB="0"/>
                </a:tc>
                <a:tc>
                  <a:txBody>
                    <a:bodyPr/>
                    <a:lstStyle/>
                    <a:p>
                      <a:pPr algn="ctr">
                        <a:lnSpc>
                          <a:spcPct val="115000"/>
                        </a:lnSpc>
                        <a:spcAft>
                          <a:spcPts val="0"/>
                        </a:spcAft>
                      </a:pPr>
                      <a:r>
                        <a:rPr lang="uz-Cyrl-UZ" sz="1700">
                          <a:latin typeface="Times New Roman" pitchFamily="18" charset="0"/>
                          <a:cs typeface="Times New Roman" pitchFamily="18" charset="0"/>
                        </a:rPr>
                        <a:t>1355,0</a:t>
                      </a:r>
                      <a:endParaRPr lang="ru-RU" sz="1700">
                        <a:latin typeface="Times New Roman" pitchFamily="18" charset="0"/>
                        <a:ea typeface="Calibri"/>
                        <a:cs typeface="Times New Roman" pitchFamily="18" charset="0"/>
                      </a:endParaRPr>
                    </a:p>
                  </a:txBody>
                  <a:tcPr marL="48986" marR="48986" marT="0" marB="0"/>
                </a:tc>
                <a:extLst>
                  <a:ext uri="{0D108BD9-81ED-4DB2-BD59-A6C34878D82A}">
                    <a16:rowId xmlns:a16="http://schemas.microsoft.com/office/drawing/2014/main" val="10001"/>
                  </a:ext>
                </a:extLst>
              </a:tr>
              <a:tr h="300446">
                <a:tc>
                  <a:txBody>
                    <a:bodyPr/>
                    <a:lstStyle/>
                    <a:p>
                      <a:pPr algn="ctr">
                        <a:lnSpc>
                          <a:spcPct val="115000"/>
                        </a:lnSpc>
                        <a:spcAft>
                          <a:spcPts val="0"/>
                        </a:spcAft>
                      </a:pPr>
                      <a:r>
                        <a:rPr lang="uz-Cyrl-UZ" sz="1700">
                          <a:latin typeface="Times New Roman" pitchFamily="18" charset="0"/>
                          <a:cs typeface="Times New Roman" pitchFamily="18" charset="0"/>
                        </a:rPr>
                        <a:t>2</a:t>
                      </a:r>
                      <a:endParaRPr lang="ru-RU" sz="1700">
                        <a:latin typeface="Times New Roman" pitchFamily="18" charset="0"/>
                        <a:ea typeface="Calibri"/>
                        <a:cs typeface="Times New Roman" pitchFamily="18" charset="0"/>
                      </a:endParaRPr>
                    </a:p>
                  </a:txBody>
                  <a:tcPr marL="48986" marR="48986" marT="0" marB="0"/>
                </a:tc>
                <a:tc>
                  <a:txBody>
                    <a:bodyPr/>
                    <a:lstStyle/>
                    <a:p>
                      <a:pPr>
                        <a:lnSpc>
                          <a:spcPct val="115000"/>
                        </a:lnSpc>
                        <a:spcAft>
                          <a:spcPts val="0"/>
                        </a:spcAft>
                      </a:pPr>
                      <a:r>
                        <a:rPr lang="uz-Cyrl-UZ" sz="1700">
                          <a:latin typeface="Times New Roman" pitchFamily="18" charset="0"/>
                          <a:cs typeface="Times New Roman" pitchFamily="18" charset="0"/>
                        </a:rPr>
                        <a:t>Юқори бьеф сатҳи, м</a:t>
                      </a:r>
                      <a:endParaRPr lang="ru-RU" sz="1700">
                        <a:latin typeface="Times New Roman" pitchFamily="18" charset="0"/>
                        <a:ea typeface="Calibri"/>
                        <a:cs typeface="Times New Roman" pitchFamily="18" charset="0"/>
                      </a:endParaRPr>
                    </a:p>
                  </a:txBody>
                  <a:tcPr marL="48986" marR="48986" marT="0" marB="0"/>
                </a:tc>
                <a:tc>
                  <a:txBody>
                    <a:bodyPr/>
                    <a:lstStyle/>
                    <a:p>
                      <a:pPr algn="ctr">
                        <a:lnSpc>
                          <a:spcPct val="115000"/>
                        </a:lnSpc>
                        <a:spcAft>
                          <a:spcPts val="0"/>
                        </a:spcAft>
                      </a:pPr>
                      <a:r>
                        <a:rPr lang="uz-Cyrl-UZ" sz="1700">
                          <a:latin typeface="Times New Roman" pitchFamily="18" charset="0"/>
                          <a:cs typeface="Times New Roman" pitchFamily="18" charset="0"/>
                        </a:rPr>
                        <a:t>676,0</a:t>
                      </a:r>
                      <a:endParaRPr lang="ru-RU" sz="1700">
                        <a:latin typeface="Times New Roman" pitchFamily="18" charset="0"/>
                        <a:ea typeface="Calibri"/>
                        <a:cs typeface="Times New Roman" pitchFamily="18" charset="0"/>
                      </a:endParaRPr>
                    </a:p>
                  </a:txBody>
                  <a:tcPr marL="48986" marR="48986" marT="0" marB="0"/>
                </a:tc>
                <a:tc>
                  <a:txBody>
                    <a:bodyPr/>
                    <a:lstStyle/>
                    <a:p>
                      <a:pPr algn="ctr">
                        <a:lnSpc>
                          <a:spcPct val="115000"/>
                        </a:lnSpc>
                        <a:spcAft>
                          <a:spcPts val="0"/>
                        </a:spcAft>
                      </a:pPr>
                      <a:r>
                        <a:rPr lang="uz-Cyrl-UZ" sz="1700">
                          <a:latin typeface="Times New Roman" pitchFamily="18" charset="0"/>
                          <a:cs typeface="Times New Roman" pitchFamily="18" charset="0"/>
                        </a:rPr>
                        <a:t>676,85</a:t>
                      </a:r>
                      <a:endParaRPr lang="ru-RU" sz="1700">
                        <a:latin typeface="Times New Roman" pitchFamily="18" charset="0"/>
                        <a:ea typeface="Calibri"/>
                        <a:cs typeface="Times New Roman" pitchFamily="18" charset="0"/>
                      </a:endParaRPr>
                    </a:p>
                  </a:txBody>
                  <a:tcPr marL="48986" marR="48986" marT="0" marB="0"/>
                </a:tc>
                <a:extLst>
                  <a:ext uri="{0D108BD9-81ED-4DB2-BD59-A6C34878D82A}">
                    <a16:rowId xmlns:a16="http://schemas.microsoft.com/office/drawing/2014/main" val="10002"/>
                  </a:ext>
                </a:extLst>
              </a:tr>
              <a:tr h="300446">
                <a:tc>
                  <a:txBody>
                    <a:bodyPr/>
                    <a:lstStyle/>
                    <a:p>
                      <a:pPr algn="ctr">
                        <a:lnSpc>
                          <a:spcPct val="115000"/>
                        </a:lnSpc>
                        <a:spcAft>
                          <a:spcPts val="0"/>
                        </a:spcAft>
                      </a:pPr>
                      <a:r>
                        <a:rPr lang="uz-Cyrl-UZ" sz="1700">
                          <a:latin typeface="Times New Roman" pitchFamily="18" charset="0"/>
                          <a:cs typeface="Times New Roman" pitchFamily="18" charset="0"/>
                        </a:rPr>
                        <a:t>3</a:t>
                      </a:r>
                      <a:endParaRPr lang="ru-RU" sz="1700">
                        <a:latin typeface="Times New Roman" pitchFamily="18" charset="0"/>
                        <a:ea typeface="Calibri"/>
                        <a:cs typeface="Times New Roman" pitchFamily="18" charset="0"/>
                      </a:endParaRPr>
                    </a:p>
                  </a:txBody>
                  <a:tcPr marL="48986" marR="48986" marT="0" marB="0"/>
                </a:tc>
                <a:tc>
                  <a:txBody>
                    <a:bodyPr/>
                    <a:lstStyle/>
                    <a:p>
                      <a:pPr>
                        <a:lnSpc>
                          <a:spcPct val="115000"/>
                        </a:lnSpc>
                        <a:spcAft>
                          <a:spcPts val="0"/>
                        </a:spcAft>
                      </a:pPr>
                      <a:r>
                        <a:rPr lang="uz-Cyrl-UZ" sz="1700">
                          <a:latin typeface="Times New Roman" pitchFamily="18" charset="0"/>
                          <a:cs typeface="Times New Roman" pitchFamily="18" charset="0"/>
                        </a:rPr>
                        <a:t>Қуйи бьефга сув ташлаш, м</a:t>
                      </a:r>
                      <a:r>
                        <a:rPr lang="uz-Cyrl-UZ" sz="1700" baseline="30000">
                          <a:latin typeface="Times New Roman" pitchFamily="18" charset="0"/>
                          <a:cs typeface="Times New Roman" pitchFamily="18" charset="0"/>
                        </a:rPr>
                        <a:t>3</a:t>
                      </a:r>
                      <a:r>
                        <a:rPr lang="uz-Cyrl-UZ" sz="1700">
                          <a:latin typeface="Times New Roman" pitchFamily="18" charset="0"/>
                          <a:cs typeface="Times New Roman" pitchFamily="18" charset="0"/>
                        </a:rPr>
                        <a:t>/с</a:t>
                      </a:r>
                      <a:endParaRPr lang="ru-RU" sz="1700">
                        <a:latin typeface="Times New Roman" pitchFamily="18" charset="0"/>
                        <a:ea typeface="Calibri"/>
                        <a:cs typeface="Times New Roman" pitchFamily="18" charset="0"/>
                      </a:endParaRPr>
                    </a:p>
                  </a:txBody>
                  <a:tcPr marL="48986" marR="48986" marT="0" marB="0"/>
                </a:tc>
                <a:tc>
                  <a:txBody>
                    <a:bodyPr/>
                    <a:lstStyle/>
                    <a:p>
                      <a:pPr algn="ctr">
                        <a:lnSpc>
                          <a:spcPct val="115000"/>
                        </a:lnSpc>
                        <a:spcAft>
                          <a:spcPts val="0"/>
                        </a:spcAft>
                      </a:pPr>
                      <a:r>
                        <a:rPr lang="uz-Cyrl-UZ" sz="1700">
                          <a:latin typeface="Times New Roman" pitchFamily="18" charset="0"/>
                          <a:cs typeface="Times New Roman" pitchFamily="18" charset="0"/>
                        </a:rPr>
                        <a:t>≤ 510,0</a:t>
                      </a:r>
                      <a:endParaRPr lang="ru-RU" sz="1700">
                        <a:latin typeface="Times New Roman" pitchFamily="18" charset="0"/>
                        <a:ea typeface="Calibri"/>
                        <a:cs typeface="Times New Roman" pitchFamily="18" charset="0"/>
                      </a:endParaRPr>
                    </a:p>
                  </a:txBody>
                  <a:tcPr marL="48986" marR="48986" marT="0" marB="0"/>
                </a:tc>
                <a:tc>
                  <a:txBody>
                    <a:bodyPr/>
                    <a:lstStyle/>
                    <a:p>
                      <a:pPr algn="ctr">
                        <a:lnSpc>
                          <a:spcPct val="115000"/>
                        </a:lnSpc>
                        <a:spcAft>
                          <a:spcPts val="0"/>
                        </a:spcAft>
                      </a:pPr>
                      <a:r>
                        <a:rPr lang="uz-Cyrl-UZ" sz="1700">
                          <a:latin typeface="Times New Roman" pitchFamily="18" charset="0"/>
                          <a:cs typeface="Times New Roman" pitchFamily="18" charset="0"/>
                        </a:rPr>
                        <a:t>≥ 510,0</a:t>
                      </a:r>
                      <a:endParaRPr lang="ru-RU" sz="1700">
                        <a:latin typeface="Times New Roman" pitchFamily="18" charset="0"/>
                        <a:ea typeface="Calibri"/>
                        <a:cs typeface="Times New Roman" pitchFamily="18" charset="0"/>
                      </a:endParaRPr>
                    </a:p>
                  </a:txBody>
                  <a:tcPr marL="48986" marR="48986" marT="0" marB="0"/>
                </a:tc>
                <a:extLst>
                  <a:ext uri="{0D108BD9-81ED-4DB2-BD59-A6C34878D82A}">
                    <a16:rowId xmlns:a16="http://schemas.microsoft.com/office/drawing/2014/main" val="10003"/>
                  </a:ext>
                </a:extLst>
              </a:tr>
              <a:tr h="300446">
                <a:tc>
                  <a:txBody>
                    <a:bodyPr/>
                    <a:lstStyle/>
                    <a:p>
                      <a:pPr algn="ctr">
                        <a:lnSpc>
                          <a:spcPct val="115000"/>
                        </a:lnSpc>
                        <a:spcAft>
                          <a:spcPts val="0"/>
                        </a:spcAft>
                      </a:pPr>
                      <a:r>
                        <a:rPr lang="uz-Cyrl-UZ" sz="1700">
                          <a:latin typeface="Times New Roman" pitchFamily="18" charset="0"/>
                          <a:cs typeface="Times New Roman" pitchFamily="18" charset="0"/>
                        </a:rPr>
                        <a:t>4</a:t>
                      </a:r>
                      <a:endParaRPr lang="ru-RU" sz="1700">
                        <a:latin typeface="Times New Roman" pitchFamily="18" charset="0"/>
                        <a:ea typeface="Calibri"/>
                        <a:cs typeface="Times New Roman" pitchFamily="18" charset="0"/>
                      </a:endParaRPr>
                    </a:p>
                  </a:txBody>
                  <a:tcPr marL="48986" marR="48986" marT="0" marB="0"/>
                </a:tc>
                <a:tc>
                  <a:txBody>
                    <a:bodyPr/>
                    <a:lstStyle/>
                    <a:p>
                      <a:pPr>
                        <a:lnSpc>
                          <a:spcPct val="115000"/>
                        </a:lnSpc>
                        <a:spcAft>
                          <a:spcPts val="0"/>
                        </a:spcAft>
                      </a:pPr>
                      <a:r>
                        <a:rPr lang="uz-Cyrl-UZ" sz="1700">
                          <a:latin typeface="Times New Roman" pitchFamily="18" charset="0"/>
                          <a:cs typeface="Times New Roman" pitchFamily="18" charset="0"/>
                        </a:rPr>
                        <a:t>ЮБСнинг бўшаш тезлиги, м/сут</a:t>
                      </a:r>
                      <a:endParaRPr lang="ru-RU" sz="1700">
                        <a:latin typeface="Times New Roman" pitchFamily="18" charset="0"/>
                        <a:ea typeface="Calibri"/>
                        <a:cs typeface="Times New Roman" pitchFamily="18" charset="0"/>
                      </a:endParaRPr>
                    </a:p>
                  </a:txBody>
                  <a:tcPr marL="48986" marR="48986" marT="0" marB="0"/>
                </a:tc>
                <a:tc>
                  <a:txBody>
                    <a:bodyPr/>
                    <a:lstStyle/>
                    <a:p>
                      <a:pPr algn="ctr">
                        <a:lnSpc>
                          <a:spcPct val="115000"/>
                        </a:lnSpc>
                        <a:spcAft>
                          <a:spcPts val="0"/>
                        </a:spcAft>
                      </a:pPr>
                      <a:r>
                        <a:rPr lang="uz-Cyrl-UZ" sz="1700">
                          <a:latin typeface="Times New Roman" pitchFamily="18" charset="0"/>
                          <a:cs typeface="Times New Roman" pitchFamily="18" charset="0"/>
                        </a:rPr>
                        <a:t>0,50</a:t>
                      </a:r>
                      <a:endParaRPr lang="ru-RU" sz="1700">
                        <a:latin typeface="Times New Roman" pitchFamily="18" charset="0"/>
                        <a:ea typeface="Calibri"/>
                        <a:cs typeface="Times New Roman" pitchFamily="18" charset="0"/>
                      </a:endParaRPr>
                    </a:p>
                  </a:txBody>
                  <a:tcPr marL="48986" marR="48986" marT="0" marB="0"/>
                </a:tc>
                <a:tc>
                  <a:txBody>
                    <a:bodyPr/>
                    <a:lstStyle/>
                    <a:p>
                      <a:pPr algn="ctr">
                        <a:lnSpc>
                          <a:spcPct val="115000"/>
                        </a:lnSpc>
                        <a:spcAft>
                          <a:spcPts val="0"/>
                        </a:spcAft>
                      </a:pPr>
                      <a:r>
                        <a:rPr lang="uz-Cyrl-UZ" sz="1700">
                          <a:latin typeface="Times New Roman" pitchFamily="18" charset="0"/>
                          <a:cs typeface="Times New Roman" pitchFamily="18" charset="0"/>
                        </a:rPr>
                        <a:t>аварияли</a:t>
                      </a:r>
                      <a:endParaRPr lang="ru-RU" sz="1700">
                        <a:latin typeface="Times New Roman" pitchFamily="18" charset="0"/>
                        <a:ea typeface="Calibri"/>
                        <a:cs typeface="Times New Roman" pitchFamily="18" charset="0"/>
                      </a:endParaRPr>
                    </a:p>
                  </a:txBody>
                  <a:tcPr marL="48986" marR="48986" marT="0" marB="0"/>
                </a:tc>
                <a:extLst>
                  <a:ext uri="{0D108BD9-81ED-4DB2-BD59-A6C34878D82A}">
                    <a16:rowId xmlns:a16="http://schemas.microsoft.com/office/drawing/2014/main" val="10004"/>
                  </a:ext>
                </a:extLst>
              </a:tr>
              <a:tr h="322217">
                <a:tc>
                  <a:txBody>
                    <a:bodyPr/>
                    <a:lstStyle/>
                    <a:p>
                      <a:pPr algn="ctr">
                        <a:lnSpc>
                          <a:spcPct val="115000"/>
                        </a:lnSpc>
                        <a:spcAft>
                          <a:spcPts val="0"/>
                        </a:spcAft>
                      </a:pPr>
                      <a:r>
                        <a:rPr lang="uz-Cyrl-UZ" sz="1700">
                          <a:latin typeface="Times New Roman" pitchFamily="18" charset="0"/>
                          <a:cs typeface="Times New Roman" pitchFamily="18" charset="0"/>
                        </a:rPr>
                        <a:t>5</a:t>
                      </a:r>
                      <a:endParaRPr lang="ru-RU" sz="1700">
                        <a:latin typeface="Times New Roman" pitchFamily="18" charset="0"/>
                        <a:ea typeface="Calibri"/>
                        <a:cs typeface="Times New Roman" pitchFamily="18" charset="0"/>
                      </a:endParaRPr>
                    </a:p>
                  </a:txBody>
                  <a:tcPr marL="48986" marR="48986" marT="0" marB="0"/>
                </a:tc>
                <a:tc>
                  <a:txBody>
                    <a:bodyPr/>
                    <a:lstStyle/>
                    <a:p>
                      <a:pPr>
                        <a:lnSpc>
                          <a:spcPct val="115000"/>
                        </a:lnSpc>
                        <a:spcAft>
                          <a:spcPts val="0"/>
                        </a:spcAft>
                      </a:pPr>
                      <a:r>
                        <a:rPr lang="uz-Cyrl-UZ" sz="1700">
                          <a:latin typeface="Times New Roman" pitchFamily="18" charset="0"/>
                          <a:cs typeface="Times New Roman" pitchFamily="18" charset="0"/>
                        </a:rPr>
                        <a:t>Флюгер бўйича шамол тезлиги, м/сек</a:t>
                      </a:r>
                      <a:endParaRPr lang="ru-RU" sz="1700">
                        <a:latin typeface="Times New Roman" pitchFamily="18" charset="0"/>
                        <a:ea typeface="Calibri"/>
                        <a:cs typeface="Times New Roman" pitchFamily="18" charset="0"/>
                      </a:endParaRPr>
                    </a:p>
                  </a:txBody>
                  <a:tcPr marL="48986" marR="48986" marT="0" marB="0"/>
                </a:tc>
                <a:tc>
                  <a:txBody>
                    <a:bodyPr/>
                    <a:lstStyle/>
                    <a:p>
                      <a:pPr algn="ctr">
                        <a:lnSpc>
                          <a:spcPct val="115000"/>
                        </a:lnSpc>
                        <a:spcAft>
                          <a:spcPts val="0"/>
                        </a:spcAft>
                      </a:pPr>
                      <a:r>
                        <a:rPr lang="uz-Cyrl-UZ" sz="1700">
                          <a:latin typeface="Times New Roman" pitchFamily="18" charset="0"/>
                          <a:cs typeface="Times New Roman" pitchFamily="18" charset="0"/>
                        </a:rPr>
                        <a:t>24</a:t>
                      </a:r>
                      <a:endParaRPr lang="ru-RU" sz="1700">
                        <a:latin typeface="Times New Roman" pitchFamily="18" charset="0"/>
                        <a:ea typeface="Calibri"/>
                        <a:cs typeface="Times New Roman" pitchFamily="18" charset="0"/>
                      </a:endParaRPr>
                    </a:p>
                  </a:txBody>
                  <a:tcPr marL="48986" marR="48986" marT="0" marB="0"/>
                </a:tc>
                <a:tc>
                  <a:txBody>
                    <a:bodyPr/>
                    <a:lstStyle/>
                    <a:p>
                      <a:pPr algn="ctr">
                        <a:lnSpc>
                          <a:spcPct val="115000"/>
                        </a:lnSpc>
                        <a:spcAft>
                          <a:spcPts val="0"/>
                        </a:spcAft>
                      </a:pPr>
                      <a:r>
                        <a:rPr lang="uz-Cyrl-UZ" sz="1700">
                          <a:latin typeface="Times New Roman" pitchFamily="18" charset="0"/>
                          <a:cs typeface="Times New Roman" pitchFamily="18" charset="0"/>
                        </a:rPr>
                        <a:t>29</a:t>
                      </a:r>
                      <a:endParaRPr lang="ru-RU" sz="1700">
                        <a:latin typeface="Times New Roman" pitchFamily="18" charset="0"/>
                        <a:ea typeface="Calibri"/>
                        <a:cs typeface="Times New Roman" pitchFamily="18" charset="0"/>
                      </a:endParaRPr>
                    </a:p>
                  </a:txBody>
                  <a:tcPr marL="48986" marR="48986" marT="0" marB="0"/>
                </a:tc>
                <a:extLst>
                  <a:ext uri="{0D108BD9-81ED-4DB2-BD59-A6C34878D82A}">
                    <a16:rowId xmlns:a16="http://schemas.microsoft.com/office/drawing/2014/main" val="10005"/>
                  </a:ext>
                </a:extLst>
              </a:tr>
              <a:tr h="300446">
                <a:tc>
                  <a:txBody>
                    <a:bodyPr/>
                    <a:lstStyle/>
                    <a:p>
                      <a:pPr algn="ctr">
                        <a:lnSpc>
                          <a:spcPct val="115000"/>
                        </a:lnSpc>
                        <a:spcAft>
                          <a:spcPts val="0"/>
                        </a:spcAft>
                      </a:pPr>
                      <a:r>
                        <a:rPr lang="uz-Cyrl-UZ" sz="1700">
                          <a:latin typeface="Times New Roman" pitchFamily="18" charset="0"/>
                          <a:cs typeface="Times New Roman" pitchFamily="18" charset="0"/>
                        </a:rPr>
                        <a:t>6</a:t>
                      </a:r>
                      <a:endParaRPr lang="ru-RU" sz="1700">
                        <a:latin typeface="Times New Roman" pitchFamily="18" charset="0"/>
                        <a:ea typeface="Calibri"/>
                        <a:cs typeface="Times New Roman" pitchFamily="18" charset="0"/>
                      </a:endParaRPr>
                    </a:p>
                  </a:txBody>
                  <a:tcPr marL="48986" marR="48986" marT="0" marB="0"/>
                </a:tc>
                <a:tc>
                  <a:txBody>
                    <a:bodyPr/>
                    <a:lstStyle/>
                    <a:p>
                      <a:pPr>
                        <a:lnSpc>
                          <a:spcPct val="115000"/>
                        </a:lnSpc>
                        <a:spcAft>
                          <a:spcPts val="0"/>
                        </a:spcAft>
                      </a:pPr>
                      <a:r>
                        <a:rPr lang="uz-Cyrl-UZ" sz="1700">
                          <a:latin typeface="Times New Roman" pitchFamily="18" charset="0"/>
                          <a:cs typeface="Times New Roman" pitchFamily="18" charset="0"/>
                        </a:rPr>
                        <a:t>Зилзила таъсири</a:t>
                      </a:r>
                      <a:endParaRPr lang="ru-RU" sz="1700">
                        <a:latin typeface="Times New Roman" pitchFamily="18" charset="0"/>
                        <a:ea typeface="Calibri"/>
                        <a:cs typeface="Times New Roman" pitchFamily="18" charset="0"/>
                      </a:endParaRPr>
                    </a:p>
                  </a:txBody>
                  <a:tcPr marL="48986" marR="48986" marT="0" marB="0"/>
                </a:tc>
                <a:tc>
                  <a:txBody>
                    <a:bodyPr/>
                    <a:lstStyle/>
                    <a:p>
                      <a:pPr algn="ctr">
                        <a:lnSpc>
                          <a:spcPct val="115000"/>
                        </a:lnSpc>
                        <a:spcAft>
                          <a:spcPts val="0"/>
                        </a:spcAft>
                      </a:pPr>
                      <a:r>
                        <a:rPr lang="uz-Cyrl-UZ" sz="1700">
                          <a:latin typeface="Times New Roman" pitchFamily="18" charset="0"/>
                          <a:cs typeface="Times New Roman" pitchFamily="18" charset="0"/>
                        </a:rPr>
                        <a:t>ТБЗ-0,448</a:t>
                      </a:r>
                      <a:r>
                        <a:rPr lang="en-US" sz="1700">
                          <a:latin typeface="Times New Roman" pitchFamily="18" charset="0"/>
                          <a:cs typeface="Times New Roman" pitchFamily="18" charset="0"/>
                        </a:rPr>
                        <a:t>g</a:t>
                      </a:r>
                      <a:endParaRPr lang="ru-RU" sz="1700">
                        <a:latin typeface="Times New Roman" pitchFamily="18" charset="0"/>
                        <a:ea typeface="Calibri"/>
                        <a:cs typeface="Times New Roman" pitchFamily="18" charset="0"/>
                      </a:endParaRPr>
                    </a:p>
                  </a:txBody>
                  <a:tcPr marL="48986" marR="48986" marT="0" marB="0"/>
                </a:tc>
                <a:tc>
                  <a:txBody>
                    <a:bodyPr/>
                    <a:lstStyle/>
                    <a:p>
                      <a:pPr algn="ctr">
                        <a:lnSpc>
                          <a:spcPct val="115000"/>
                        </a:lnSpc>
                        <a:spcAft>
                          <a:spcPts val="0"/>
                        </a:spcAft>
                      </a:pPr>
                      <a:r>
                        <a:rPr lang="uz-Cyrl-UZ" sz="1700">
                          <a:latin typeface="Times New Roman" pitchFamily="18" charset="0"/>
                          <a:cs typeface="Times New Roman" pitchFamily="18" charset="0"/>
                        </a:rPr>
                        <a:t>МВЗ-0,86</a:t>
                      </a:r>
                      <a:r>
                        <a:rPr lang="en-US" sz="1700">
                          <a:latin typeface="Times New Roman" pitchFamily="18" charset="0"/>
                          <a:cs typeface="Times New Roman" pitchFamily="18" charset="0"/>
                        </a:rPr>
                        <a:t>g</a:t>
                      </a:r>
                      <a:endParaRPr lang="ru-RU" sz="1700">
                        <a:latin typeface="Times New Roman" pitchFamily="18" charset="0"/>
                        <a:ea typeface="Calibri"/>
                        <a:cs typeface="Times New Roman" pitchFamily="18" charset="0"/>
                      </a:endParaRPr>
                    </a:p>
                  </a:txBody>
                  <a:tcPr marL="48986" marR="48986" marT="0" marB="0"/>
                </a:tc>
                <a:extLst>
                  <a:ext uri="{0D108BD9-81ED-4DB2-BD59-A6C34878D82A}">
                    <a16:rowId xmlns:a16="http://schemas.microsoft.com/office/drawing/2014/main" val="10006"/>
                  </a:ext>
                </a:extLst>
              </a:tr>
              <a:tr h="300446">
                <a:tc>
                  <a:txBody>
                    <a:bodyPr/>
                    <a:lstStyle/>
                    <a:p>
                      <a:pPr algn="ctr">
                        <a:lnSpc>
                          <a:spcPct val="115000"/>
                        </a:lnSpc>
                        <a:spcAft>
                          <a:spcPts val="0"/>
                        </a:spcAft>
                      </a:pPr>
                      <a:r>
                        <a:rPr lang="uz-Cyrl-UZ" sz="1700">
                          <a:latin typeface="Times New Roman" pitchFamily="18" charset="0"/>
                          <a:cs typeface="Times New Roman" pitchFamily="18" charset="0"/>
                        </a:rPr>
                        <a:t>7</a:t>
                      </a:r>
                      <a:endParaRPr lang="ru-RU" sz="1700">
                        <a:latin typeface="Times New Roman" pitchFamily="18" charset="0"/>
                        <a:ea typeface="Calibri"/>
                        <a:cs typeface="Times New Roman" pitchFamily="18" charset="0"/>
                      </a:endParaRPr>
                    </a:p>
                  </a:txBody>
                  <a:tcPr marL="48986" marR="48986" marT="0" marB="0"/>
                </a:tc>
                <a:tc>
                  <a:txBody>
                    <a:bodyPr/>
                    <a:lstStyle/>
                    <a:p>
                      <a:pPr>
                        <a:lnSpc>
                          <a:spcPct val="115000"/>
                        </a:lnSpc>
                        <a:spcAft>
                          <a:spcPts val="0"/>
                        </a:spcAft>
                      </a:pPr>
                      <a:r>
                        <a:rPr lang="uz-Cyrl-UZ" sz="1700">
                          <a:latin typeface="Times New Roman" pitchFamily="18" charset="0"/>
                          <a:cs typeface="Times New Roman" pitchFamily="18" charset="0"/>
                        </a:rPr>
                        <a:t>Пъзометрлардаги сув таҳси</a:t>
                      </a:r>
                      <a:endParaRPr lang="ru-RU" sz="1700">
                        <a:latin typeface="Times New Roman" pitchFamily="18" charset="0"/>
                        <a:ea typeface="Calibri"/>
                        <a:cs typeface="Times New Roman" pitchFamily="18" charset="0"/>
                      </a:endParaRPr>
                    </a:p>
                  </a:txBody>
                  <a:tcPr marL="48986" marR="48986" marT="0" marB="0"/>
                </a:tc>
                <a:tc gridSpan="2">
                  <a:txBody>
                    <a:bodyPr/>
                    <a:lstStyle/>
                    <a:p>
                      <a:pPr algn="ctr">
                        <a:lnSpc>
                          <a:spcPct val="115000"/>
                        </a:lnSpc>
                        <a:spcAft>
                          <a:spcPts val="0"/>
                        </a:spcAft>
                      </a:pPr>
                      <a:r>
                        <a:rPr lang="uz-Cyrl-UZ" sz="1700" dirty="0">
                          <a:latin typeface="Times New Roman" pitchFamily="18" charset="0"/>
                          <a:cs typeface="Times New Roman" pitchFamily="18" charset="0"/>
                        </a:rPr>
                        <a:t>2-жадвалга кўра </a:t>
                      </a:r>
                      <a:endParaRPr lang="ru-RU" sz="1700" dirty="0">
                        <a:latin typeface="Times New Roman" pitchFamily="18" charset="0"/>
                        <a:ea typeface="Calibri"/>
                        <a:cs typeface="Times New Roman" pitchFamily="18" charset="0"/>
                      </a:endParaRPr>
                    </a:p>
                  </a:txBody>
                  <a:tcPr marL="48986" marR="48986" marT="0" marB="0"/>
                </a:tc>
                <a:tc hMerge="1">
                  <a:txBody>
                    <a:bodyPr/>
                    <a:lstStyle/>
                    <a:p>
                      <a:pPr algn="ctr">
                        <a:lnSpc>
                          <a:spcPct val="115000"/>
                        </a:lnSpc>
                        <a:spcAft>
                          <a:spcPts val="0"/>
                        </a:spcAft>
                      </a:pPr>
                      <a:endParaRPr lang="ru-RU"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0446">
                <a:tc>
                  <a:txBody>
                    <a:bodyPr/>
                    <a:lstStyle/>
                    <a:p>
                      <a:pPr algn="ctr">
                        <a:lnSpc>
                          <a:spcPct val="115000"/>
                        </a:lnSpc>
                        <a:spcAft>
                          <a:spcPts val="0"/>
                        </a:spcAft>
                      </a:pPr>
                      <a:r>
                        <a:rPr lang="uz-Cyrl-UZ" sz="1700">
                          <a:latin typeface="Times New Roman" pitchFamily="18" charset="0"/>
                          <a:cs typeface="Times New Roman" pitchFamily="18" charset="0"/>
                        </a:rPr>
                        <a:t>8</a:t>
                      </a:r>
                      <a:endParaRPr lang="ru-RU" sz="1700">
                        <a:latin typeface="Times New Roman" pitchFamily="18" charset="0"/>
                        <a:ea typeface="Calibri"/>
                        <a:cs typeface="Times New Roman" pitchFamily="18" charset="0"/>
                      </a:endParaRPr>
                    </a:p>
                  </a:txBody>
                  <a:tcPr marL="48986" marR="48986" marT="0" marB="0"/>
                </a:tc>
                <a:tc>
                  <a:txBody>
                    <a:bodyPr/>
                    <a:lstStyle/>
                    <a:p>
                      <a:pPr>
                        <a:lnSpc>
                          <a:spcPct val="115000"/>
                        </a:lnSpc>
                        <a:spcAft>
                          <a:spcPts val="0"/>
                        </a:spcAft>
                      </a:pPr>
                      <a:r>
                        <a:rPr lang="uz-Cyrl-UZ" sz="1700">
                          <a:latin typeface="Times New Roman" pitchFamily="18" charset="0"/>
                          <a:cs typeface="Times New Roman" pitchFamily="18" charset="0"/>
                        </a:rPr>
                        <a:t>Булоқлардаги сув сатҳи </a:t>
                      </a:r>
                      <a:endParaRPr lang="ru-RU" sz="1700">
                        <a:latin typeface="Times New Roman" pitchFamily="18" charset="0"/>
                        <a:ea typeface="Calibri"/>
                        <a:cs typeface="Times New Roman" pitchFamily="18" charset="0"/>
                      </a:endParaRPr>
                    </a:p>
                  </a:txBody>
                  <a:tcPr marL="48986" marR="48986" marT="0" marB="0"/>
                </a:tc>
                <a:tc gridSpan="2">
                  <a:txBody>
                    <a:bodyPr/>
                    <a:lstStyle/>
                    <a:p>
                      <a:pPr algn="ctr">
                        <a:lnSpc>
                          <a:spcPct val="115000"/>
                        </a:lnSpc>
                        <a:spcAft>
                          <a:spcPts val="0"/>
                        </a:spcAft>
                      </a:pPr>
                      <a:r>
                        <a:rPr lang="uz-Cyrl-UZ" sz="1700" dirty="0">
                          <a:latin typeface="Times New Roman" pitchFamily="18" charset="0"/>
                          <a:cs typeface="Times New Roman" pitchFamily="18" charset="0"/>
                        </a:rPr>
                        <a:t>3-жадвалга кўра</a:t>
                      </a:r>
                      <a:endParaRPr lang="ru-RU" sz="1700" dirty="0">
                        <a:latin typeface="Times New Roman" pitchFamily="18" charset="0"/>
                        <a:ea typeface="Calibri"/>
                        <a:cs typeface="Times New Roman" pitchFamily="18" charset="0"/>
                      </a:endParaRPr>
                    </a:p>
                  </a:txBody>
                  <a:tcPr marL="48986" marR="48986" marT="0" marB="0"/>
                </a:tc>
                <a:tc hMerge="1">
                  <a:txBody>
                    <a:bodyPr/>
                    <a:lstStyle/>
                    <a:p>
                      <a:pPr algn="ctr">
                        <a:lnSpc>
                          <a:spcPct val="115000"/>
                        </a:lnSpc>
                        <a:spcAft>
                          <a:spcPts val="0"/>
                        </a:spcAft>
                      </a:pPr>
                      <a:endParaRPr lang="ru-RU"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502229">
                <a:tc>
                  <a:txBody>
                    <a:bodyPr/>
                    <a:lstStyle/>
                    <a:p>
                      <a:pPr algn="ctr">
                        <a:lnSpc>
                          <a:spcPct val="115000"/>
                        </a:lnSpc>
                        <a:spcAft>
                          <a:spcPts val="0"/>
                        </a:spcAft>
                      </a:pPr>
                      <a:r>
                        <a:rPr lang="en-US" sz="1700">
                          <a:latin typeface="Times New Roman" pitchFamily="18" charset="0"/>
                          <a:cs typeface="Times New Roman" pitchFamily="18" charset="0"/>
                        </a:rPr>
                        <a:t>9</a:t>
                      </a:r>
                      <a:endParaRPr lang="ru-RU" sz="1700">
                        <a:latin typeface="Times New Roman" pitchFamily="18" charset="0"/>
                        <a:ea typeface="Calibri"/>
                        <a:cs typeface="Times New Roman" pitchFamily="18" charset="0"/>
                      </a:endParaRPr>
                    </a:p>
                  </a:txBody>
                  <a:tcPr marL="48986" marR="48986" marT="0" marB="0"/>
                </a:tc>
                <a:tc>
                  <a:txBody>
                    <a:bodyPr/>
                    <a:lstStyle/>
                    <a:p>
                      <a:pPr>
                        <a:lnSpc>
                          <a:spcPct val="115000"/>
                        </a:lnSpc>
                        <a:spcAft>
                          <a:spcPts val="0"/>
                        </a:spcAft>
                      </a:pPr>
                      <a:r>
                        <a:rPr lang="uz-Cyrl-UZ" sz="1700">
                          <a:latin typeface="Times New Roman" pitchFamily="18" charset="0"/>
                          <a:cs typeface="Times New Roman" pitchFamily="18" charset="0"/>
                        </a:rPr>
                        <a:t>Фильтрация оқими босим </a:t>
                      </a:r>
                    </a:p>
                    <a:p>
                      <a:pPr>
                        <a:lnSpc>
                          <a:spcPct val="115000"/>
                        </a:lnSpc>
                        <a:spcAft>
                          <a:spcPts val="0"/>
                        </a:spcAft>
                      </a:pPr>
                      <a:r>
                        <a:rPr lang="uz-Cyrl-UZ" sz="1700">
                          <a:latin typeface="Times New Roman" pitchFamily="18" charset="0"/>
                          <a:cs typeface="Times New Roman" pitchFamily="18" charset="0"/>
                        </a:rPr>
                        <a:t>градиентлари:</a:t>
                      </a:r>
                      <a:endParaRPr lang="ru-RU" sz="1700">
                        <a:latin typeface="Times New Roman" pitchFamily="18" charset="0"/>
                        <a:cs typeface="Times New Roman" pitchFamily="18" charset="0"/>
                      </a:endParaRPr>
                    </a:p>
                    <a:p>
                      <a:pPr>
                        <a:lnSpc>
                          <a:spcPct val="115000"/>
                        </a:lnSpc>
                        <a:spcAft>
                          <a:spcPts val="0"/>
                        </a:spcAft>
                      </a:pPr>
                      <a:r>
                        <a:rPr lang="uz-Cyrl-UZ" sz="1700">
                          <a:latin typeface="Times New Roman" pitchFamily="18" charset="0"/>
                          <a:cs typeface="Times New Roman" pitchFamily="18" charset="0"/>
                        </a:rPr>
                        <a:t>тўғон ядросида</a:t>
                      </a:r>
                      <a:endParaRPr lang="ru-RU" sz="1700">
                        <a:latin typeface="Times New Roman" pitchFamily="18" charset="0"/>
                        <a:cs typeface="Times New Roman" pitchFamily="18" charset="0"/>
                      </a:endParaRPr>
                    </a:p>
                    <a:p>
                      <a:pPr>
                        <a:lnSpc>
                          <a:spcPct val="115000"/>
                        </a:lnSpc>
                        <a:spcAft>
                          <a:spcPts val="0"/>
                        </a:spcAft>
                      </a:pPr>
                      <a:r>
                        <a:rPr lang="uz-Cyrl-UZ" sz="1700">
                          <a:latin typeface="Times New Roman" pitchFamily="18" charset="0"/>
                          <a:cs typeface="Times New Roman" pitchFamily="18" charset="0"/>
                        </a:rPr>
                        <a:t>тўғоннинг қуйи призмаси учун</a:t>
                      </a:r>
                      <a:endParaRPr lang="ru-RU" sz="1700">
                        <a:latin typeface="Times New Roman" pitchFamily="18" charset="0"/>
                        <a:cs typeface="Times New Roman" pitchFamily="18" charset="0"/>
                      </a:endParaRPr>
                    </a:p>
                    <a:p>
                      <a:pPr>
                        <a:lnSpc>
                          <a:spcPct val="115000"/>
                        </a:lnSpc>
                        <a:spcAft>
                          <a:spcPts val="0"/>
                        </a:spcAft>
                      </a:pPr>
                      <a:r>
                        <a:rPr lang="uz-Cyrl-UZ" sz="1700">
                          <a:latin typeface="Times New Roman" pitchFamily="18" charset="0"/>
                          <a:cs typeface="Times New Roman" pitchFamily="18" charset="0"/>
                        </a:rPr>
                        <a:t>тўғон асосида</a:t>
                      </a:r>
                      <a:endParaRPr lang="ru-RU" sz="1700">
                        <a:latin typeface="Times New Roman" pitchFamily="18" charset="0"/>
                        <a:ea typeface="Calibri"/>
                        <a:cs typeface="Times New Roman" pitchFamily="18" charset="0"/>
                      </a:endParaRPr>
                    </a:p>
                  </a:txBody>
                  <a:tcPr marL="48986" marR="48986" marT="0" marB="0"/>
                </a:tc>
                <a:tc>
                  <a:txBody>
                    <a:bodyPr/>
                    <a:lstStyle/>
                    <a:p>
                      <a:pPr algn="ctr">
                        <a:lnSpc>
                          <a:spcPct val="115000"/>
                        </a:lnSpc>
                        <a:spcAft>
                          <a:spcPts val="0"/>
                        </a:spcAft>
                      </a:pPr>
                      <a:endParaRPr lang="uz-Cyrl-UZ" sz="1700">
                        <a:latin typeface="Times New Roman" pitchFamily="18" charset="0"/>
                        <a:cs typeface="Times New Roman" pitchFamily="18" charset="0"/>
                      </a:endParaRPr>
                    </a:p>
                    <a:p>
                      <a:pPr algn="ctr">
                        <a:lnSpc>
                          <a:spcPct val="115000"/>
                        </a:lnSpc>
                        <a:spcAft>
                          <a:spcPts val="0"/>
                        </a:spcAft>
                      </a:pPr>
                      <a:endParaRPr lang="uz-Cyrl-UZ" sz="1700">
                        <a:latin typeface="Times New Roman" pitchFamily="18" charset="0"/>
                        <a:cs typeface="Times New Roman" pitchFamily="18" charset="0"/>
                      </a:endParaRPr>
                    </a:p>
                    <a:p>
                      <a:pPr algn="ctr">
                        <a:lnSpc>
                          <a:spcPct val="115000"/>
                        </a:lnSpc>
                        <a:spcAft>
                          <a:spcPts val="0"/>
                        </a:spcAft>
                      </a:pPr>
                      <a:r>
                        <a:rPr lang="uz-Cyrl-UZ" sz="1700">
                          <a:latin typeface="Times New Roman" pitchFamily="18" charset="0"/>
                          <a:cs typeface="Times New Roman" pitchFamily="18" charset="0"/>
                        </a:rPr>
                        <a:t>6,4</a:t>
                      </a:r>
                      <a:endParaRPr lang="ru-RU" sz="1700">
                        <a:latin typeface="Times New Roman" pitchFamily="18" charset="0"/>
                        <a:cs typeface="Times New Roman" pitchFamily="18" charset="0"/>
                      </a:endParaRPr>
                    </a:p>
                    <a:p>
                      <a:pPr algn="ctr">
                        <a:lnSpc>
                          <a:spcPct val="115000"/>
                        </a:lnSpc>
                        <a:spcAft>
                          <a:spcPts val="0"/>
                        </a:spcAft>
                      </a:pPr>
                      <a:r>
                        <a:rPr lang="uz-Cyrl-UZ" sz="1700">
                          <a:latin typeface="Times New Roman" pitchFamily="18" charset="0"/>
                          <a:cs typeface="Times New Roman" pitchFamily="18" charset="0"/>
                        </a:rPr>
                        <a:t>0,60</a:t>
                      </a:r>
                      <a:endParaRPr lang="ru-RU" sz="1700">
                        <a:latin typeface="Times New Roman" pitchFamily="18" charset="0"/>
                        <a:cs typeface="Times New Roman" pitchFamily="18" charset="0"/>
                      </a:endParaRPr>
                    </a:p>
                    <a:p>
                      <a:pPr algn="ctr">
                        <a:lnSpc>
                          <a:spcPct val="115000"/>
                        </a:lnSpc>
                        <a:spcAft>
                          <a:spcPts val="0"/>
                        </a:spcAft>
                      </a:pPr>
                      <a:r>
                        <a:rPr lang="uz-Cyrl-UZ" sz="1700">
                          <a:latin typeface="Times New Roman" pitchFamily="18" charset="0"/>
                          <a:cs typeface="Times New Roman" pitchFamily="18" charset="0"/>
                        </a:rPr>
                        <a:t>0,40</a:t>
                      </a:r>
                      <a:endParaRPr lang="ru-RU" sz="1700">
                        <a:latin typeface="Times New Roman" pitchFamily="18" charset="0"/>
                        <a:ea typeface="Calibri"/>
                        <a:cs typeface="Times New Roman" pitchFamily="18" charset="0"/>
                      </a:endParaRPr>
                    </a:p>
                  </a:txBody>
                  <a:tcPr marL="48986" marR="48986" marT="0" marB="0"/>
                </a:tc>
                <a:tc>
                  <a:txBody>
                    <a:bodyPr/>
                    <a:lstStyle/>
                    <a:p>
                      <a:pPr algn="ctr">
                        <a:lnSpc>
                          <a:spcPct val="115000"/>
                        </a:lnSpc>
                        <a:spcAft>
                          <a:spcPts val="0"/>
                        </a:spcAft>
                      </a:pPr>
                      <a:endParaRPr lang="uz-Cyrl-UZ" sz="1700">
                        <a:latin typeface="Times New Roman" pitchFamily="18" charset="0"/>
                        <a:cs typeface="Times New Roman" pitchFamily="18" charset="0"/>
                      </a:endParaRPr>
                    </a:p>
                    <a:p>
                      <a:pPr algn="ctr">
                        <a:lnSpc>
                          <a:spcPct val="115000"/>
                        </a:lnSpc>
                        <a:spcAft>
                          <a:spcPts val="0"/>
                        </a:spcAft>
                      </a:pPr>
                      <a:endParaRPr lang="uz-Cyrl-UZ" sz="1700">
                        <a:latin typeface="Times New Roman" pitchFamily="18" charset="0"/>
                        <a:cs typeface="Times New Roman" pitchFamily="18" charset="0"/>
                      </a:endParaRPr>
                    </a:p>
                    <a:p>
                      <a:pPr algn="ctr">
                        <a:lnSpc>
                          <a:spcPct val="115000"/>
                        </a:lnSpc>
                        <a:spcAft>
                          <a:spcPts val="0"/>
                        </a:spcAft>
                      </a:pPr>
                      <a:r>
                        <a:rPr lang="uz-Cyrl-UZ" sz="1700">
                          <a:latin typeface="Times New Roman" pitchFamily="18" charset="0"/>
                          <a:cs typeface="Times New Roman" pitchFamily="18" charset="0"/>
                        </a:rPr>
                        <a:t>6,67</a:t>
                      </a:r>
                      <a:endParaRPr lang="ru-RU" sz="1700">
                        <a:latin typeface="Times New Roman" pitchFamily="18" charset="0"/>
                        <a:cs typeface="Times New Roman" pitchFamily="18" charset="0"/>
                      </a:endParaRPr>
                    </a:p>
                    <a:p>
                      <a:pPr algn="ctr">
                        <a:lnSpc>
                          <a:spcPct val="115000"/>
                        </a:lnSpc>
                        <a:spcAft>
                          <a:spcPts val="0"/>
                        </a:spcAft>
                      </a:pPr>
                      <a:r>
                        <a:rPr lang="uz-Cyrl-UZ" sz="1700">
                          <a:latin typeface="Times New Roman" pitchFamily="18" charset="0"/>
                          <a:cs typeface="Times New Roman" pitchFamily="18" charset="0"/>
                        </a:rPr>
                        <a:t>0,625</a:t>
                      </a:r>
                      <a:endParaRPr lang="ru-RU" sz="1700">
                        <a:latin typeface="Times New Roman" pitchFamily="18" charset="0"/>
                        <a:cs typeface="Times New Roman" pitchFamily="18" charset="0"/>
                      </a:endParaRPr>
                    </a:p>
                    <a:p>
                      <a:pPr algn="ctr">
                        <a:lnSpc>
                          <a:spcPct val="115000"/>
                        </a:lnSpc>
                        <a:spcAft>
                          <a:spcPts val="0"/>
                        </a:spcAft>
                      </a:pPr>
                      <a:r>
                        <a:rPr lang="uz-Cyrl-UZ" sz="1700">
                          <a:latin typeface="Times New Roman" pitchFamily="18" charset="0"/>
                          <a:cs typeface="Times New Roman" pitchFamily="18" charset="0"/>
                        </a:rPr>
                        <a:t>1,2</a:t>
                      </a:r>
                      <a:endParaRPr lang="ru-RU" sz="1700">
                        <a:latin typeface="Times New Roman" pitchFamily="18" charset="0"/>
                        <a:ea typeface="Calibri"/>
                        <a:cs typeface="Times New Roman" pitchFamily="18" charset="0"/>
                      </a:endParaRPr>
                    </a:p>
                  </a:txBody>
                  <a:tcPr marL="48986" marR="48986" marT="0" marB="0"/>
                </a:tc>
                <a:extLst>
                  <a:ext uri="{0D108BD9-81ED-4DB2-BD59-A6C34878D82A}">
                    <a16:rowId xmlns:a16="http://schemas.microsoft.com/office/drawing/2014/main" val="10009"/>
                  </a:ext>
                </a:extLst>
              </a:tr>
              <a:tr h="901337">
                <a:tc>
                  <a:txBody>
                    <a:bodyPr/>
                    <a:lstStyle/>
                    <a:p>
                      <a:pPr algn="ctr">
                        <a:lnSpc>
                          <a:spcPct val="115000"/>
                        </a:lnSpc>
                        <a:spcAft>
                          <a:spcPts val="0"/>
                        </a:spcAft>
                      </a:pPr>
                      <a:r>
                        <a:rPr lang="en-US" sz="1700">
                          <a:latin typeface="Times New Roman" pitchFamily="18" charset="0"/>
                          <a:cs typeface="Times New Roman" pitchFamily="18" charset="0"/>
                        </a:rPr>
                        <a:t>10</a:t>
                      </a:r>
                      <a:endParaRPr lang="ru-RU" sz="1700">
                        <a:latin typeface="Times New Roman" pitchFamily="18" charset="0"/>
                        <a:ea typeface="Calibri"/>
                        <a:cs typeface="Times New Roman" pitchFamily="18" charset="0"/>
                      </a:endParaRPr>
                    </a:p>
                  </a:txBody>
                  <a:tcPr marL="48986" marR="48986" marT="0" marB="0"/>
                </a:tc>
                <a:tc>
                  <a:txBody>
                    <a:bodyPr/>
                    <a:lstStyle/>
                    <a:p>
                      <a:pPr>
                        <a:lnSpc>
                          <a:spcPct val="115000"/>
                        </a:lnSpc>
                        <a:spcAft>
                          <a:spcPts val="0"/>
                        </a:spcAft>
                      </a:pPr>
                      <a:r>
                        <a:rPr lang="uz-Cyrl-UZ" sz="1700">
                          <a:latin typeface="Times New Roman" pitchFamily="18" charset="0"/>
                          <a:cs typeface="Times New Roman" pitchFamily="18" charset="0"/>
                        </a:rPr>
                        <a:t>Тўғон қиялиги мустаҳкамлиги:</a:t>
                      </a:r>
                      <a:endParaRPr lang="ru-RU" sz="1700">
                        <a:latin typeface="Times New Roman" pitchFamily="18" charset="0"/>
                        <a:cs typeface="Times New Roman" pitchFamily="18" charset="0"/>
                      </a:endParaRPr>
                    </a:p>
                    <a:p>
                      <a:pPr>
                        <a:lnSpc>
                          <a:spcPct val="115000"/>
                        </a:lnSpc>
                        <a:spcAft>
                          <a:spcPts val="0"/>
                        </a:spcAft>
                      </a:pPr>
                      <a:r>
                        <a:rPr lang="uz-Cyrl-UZ" sz="1700">
                          <a:latin typeface="Times New Roman" pitchFamily="18" charset="0"/>
                          <a:cs typeface="Times New Roman" pitchFamily="18" charset="0"/>
                        </a:rPr>
                        <a:t>асосий кучлар жамламаси</a:t>
                      </a:r>
                      <a:endParaRPr lang="ru-RU" sz="1700">
                        <a:latin typeface="Times New Roman" pitchFamily="18" charset="0"/>
                        <a:cs typeface="Times New Roman" pitchFamily="18" charset="0"/>
                      </a:endParaRPr>
                    </a:p>
                    <a:p>
                      <a:pPr>
                        <a:lnSpc>
                          <a:spcPct val="115000"/>
                        </a:lnSpc>
                        <a:spcAft>
                          <a:spcPts val="0"/>
                        </a:spcAft>
                      </a:pPr>
                      <a:r>
                        <a:rPr lang="uz-Cyrl-UZ" sz="1700">
                          <a:latin typeface="Times New Roman" pitchFamily="18" charset="0"/>
                          <a:cs typeface="Times New Roman" pitchFamily="18" charset="0"/>
                        </a:rPr>
                        <a:t>махсус кучлар жамламаси</a:t>
                      </a:r>
                      <a:endParaRPr lang="ru-RU" sz="1700">
                        <a:latin typeface="Times New Roman" pitchFamily="18" charset="0"/>
                        <a:ea typeface="Calibri"/>
                        <a:cs typeface="Times New Roman" pitchFamily="18" charset="0"/>
                      </a:endParaRPr>
                    </a:p>
                  </a:txBody>
                  <a:tcPr marL="48986" marR="48986" marT="0" marB="0"/>
                </a:tc>
                <a:tc>
                  <a:txBody>
                    <a:bodyPr/>
                    <a:lstStyle/>
                    <a:p>
                      <a:pPr algn="ctr">
                        <a:lnSpc>
                          <a:spcPct val="115000"/>
                        </a:lnSpc>
                        <a:spcAft>
                          <a:spcPts val="0"/>
                        </a:spcAft>
                      </a:pPr>
                      <a:endParaRPr lang="uz-Cyrl-UZ" sz="1700">
                        <a:latin typeface="Times New Roman" pitchFamily="18" charset="0"/>
                        <a:cs typeface="Times New Roman" pitchFamily="18" charset="0"/>
                      </a:endParaRPr>
                    </a:p>
                    <a:p>
                      <a:pPr algn="ctr">
                        <a:lnSpc>
                          <a:spcPct val="115000"/>
                        </a:lnSpc>
                        <a:spcAft>
                          <a:spcPts val="0"/>
                        </a:spcAft>
                      </a:pPr>
                      <a:r>
                        <a:rPr lang="uz-Cyrl-UZ" sz="1700">
                          <a:latin typeface="Times New Roman" pitchFamily="18" charset="0"/>
                          <a:cs typeface="Times New Roman" pitchFamily="18" charset="0"/>
                        </a:rPr>
                        <a:t>1,25</a:t>
                      </a:r>
                      <a:endParaRPr lang="ru-RU" sz="1700">
                        <a:latin typeface="Times New Roman" pitchFamily="18" charset="0"/>
                        <a:cs typeface="Times New Roman" pitchFamily="18" charset="0"/>
                      </a:endParaRPr>
                    </a:p>
                    <a:p>
                      <a:pPr algn="ctr">
                        <a:lnSpc>
                          <a:spcPct val="115000"/>
                        </a:lnSpc>
                        <a:spcAft>
                          <a:spcPts val="0"/>
                        </a:spcAft>
                      </a:pPr>
                      <a:r>
                        <a:rPr lang="uz-Cyrl-UZ" sz="1700">
                          <a:latin typeface="Times New Roman" pitchFamily="18" charset="0"/>
                          <a:cs typeface="Times New Roman" pitchFamily="18" charset="0"/>
                        </a:rPr>
                        <a:t>1,125</a:t>
                      </a:r>
                      <a:endParaRPr lang="ru-RU" sz="1700">
                        <a:latin typeface="Times New Roman" pitchFamily="18" charset="0"/>
                        <a:ea typeface="Calibri"/>
                        <a:cs typeface="Times New Roman" pitchFamily="18" charset="0"/>
                      </a:endParaRPr>
                    </a:p>
                  </a:txBody>
                  <a:tcPr marL="48986" marR="48986" marT="0" marB="0"/>
                </a:tc>
                <a:tc>
                  <a:txBody>
                    <a:bodyPr/>
                    <a:lstStyle/>
                    <a:p>
                      <a:pPr algn="ctr">
                        <a:lnSpc>
                          <a:spcPct val="115000"/>
                        </a:lnSpc>
                        <a:spcAft>
                          <a:spcPts val="0"/>
                        </a:spcAft>
                      </a:pPr>
                      <a:endParaRPr lang="uz-Cyrl-UZ" sz="1700">
                        <a:latin typeface="Times New Roman" pitchFamily="18" charset="0"/>
                        <a:cs typeface="Times New Roman" pitchFamily="18" charset="0"/>
                      </a:endParaRPr>
                    </a:p>
                    <a:p>
                      <a:pPr algn="ctr">
                        <a:lnSpc>
                          <a:spcPct val="115000"/>
                        </a:lnSpc>
                        <a:spcAft>
                          <a:spcPts val="0"/>
                        </a:spcAft>
                      </a:pPr>
                      <a:r>
                        <a:rPr lang="uz-Cyrl-UZ" sz="1700">
                          <a:latin typeface="Times New Roman" pitchFamily="18" charset="0"/>
                          <a:cs typeface="Times New Roman" pitchFamily="18" charset="0"/>
                        </a:rPr>
                        <a:t>1,20</a:t>
                      </a:r>
                      <a:endParaRPr lang="ru-RU" sz="1700">
                        <a:latin typeface="Times New Roman" pitchFamily="18" charset="0"/>
                        <a:cs typeface="Times New Roman" pitchFamily="18" charset="0"/>
                      </a:endParaRPr>
                    </a:p>
                    <a:p>
                      <a:pPr algn="ctr">
                        <a:lnSpc>
                          <a:spcPct val="115000"/>
                        </a:lnSpc>
                        <a:spcAft>
                          <a:spcPts val="0"/>
                        </a:spcAft>
                      </a:pPr>
                      <a:r>
                        <a:rPr lang="uz-Cyrl-UZ" sz="1700">
                          <a:latin typeface="Times New Roman" pitchFamily="18" charset="0"/>
                          <a:cs typeface="Times New Roman" pitchFamily="18" charset="0"/>
                        </a:rPr>
                        <a:t>1,08</a:t>
                      </a:r>
                      <a:endParaRPr lang="ru-RU" sz="1700">
                        <a:latin typeface="Times New Roman" pitchFamily="18" charset="0"/>
                        <a:ea typeface="Calibri"/>
                        <a:cs typeface="Times New Roman" pitchFamily="18" charset="0"/>
                      </a:endParaRPr>
                    </a:p>
                  </a:txBody>
                  <a:tcPr marL="48986" marR="48986" marT="0" marB="0"/>
                </a:tc>
                <a:extLst>
                  <a:ext uri="{0D108BD9-81ED-4DB2-BD59-A6C34878D82A}">
                    <a16:rowId xmlns:a16="http://schemas.microsoft.com/office/drawing/2014/main" val="10010"/>
                  </a:ext>
                </a:extLst>
              </a:tr>
              <a:tr h="300446">
                <a:tc>
                  <a:txBody>
                    <a:bodyPr/>
                    <a:lstStyle/>
                    <a:p>
                      <a:pPr algn="ctr">
                        <a:lnSpc>
                          <a:spcPct val="115000"/>
                        </a:lnSpc>
                        <a:spcAft>
                          <a:spcPts val="0"/>
                        </a:spcAft>
                      </a:pPr>
                      <a:r>
                        <a:rPr lang="uz-Cyrl-UZ" sz="1700">
                          <a:latin typeface="Times New Roman" pitchFamily="18" charset="0"/>
                          <a:cs typeface="Times New Roman" pitchFamily="18" charset="0"/>
                        </a:rPr>
                        <a:t>1</a:t>
                      </a:r>
                      <a:r>
                        <a:rPr lang="en-US" sz="1700">
                          <a:latin typeface="Times New Roman" pitchFamily="18" charset="0"/>
                          <a:cs typeface="Times New Roman" pitchFamily="18" charset="0"/>
                        </a:rPr>
                        <a:t>1</a:t>
                      </a:r>
                      <a:endParaRPr lang="ru-RU" sz="1700">
                        <a:latin typeface="Times New Roman" pitchFamily="18" charset="0"/>
                        <a:ea typeface="Calibri"/>
                        <a:cs typeface="Times New Roman" pitchFamily="18" charset="0"/>
                      </a:endParaRPr>
                    </a:p>
                  </a:txBody>
                  <a:tcPr marL="48986" marR="48986" marT="0" marB="0"/>
                </a:tc>
                <a:tc>
                  <a:txBody>
                    <a:bodyPr/>
                    <a:lstStyle/>
                    <a:p>
                      <a:pPr>
                        <a:lnSpc>
                          <a:spcPct val="115000"/>
                        </a:lnSpc>
                        <a:spcAft>
                          <a:spcPts val="0"/>
                        </a:spcAft>
                      </a:pPr>
                      <a:r>
                        <a:rPr lang="uz-Cyrl-UZ" sz="1700">
                          <a:latin typeface="Times New Roman" pitchFamily="18" charset="0"/>
                          <a:cs typeface="Times New Roman" pitchFamily="18" charset="0"/>
                        </a:rPr>
                        <a:t>Тўғон ўркачи чўкиши, см</a:t>
                      </a:r>
                      <a:endParaRPr lang="ru-RU" sz="1700">
                        <a:latin typeface="Times New Roman" pitchFamily="18" charset="0"/>
                        <a:ea typeface="Calibri"/>
                        <a:cs typeface="Times New Roman" pitchFamily="18" charset="0"/>
                      </a:endParaRPr>
                    </a:p>
                  </a:txBody>
                  <a:tcPr marL="48986" marR="48986" marT="0" marB="0"/>
                </a:tc>
                <a:tc>
                  <a:txBody>
                    <a:bodyPr/>
                    <a:lstStyle/>
                    <a:p>
                      <a:pPr algn="ctr">
                        <a:lnSpc>
                          <a:spcPct val="115000"/>
                        </a:lnSpc>
                        <a:spcAft>
                          <a:spcPts val="0"/>
                        </a:spcAft>
                      </a:pPr>
                      <a:r>
                        <a:rPr lang="uz-Cyrl-UZ" sz="1700">
                          <a:latin typeface="Times New Roman" pitchFamily="18" charset="0"/>
                          <a:cs typeface="Times New Roman" pitchFamily="18" charset="0"/>
                        </a:rPr>
                        <a:t>1,0</a:t>
                      </a:r>
                      <a:endParaRPr lang="ru-RU" sz="1700">
                        <a:latin typeface="Times New Roman" pitchFamily="18" charset="0"/>
                        <a:ea typeface="Calibri"/>
                        <a:cs typeface="Times New Roman" pitchFamily="18" charset="0"/>
                      </a:endParaRPr>
                    </a:p>
                  </a:txBody>
                  <a:tcPr marL="48986" marR="48986" marT="0" marB="0"/>
                </a:tc>
                <a:tc>
                  <a:txBody>
                    <a:bodyPr/>
                    <a:lstStyle/>
                    <a:p>
                      <a:pPr algn="ctr">
                        <a:lnSpc>
                          <a:spcPct val="115000"/>
                        </a:lnSpc>
                        <a:spcAft>
                          <a:spcPts val="0"/>
                        </a:spcAft>
                      </a:pPr>
                      <a:r>
                        <a:rPr lang="uz-Cyrl-UZ" sz="1700" dirty="0">
                          <a:latin typeface="Times New Roman" pitchFamily="18" charset="0"/>
                          <a:cs typeface="Times New Roman" pitchFamily="18" charset="0"/>
                        </a:rPr>
                        <a:t>1,5</a:t>
                      </a:r>
                      <a:endParaRPr lang="ru-RU" sz="1700" dirty="0">
                        <a:latin typeface="Times New Roman" pitchFamily="18" charset="0"/>
                        <a:ea typeface="Calibri"/>
                        <a:cs typeface="Times New Roman" pitchFamily="18" charset="0"/>
                      </a:endParaRPr>
                    </a:p>
                  </a:txBody>
                  <a:tcPr marL="48986" marR="48986" marT="0" marB="0"/>
                </a:tc>
                <a:extLst>
                  <a:ext uri="{0D108BD9-81ED-4DB2-BD59-A6C34878D82A}">
                    <a16:rowId xmlns:a16="http://schemas.microsoft.com/office/drawing/2014/main" val="10011"/>
                  </a:ext>
                </a:extLst>
              </a:tr>
            </a:tbl>
          </a:graphicData>
        </a:graphic>
      </p:graphicFrame>
      <p:sp>
        <p:nvSpPr>
          <p:cNvPr id="4" name="TextBox 3"/>
          <p:cNvSpPr txBox="1"/>
          <p:nvPr/>
        </p:nvSpPr>
        <p:spPr>
          <a:xfrm>
            <a:off x="7572396" y="571480"/>
            <a:ext cx="1104598" cy="369332"/>
          </a:xfrm>
          <a:prstGeom prst="rect">
            <a:avLst/>
          </a:prstGeom>
          <a:noFill/>
        </p:spPr>
        <p:txBody>
          <a:bodyPr wrap="none" rtlCol="0">
            <a:spAutoFit/>
          </a:bodyPr>
          <a:lstStyle/>
          <a:p>
            <a:r>
              <a:rPr lang="ru-RU" dirty="0">
                <a:solidFill>
                  <a:srgbClr val="FF0000"/>
                </a:solidFill>
              </a:rPr>
              <a:t>4-жадвал</a:t>
            </a: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bwMode="auto">
          <a:xfrm>
            <a:off x="142875" y="214313"/>
            <a:ext cx="8858250" cy="6500812"/>
          </a:xfrm>
          <a:prstGeom prst="rect">
            <a:avLst/>
          </a:prstGeom>
          <a:noFill/>
          <a:ln w="28575" cap="flat" cmpd="sng" algn="ctr">
            <a:solidFill>
              <a:schemeClr val="tx2">
                <a:lumMod val="60000"/>
                <a:lumOff val="40000"/>
              </a:schemeClr>
            </a:solidFill>
            <a:prstDash val="solid"/>
            <a:round/>
            <a:headEnd type="none" w="med" len="med"/>
            <a:tailEnd type="triangle" w="med" len="med"/>
          </a:ln>
          <a:effectLst/>
        </p:spPr>
        <p:txBody>
          <a:bodyPr wrap="none" anchor="ctr"/>
          <a:lstStyle/>
          <a:p>
            <a:pPr>
              <a:defRPr/>
            </a:pPr>
            <a:endParaRPr lang="ru-RU" dirty="0">
              <a:latin typeface="Arial" charset="0"/>
            </a:endParaRPr>
          </a:p>
        </p:txBody>
      </p:sp>
      <p:sp>
        <p:nvSpPr>
          <p:cNvPr id="5" name="TextBox 4"/>
          <p:cNvSpPr txBox="1"/>
          <p:nvPr/>
        </p:nvSpPr>
        <p:spPr>
          <a:xfrm>
            <a:off x="2214563" y="2286000"/>
            <a:ext cx="4648200" cy="1825625"/>
          </a:xfrm>
          <a:prstGeom prst="rect">
            <a:avLst/>
          </a:prstGeom>
          <a:noFill/>
        </p:spPr>
        <p:txBody>
          <a:bodyPr wrap="none">
            <a:spAutoFit/>
          </a:bodyPr>
          <a:lstStyle/>
          <a:p>
            <a:pPr algn="ctr">
              <a:lnSpc>
                <a:spcPct val="150000"/>
              </a:lnSpc>
              <a:defRPr/>
            </a:pPr>
            <a:r>
              <a:rPr lang="uz-Cyrl-UZ" sz="4000" b="1" dirty="0">
                <a:solidFill>
                  <a:schemeClr val="tx2">
                    <a:lumMod val="60000"/>
                    <a:lumOff val="40000"/>
                  </a:schemeClr>
                </a:solidFill>
                <a:effectLst>
                  <a:outerShdw blurRad="38100" dist="38100" dir="2700000" algn="tl">
                    <a:srgbClr val="000000">
                      <a:alpha val="43137"/>
                    </a:srgbClr>
                  </a:outerShdw>
                </a:effectLst>
              </a:rPr>
              <a:t>ЭЪТИБОРИНГИЗ </a:t>
            </a:r>
          </a:p>
          <a:p>
            <a:pPr algn="ctr">
              <a:lnSpc>
                <a:spcPct val="150000"/>
              </a:lnSpc>
              <a:defRPr/>
            </a:pPr>
            <a:r>
              <a:rPr lang="uz-Cyrl-UZ" sz="4000" b="1" dirty="0">
                <a:solidFill>
                  <a:schemeClr val="tx2">
                    <a:lumMod val="60000"/>
                    <a:lumOff val="40000"/>
                  </a:schemeClr>
                </a:solidFill>
                <a:effectLst>
                  <a:outerShdw blurRad="38100" dist="38100" dir="2700000" algn="tl">
                    <a:srgbClr val="000000">
                      <a:alpha val="43137"/>
                    </a:srgbClr>
                  </a:outerShdw>
                </a:effectLst>
              </a:rPr>
              <a:t>УЧУН РАҲМАТ </a:t>
            </a:r>
            <a:endParaRPr lang="ru-RU" sz="4000" b="1" dirty="0">
              <a:solidFill>
                <a:schemeClr val="tx2">
                  <a:lumMod val="60000"/>
                  <a:lumOff val="40000"/>
                </a:schemeClr>
              </a:solidFill>
              <a:effectLst>
                <a:outerShdw blurRad="38100" dist="38100" dir="2700000" algn="tl">
                  <a:srgbClr val="000000">
                    <a:alpha val="43137"/>
                  </a:srgbClr>
                </a:outerShdw>
              </a:effectLst>
            </a:endParaRPr>
          </a:p>
        </p:txBody>
      </p:sp>
    </p:spTree>
  </p:cSld>
  <p:clrMapOvr>
    <a:masterClrMapping/>
  </p:clrMapOvr>
  <p:transition advClick="0"/>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1151</Words>
  <Application>Microsoft Office PowerPoint</Application>
  <PresentationFormat>On-screen Show (4:3)</PresentationFormat>
  <Paragraphs>537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bektemir nurboyev</cp:lastModifiedBy>
  <cp:revision>19</cp:revision>
  <dcterms:modified xsi:type="dcterms:W3CDTF">2024-07-11T10:33:20Z</dcterms:modified>
</cp:coreProperties>
</file>